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8" r:id="rId5"/>
    <p:sldId id="626" r:id="rId6"/>
    <p:sldId id="627" r:id="rId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E68A2-CD46-6D4A-9387-15F93043DE46}" v="6" dt="2021-10-08T19:35:54.240"/>
    <p1510:client id="{4CCAE46A-7516-29A1-BAC8-140FAB2ABF2E}" v="14" dt="2021-10-28T11:30:39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ck Ducher" userId="b077a4b5-179f-441a-a9fc-33f888f4a921" providerId="ADAL" clId="{153E68A2-CD46-6D4A-9387-15F93043DE46}"/>
    <pc:docChg chg="undo custSel modSld">
      <pc:chgData name="Annick Ducher" userId="b077a4b5-179f-441a-a9fc-33f888f4a921" providerId="ADAL" clId="{153E68A2-CD46-6D4A-9387-15F93043DE46}" dt="2021-10-08T19:36:27.066" v="23" actId="207"/>
      <pc:docMkLst>
        <pc:docMk/>
      </pc:docMkLst>
      <pc:sldChg chg="addSp modSp mod">
        <pc:chgData name="Annick Ducher" userId="b077a4b5-179f-441a-a9fc-33f888f4a921" providerId="ADAL" clId="{153E68A2-CD46-6D4A-9387-15F93043DE46}" dt="2021-10-08T19:36:27.066" v="23" actId="207"/>
        <pc:sldMkLst>
          <pc:docMk/>
          <pc:sldMk cId="2684629831" sldId="626"/>
        </pc:sldMkLst>
        <pc:spChg chg="mod">
          <ac:chgData name="Annick Ducher" userId="b077a4b5-179f-441a-a9fc-33f888f4a921" providerId="ADAL" clId="{153E68A2-CD46-6D4A-9387-15F93043DE46}" dt="2021-10-08T19:36:23.757" v="22" actId="207"/>
          <ac:spMkLst>
            <pc:docMk/>
            <pc:sldMk cId="2684629831" sldId="626"/>
            <ac:spMk id="6" creationId="{00000000-0000-0000-0000-000000000000}"/>
          </ac:spMkLst>
        </pc:spChg>
        <pc:spChg chg="mod">
          <ac:chgData name="Annick Ducher" userId="b077a4b5-179f-441a-a9fc-33f888f4a921" providerId="ADAL" clId="{153E68A2-CD46-6D4A-9387-15F93043DE46}" dt="2021-10-08T19:36:27.066" v="23" actId="207"/>
          <ac:spMkLst>
            <pc:docMk/>
            <pc:sldMk cId="2684629831" sldId="626"/>
            <ac:spMk id="8" creationId="{641AC912-1AE0-4246-83B8-C8966DDBB9AA}"/>
          </ac:spMkLst>
        </pc:spChg>
        <pc:picChg chg="add mod">
          <ac:chgData name="Annick Ducher" userId="b077a4b5-179f-441a-a9fc-33f888f4a921" providerId="ADAL" clId="{153E68A2-CD46-6D4A-9387-15F93043DE46}" dt="2021-10-08T19:35:32.145" v="13"/>
          <ac:picMkLst>
            <pc:docMk/>
            <pc:sldMk cId="2684629831" sldId="626"/>
            <ac:picMk id="51" creationId="{A32301C2-F898-0B47-9DB6-19FCE7C389BC}"/>
          </ac:picMkLst>
        </pc:picChg>
        <pc:picChg chg="add mod">
          <ac:chgData name="Annick Ducher" userId="b077a4b5-179f-441a-a9fc-33f888f4a921" providerId="ADAL" clId="{153E68A2-CD46-6D4A-9387-15F93043DE46}" dt="2021-10-08T19:35:51.761" v="17" actId="1076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modSp mod">
        <pc:chgData name="Annick Ducher" userId="b077a4b5-179f-441a-a9fc-33f888f4a921" providerId="ADAL" clId="{153E68A2-CD46-6D4A-9387-15F93043DE46}" dt="2021-10-08T19:36:16.992" v="21" actId="207"/>
        <pc:sldMkLst>
          <pc:docMk/>
          <pc:sldMk cId="1500995426" sldId="627"/>
        </pc:sldMkLst>
        <pc:spChg chg="mod">
          <ac:chgData name="Annick Ducher" userId="b077a4b5-179f-441a-a9fc-33f888f4a921" providerId="ADAL" clId="{153E68A2-CD46-6D4A-9387-15F93043DE46}" dt="2021-10-08T19:36:16.992" v="21" actId="207"/>
          <ac:spMkLst>
            <pc:docMk/>
            <pc:sldMk cId="1500995426" sldId="627"/>
            <ac:spMk id="3" creationId="{53B0B43C-87C5-481C-9996-3289FE953EFF}"/>
          </ac:spMkLst>
        </pc:spChg>
        <pc:spChg chg="mod">
          <ac:chgData name="Annick Ducher" userId="b077a4b5-179f-441a-a9fc-33f888f4a921" providerId="ADAL" clId="{153E68A2-CD46-6D4A-9387-15F93043DE46}" dt="2021-10-08T19:36:13.290" v="20" actId="207"/>
          <ac:spMkLst>
            <pc:docMk/>
            <pc:sldMk cId="1500995426" sldId="627"/>
            <ac:spMk id="6" creationId="{00000000-0000-0000-0000-000000000000}"/>
          </ac:spMkLst>
        </pc:spChg>
        <pc:picChg chg="add mod">
          <ac:chgData name="Annick Ducher" userId="b077a4b5-179f-441a-a9fc-33f888f4a921" providerId="ADAL" clId="{153E68A2-CD46-6D4A-9387-15F93043DE46}" dt="2021-10-08T19:35:41.881" v="15" actId="1076"/>
          <ac:picMkLst>
            <pc:docMk/>
            <pc:sldMk cId="1500995426" sldId="627"/>
            <ac:picMk id="51" creationId="{87F3A3D4-A492-5D44-9A16-12621E2682ED}"/>
          </ac:picMkLst>
        </pc:picChg>
        <pc:picChg chg="add mod">
          <ac:chgData name="Annick Ducher" userId="b077a4b5-179f-441a-a9fc-33f888f4a921" providerId="ADAL" clId="{153E68A2-CD46-6D4A-9387-15F93043DE46}" dt="2021-10-08T19:35:57.185" v="19" actId="1076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 mod setBg addAnim delAnim">
        <pc:chgData name="Annick Ducher" userId="b077a4b5-179f-441a-a9fc-33f888f4a921" providerId="ADAL" clId="{153E68A2-CD46-6D4A-9387-15F93043DE46}" dt="2021-10-08T19:35:28.336" v="12" actId="26606"/>
        <pc:sldMkLst>
          <pc:docMk/>
          <pc:sldMk cId="2813915286" sldId="628"/>
        </pc:sldMkLst>
        <pc:spChg chg="mod or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6" creationId="{2A0AA077-FE77-4177-9988-5328D933FCE4}"/>
          </ac:spMkLst>
        </pc:spChg>
        <pc:spChg chg="mo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7" creationId="{43E9CCDF-48F1-492A-B479-8F075AA3786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2" creationId="{88294908-8B00-4F58-BBBA-20F71A40AA9E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4" creationId="{4364C879-1404-4203-8E9D-CC5DE0A621A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6" creationId="{84617302-4B0D-4351-A6BB-6F0930D943A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8" creationId="{DA2C7802-C2E0-4218-8F89-8DD7CCD2CD1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0" creationId="{A6D7111A-21E5-4EE9-8A78-10E5530F0116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2" creationId="{A3969E80-A77B-49FC-9122-D89AFD5EE118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4" creationId="{1849CA57-76BD-4CF2-80BA-D7A46A01B7B1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6" creationId="{35E9085E-E730-4768-83D4-6CB7E9897153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8" creationId="{973272FE-A474-4CAE-8CA2-BCC8B476C3F4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0" creationId="{E07981EA-05A6-437C-88D7-B377B92B031D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2" creationId="{15E3C750-986E-4769-B1AE-49289FBEE757}"/>
          </ac:spMkLst>
        </pc:spChg>
        <pc:picChg chg="add mod">
          <ac:chgData name="Annick Ducher" userId="b077a4b5-179f-441a-a9fc-33f888f4a921" providerId="ADAL" clId="{153E68A2-CD46-6D4A-9387-15F93043DE46}" dt="2021-10-08T19:34:43.970" v="2" actId="1076"/>
          <ac:picMkLst>
            <pc:docMk/>
            <pc:sldMk cId="2813915286" sldId="628"/>
            <ac:picMk id="4" creationId="{E16DC1EE-5233-9A4A-B4B5-07FAC5C5CF44}"/>
          </ac:picMkLst>
        </pc:picChg>
        <pc:picChg chg="add mod">
          <ac:chgData name="Annick Ducher" userId="b077a4b5-179f-441a-a9fc-33f888f4a921" providerId="ADAL" clId="{153E68A2-CD46-6D4A-9387-15F93043DE46}" dt="2021-10-08T19:35:21.018" v="8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  <pc:docChgLst>
    <pc:chgData name="Kristyn Zalota" userId="S::kristyn.zalota@eitfood.eu::7267e937-9430-45dc-be30-b191f867ac38" providerId="AD" clId="Web-{4CCAE46A-7516-29A1-BAC8-140FAB2ABF2E}"/>
    <pc:docChg chg="modSld">
      <pc:chgData name="Kristyn Zalota" userId="S::kristyn.zalota@eitfood.eu::7267e937-9430-45dc-be30-b191f867ac38" providerId="AD" clId="Web-{4CCAE46A-7516-29A1-BAC8-140FAB2ABF2E}" dt="2021-10-28T11:30:39.424" v="12"/>
      <pc:docMkLst>
        <pc:docMk/>
      </pc:docMkLst>
      <pc:sldChg chg="addSp delSp modSp">
        <pc:chgData name="Kristyn Zalota" userId="S::kristyn.zalota@eitfood.eu::7267e937-9430-45dc-be30-b191f867ac38" providerId="AD" clId="Web-{4CCAE46A-7516-29A1-BAC8-140FAB2ABF2E}" dt="2021-10-28T11:30:19.048" v="8"/>
        <pc:sldMkLst>
          <pc:docMk/>
          <pc:sldMk cId="2684629831" sldId="626"/>
        </pc:sldMkLst>
        <pc:picChg chg="add mod">
          <ac:chgData name="Kristyn Zalota" userId="S::kristyn.zalota@eitfood.eu::7267e937-9430-45dc-be30-b191f867ac38" providerId="AD" clId="Web-{4CCAE46A-7516-29A1-BAC8-140FAB2ABF2E}" dt="2021-10-28T11:30:16.220" v="7" actId="1076"/>
          <ac:picMkLst>
            <pc:docMk/>
            <pc:sldMk cId="2684629831" sldId="626"/>
            <ac:picMk id="3" creationId="{2B39C41C-3EE0-4A6A-9112-F1F9012D0901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2.314" v="6"/>
          <ac:picMkLst>
            <pc:docMk/>
            <pc:sldMk cId="2684629831" sldId="626"/>
            <ac:picMk id="51" creationId="{A32301C2-F898-0B47-9DB6-19FCE7C389BC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9.048" v="8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30:39.424" v="12"/>
        <pc:sldMkLst>
          <pc:docMk/>
          <pc:sldMk cId="1500995426" sldId="627"/>
        </pc:sldMkLst>
        <pc:spChg chg="mod">
          <ac:chgData name="Kristyn Zalota" userId="S::kristyn.zalota@eitfood.eu::7267e937-9430-45dc-be30-b191f867ac38" providerId="AD" clId="Web-{4CCAE46A-7516-29A1-BAC8-140FAB2ABF2E}" dt="2021-10-28T11:30:31.330" v="11" actId="1076"/>
          <ac:spMkLst>
            <pc:docMk/>
            <pc:sldMk cId="1500995426" sldId="627"/>
            <ac:spMk id="3" creationId="{53B0B43C-87C5-481C-9996-3289FE953EFF}"/>
          </ac:spMkLst>
        </pc:spChg>
        <pc:picChg chg="add">
          <ac:chgData name="Kristyn Zalota" userId="S::kristyn.zalota@eitfood.eu::7267e937-9430-45dc-be30-b191f867ac38" providerId="AD" clId="Web-{4CCAE46A-7516-29A1-BAC8-140FAB2ABF2E}" dt="2021-10-28T11:30:39.424" v="12"/>
          <ac:picMkLst>
            <pc:docMk/>
            <pc:sldMk cId="1500995426" sldId="627"/>
            <ac:picMk id="4" creationId="{74F9C4BA-26ED-4253-842A-580EA20F8CCE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4.048" v="9"/>
          <ac:picMkLst>
            <pc:docMk/>
            <pc:sldMk cId="1500995426" sldId="627"/>
            <ac:picMk id="51" creationId="{87F3A3D4-A492-5D44-9A16-12621E2682ED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5.908" v="10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29:59.423" v="4" actId="1076"/>
        <pc:sldMkLst>
          <pc:docMk/>
          <pc:sldMk cId="2813915286" sldId="628"/>
        </pc:sldMkLst>
        <pc:picChg chg="add mod">
          <ac:chgData name="Kristyn Zalota" userId="S::kristyn.zalota@eitfood.eu::7267e937-9430-45dc-be30-b191f867ac38" providerId="AD" clId="Web-{4CCAE46A-7516-29A1-BAC8-140FAB2ABF2E}" dt="2021-10-28T11:29:59.423" v="4" actId="1076"/>
          <ac:picMkLst>
            <pc:docMk/>
            <pc:sldMk cId="2813915286" sldId="628"/>
            <ac:picMk id="2" creationId="{524415DC-B647-4C22-A126-93A43DB9993A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2.328" v="2"/>
          <ac:picMkLst>
            <pc:docMk/>
            <pc:sldMk cId="2813915286" sldId="628"/>
            <ac:picMk id="4" creationId="{E16DC1EE-5233-9A4A-B4B5-07FAC5C5CF44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7.782" v="3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D6EF-24D6-4535-8FE5-830B1FDF4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DAC4A-D88A-4133-B469-2D8250913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F5509-1DB4-43F5-B9C7-FE3374A1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E571F-53A9-449D-A3B7-366E16DD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09C4-AD61-40FF-BB79-AFF1D0E5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832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1F20-48ED-436A-92ED-A8BC3F88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E4116-D052-4965-9809-31AE5E841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F2F1-71F5-4A9E-A877-D5E4F122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A0CB9-44D5-4EB6-9D27-95FF56E1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7395-D351-458B-938C-C49B92BF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9451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D8283-D355-40CB-AE18-6CBBF47E2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5BAAF-1F13-49B9-A9F7-E580768F0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5C62-353A-4AC4-BE1A-1186B6C7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811AA-6A31-46DE-BA01-3C7608A6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CF68C-FAFA-4422-BD42-E5790622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373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2238927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062" y="296652"/>
            <a:ext cx="11519877" cy="900100"/>
          </a:xfrm>
        </p:spPr>
        <p:txBody>
          <a:bodyPr anchor="ctr"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6062" y="1448780"/>
            <a:ext cx="11519877" cy="4680000"/>
          </a:xfrm>
        </p:spPr>
        <p:txBody>
          <a:bodyPr vert="horz" lIns="0" tIns="0" rIns="0" bIns="0" rtlCol="0">
            <a:noAutofit/>
          </a:bodyPr>
          <a:lstStyle>
            <a:lvl1pPr>
              <a:defRPr lang="de-CH" dirty="0" smtClean="0"/>
            </a:lvl1pPr>
            <a:lvl2pPr>
              <a:defRPr lang="de-CH" dirty="0" smtClean="0"/>
            </a:lvl2pPr>
            <a:lvl3pPr>
              <a:defRPr lang="de-CH" dirty="0" smtClean="0"/>
            </a:lvl3pPr>
            <a:lvl4pPr>
              <a:defRPr lang="de-CH" dirty="0" smtClean="0"/>
            </a:lvl4pPr>
            <a:lvl5pPr>
              <a:defRPr lang="de-CH" dirty="0" smtClean="0"/>
            </a:lvl5pPr>
          </a:lstStyle>
          <a:p>
            <a:pPr marL="266700" lvl="0" indent="-266700"/>
            <a:r>
              <a:rPr lang="de-DE"/>
              <a:t>Textmasterformat bearbeiten</a:t>
            </a:r>
          </a:p>
          <a:p>
            <a:pPr marL="266700" lvl="1" indent="-266700"/>
            <a:r>
              <a:rPr lang="de-DE"/>
              <a:t>Zweite Ebene</a:t>
            </a:r>
          </a:p>
          <a:p>
            <a:pPr marL="266700" lvl="2" indent="-266700"/>
            <a:r>
              <a:rPr lang="de-DE"/>
              <a:t>Dritte Ebene</a:t>
            </a:r>
          </a:p>
          <a:p>
            <a:pPr marL="266700" lvl="3" indent="-266700"/>
            <a:r>
              <a:rPr lang="de-DE"/>
              <a:t>Vierte Ebene</a:t>
            </a:r>
          </a:p>
          <a:p>
            <a:pPr marL="266700" lvl="4" indent="-266700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F74F-E1A6-4AF4-9EA0-E1B62FF4619A}" type="datetime1">
              <a:rPr lang="de-CH" smtClean="0"/>
              <a:t>28.10.2021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30614" y="6513748"/>
            <a:ext cx="6978462" cy="180000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eXcellence Team | Projekt | Anlass | Abteilung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83EE-7344-419B-A870-BBB20F611C62}" type="slidenum">
              <a:rPr lang="de-CH" smtClean="0"/>
              <a:t>‹#›</a:t>
            </a:fld>
            <a:endParaRPr lang="de-CH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2" y="1196752"/>
            <a:ext cx="11519877" cy="252028"/>
          </a:xfr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 sz="1200"/>
            </a:lvl2pPr>
            <a:lvl3pPr>
              <a:spcBef>
                <a:spcPts val="0"/>
              </a:spcBef>
              <a:defRPr sz="12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</a:lstStyle>
          <a:p>
            <a:pPr lvl="0"/>
            <a:r>
              <a:rPr lang="de-CH" dirty="0"/>
              <a:t>Untertitel bearbeiten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6062" y="6129300"/>
            <a:ext cx="11519877" cy="216000"/>
          </a:xfrm>
        </p:spPr>
        <p:txBody>
          <a:bodyPr anchor="ctr" anchorCtr="0"/>
          <a:lstStyle>
            <a:lvl1pPr marL="0" indent="0">
              <a:spcBef>
                <a:spcPts val="0"/>
              </a:spcBef>
              <a:buFontTx/>
              <a:buNone/>
              <a:defRPr sz="800" i="0"/>
            </a:lvl1pPr>
          </a:lstStyle>
          <a:p>
            <a:pPr lvl="0"/>
            <a:r>
              <a:rPr lang="de-CH" dirty="0"/>
              <a:t>Fussnote einfügen</a:t>
            </a:r>
          </a:p>
        </p:txBody>
      </p:sp>
    </p:spTree>
    <p:extLst>
      <p:ext uri="{BB962C8B-B14F-4D97-AF65-F5344CB8AC3E}">
        <p14:creationId xmlns:p14="http://schemas.microsoft.com/office/powerpoint/2010/main" val="36695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BC04-38F1-45AC-8381-2013BDA6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0149-A468-4982-B856-EA659E37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4DEB6-86CB-4520-87B7-DF6F684C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A2F8-5391-492F-92C5-EA9FA67B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27847-F00E-4815-874C-310C5AE6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241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67A1-37F9-4FDB-8933-AF1E6683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CC613-8039-4884-83ED-D75B222D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FF92-C721-4F15-814E-8BB078ED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5715-DB6B-44A6-8EED-B316A57D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00F6-CB73-4FD8-8D2A-66CDD17E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102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7EF1-BF9E-4917-BAFD-80789E5B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BB5-7569-4673-B8CD-B2A2562EC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443C7-7105-41E5-B77A-1CA1E1047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CA71-2A43-40FD-83A5-23BD8019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56B37-BD0E-4E6E-A26E-4EB38E6E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79CA3-10B4-41F2-91B9-40FB5DDF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6554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A83D-42F7-4598-A14B-E86C6FD4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3DF45-B805-48C1-A61B-C67C118D5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F7257-F3FB-40B5-A696-2158F820A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FD9B3-82AE-47BE-970F-5D990282A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60091-986C-4C43-BA0D-175101A83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18249-F708-41AC-98C1-F35A0A48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72C61-D489-43B8-A78E-4C850701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00D55-57FA-4AD6-BE43-D51491EF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340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3399-07BB-419B-B290-9EFA0164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1E5EF-EDF5-4BE5-8E51-A2918991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BD809-C174-46B8-9890-F943AD4B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6E60-3914-4DFC-8C9F-DFFBE077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7670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91111-8B4B-4B6A-A591-634C3741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C5B9F-83A0-47E9-B2FE-6978AAD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B1140-1960-4CEC-B9A9-6AFF4FA7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847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14D6-B13D-4DF0-ACD3-46FAEC07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5B07-D436-4907-BF06-B06C5685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6B44-D3C7-4FFC-AFDD-4D87E5031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2372A-133B-4D90-9105-2658281D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6F59-611E-49BA-B014-B60961C1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0CEB-6C03-4213-BE02-3002147D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736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CB57-B39E-48A5-A7F8-DECBABA7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26A4E-C52E-4268-BD96-BE852E1C2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75C5A-D19D-42A0-85AF-E3031F858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270A9-8178-44D4-8028-9AEFE70C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8988-4AF2-4982-8343-34989771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606F-8934-437A-B50E-3E4E73FF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998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F6555-5DBA-4109-9883-69E0AA16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A008D-B6E1-44DC-BC98-33D78DAF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C7EA1-CC25-4913-BA0B-3961E4291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8C10-2473-48C6-A402-FF80E4321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3F0F2-F648-4C43-845D-CB74EC8DF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9246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.jpeg"/><Relationship Id="rId2" Type="http://schemas.openxmlformats.org/officeDocument/2006/relationships/tags" Target="../tags/tag2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.jpeg"/><Relationship Id="rId2" Type="http://schemas.openxmlformats.org/officeDocument/2006/relationships/tags" Target="../tags/tag3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AA077-FE77-4177-9988-5328D933F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878"/>
            <a:ext cx="9144000" cy="2387600"/>
          </a:xfrm>
        </p:spPr>
        <p:txBody>
          <a:bodyPr/>
          <a:lstStyle/>
          <a:p>
            <a:r>
              <a:rPr lang="en-BE" sz="6000">
                <a:solidFill>
                  <a:srgbClr val="154CA7"/>
                </a:solidFill>
              </a:rPr>
              <a:t>EIT Food </a:t>
            </a:r>
            <a:r>
              <a:rPr lang="en-BE">
                <a:solidFill>
                  <a:srgbClr val="154CA7"/>
                </a:solidFill>
              </a:rPr>
              <a:t>Business Model Canvas Template</a:t>
            </a: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E9CCDF-48F1-492A-B479-8F075AA37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914" y="3101846"/>
            <a:ext cx="9144000" cy="2239588"/>
          </a:xfrm>
        </p:spPr>
        <p:txBody>
          <a:bodyPr>
            <a:noAutofit/>
          </a:bodyPr>
          <a:lstStyle/>
          <a:p>
            <a:pPr algn="l"/>
            <a:r>
              <a:rPr lang="en-BE" sz="2000">
                <a:solidFill>
                  <a:srgbClr val="154CA7"/>
                </a:solidFill>
              </a:rPr>
              <a:t>Please complete EIT Food Business </a:t>
            </a:r>
            <a:r>
              <a:rPr lang="en-GB" sz="2000">
                <a:solidFill>
                  <a:srgbClr val="154CA7"/>
                </a:solidFill>
              </a:rPr>
              <a:t>M</a:t>
            </a:r>
            <a:r>
              <a:rPr lang="en-BE" sz="2000">
                <a:solidFill>
                  <a:srgbClr val="154CA7"/>
                </a:solidFill>
              </a:rPr>
              <a:t>odel </a:t>
            </a:r>
            <a:r>
              <a:rPr lang="en-GB" sz="2000">
                <a:solidFill>
                  <a:srgbClr val="154CA7"/>
                </a:solidFill>
              </a:rPr>
              <a:t>C</a:t>
            </a:r>
            <a:r>
              <a:rPr lang="en-BE" sz="2000">
                <a:solidFill>
                  <a:srgbClr val="154CA7"/>
                </a:solidFill>
              </a:rPr>
              <a:t>anvas</a:t>
            </a:r>
            <a:r>
              <a:rPr lang="en-GB" sz="2000">
                <a:solidFill>
                  <a:srgbClr val="154CA7"/>
                </a:solidFill>
              </a:rPr>
              <a:t> (modified from Osterwalder et al. 2010)</a:t>
            </a:r>
            <a:r>
              <a:rPr lang="en-BE" sz="2000">
                <a:solidFill>
                  <a:srgbClr val="154CA7"/>
                </a:solidFill>
              </a:rPr>
              <a:t> template available in Slide 3. To submit, delete the title slide and explanatory slide and convert the 1-page Business Model Canvas or your proposal into a PDF document. </a:t>
            </a:r>
          </a:p>
          <a:p>
            <a:pPr algn="l"/>
            <a:r>
              <a:rPr lang="en-BE" sz="2000">
                <a:solidFill>
                  <a:srgbClr val="154CA7"/>
                </a:solidFill>
              </a:rPr>
              <a:t>Should you not have enough space in the PPT version of the canvas, feel free to use your preferred format (e.g</a:t>
            </a:r>
            <a:r>
              <a:rPr lang="en-GB" sz="2000">
                <a:solidFill>
                  <a:srgbClr val="154CA7"/>
                </a:solidFill>
              </a:rPr>
              <a:t>.</a:t>
            </a:r>
            <a:r>
              <a:rPr lang="en-BE" sz="2000">
                <a:solidFill>
                  <a:srgbClr val="154CA7"/>
                </a:solidFill>
              </a:rPr>
              <a:t> Word), but make sure that the final version is submitted in PDF. </a:t>
            </a:r>
            <a:endParaRPr lang="en-GB" sz="2000" dirty="0">
              <a:solidFill>
                <a:srgbClr val="154CA7"/>
              </a:solidFill>
            </a:endParaRPr>
          </a:p>
        </p:txBody>
      </p:sp>
      <p:pic>
        <p:nvPicPr>
          <p:cNvPr id="2" name="Picture 2" descr="Shape&#10;&#10;Description automatically generated">
            <a:extLst>
              <a:ext uri="{FF2B5EF4-FFF2-40B4-BE49-F238E27FC236}">
                <a16:creationId xmlns:a16="http://schemas.microsoft.com/office/drawing/2014/main" id="{524415DC-B647-4C22-A126-93A43DB99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170" y="5911580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1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30098" y="498753"/>
            <a:ext cx="9359900" cy="873676"/>
          </a:xfrm>
        </p:spPr>
        <p:txBody>
          <a:bodyPr>
            <a:normAutofit fontScale="90000"/>
          </a:bodyPr>
          <a:lstStyle/>
          <a:p>
            <a:r>
              <a:rPr lang="en-GB" sz="2900" dirty="0">
                <a:solidFill>
                  <a:srgbClr val="154CA7"/>
                </a:solidFill>
              </a:rPr>
              <a:t>The EIT Food preferred Business Model Canvas includes 11 blocks</a:t>
            </a:r>
            <a:br>
              <a:rPr lang="en-GB" dirty="0">
                <a:solidFill>
                  <a:srgbClr val="154CA7"/>
                </a:solidFill>
              </a:rPr>
            </a:b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29530" y="1550946"/>
            <a:ext cx="9360470" cy="4475668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506185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70" y="2461620"/>
            <a:ext cx="339063" cy="3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272325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r>
              <a:rPr lang="de-CH" sz="1000" b="0" dirty="0">
                <a:solidFill>
                  <a:schemeClr val="tx1"/>
                </a:solidFill>
              </a:rPr>
              <a:t>The Customer Segments Building Block defines the different groups of people or organizations an enterprise aims to reach and serve.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For whom are we creating value?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Who are our most important customers? 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276754" y="2783910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r>
              <a:rPr lang="de-CH" sz="950" b="0" dirty="0">
                <a:solidFill>
                  <a:schemeClr val="tx1"/>
                </a:solidFill>
              </a:rPr>
              <a:t>The Value Propositions Building Block describes the bundle of products and services that create value for a specific Customer Segment. </a:t>
            </a:r>
          </a:p>
          <a:p>
            <a:pPr algn="ctr"/>
            <a:r>
              <a:rPr lang="de-CH" sz="950" b="0" i="1" dirty="0">
                <a:solidFill>
                  <a:schemeClr val="tx1"/>
                </a:solidFill>
              </a:rPr>
              <a:t>What value do we deliver to the customer</a:t>
            </a:r>
            <a:r>
              <a:rPr lang="en-BE" sz="950" b="0" i="1" dirty="0">
                <a:solidFill>
                  <a:schemeClr val="tx1"/>
                </a:solidFill>
              </a:rPr>
              <a:t> and to the wider pan-European economy</a:t>
            </a:r>
            <a:r>
              <a:rPr lang="de-CH" sz="950" b="0" i="1" dirty="0">
                <a:solidFill>
                  <a:schemeClr val="tx1"/>
                </a:solidFill>
              </a:rPr>
              <a:t>? Which one of our customer’s problems are we helping to solve? Which customer needs are we satisfying? What bundle of products and services are we offering to each Customer Segment? 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40123" y="3849065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Channels Building Block describes how a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company communicates with and reaches its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Customer Segments to deliver a Value Proposition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156643" y="2509912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Customer Relationships Building Block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describes the types of relationships a company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establishes with specific Customer Segments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1308" y="5226738"/>
            <a:ext cx="3499319" cy="75745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Revenue Streams 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Revenue Streams Building Block represents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cash a company generates from each Customer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Segment (costs must be subtracted from revenues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create earnings).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Resources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most important assets required to make a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business model work.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Activities 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Building Block describes the most important things a company must do to make its business model work. 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92" y="4673893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70" y="4693165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3372276" y="2565908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99" y="3351368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45863" y="3105442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Partnerships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network of suppliers and partners that make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business model work. 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Who are our Key Partners? Who are our key suppliers?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Resources are we acquiring from partners?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Activities do partners perform?</a:t>
            </a:r>
            <a:endParaRPr lang="de-CH" sz="1000" b="0" i="1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52097" y="5127864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Cost Structure describes all costs incurred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operate a business model. 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What are the most important costs inherent in our business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model? Which Key Resources are most expensive? Which Key Activities are most expensive?</a:t>
            </a:r>
            <a:endParaRPr lang="de-CH" sz="1000" b="0" i="1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6798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These </a:t>
            </a:r>
            <a:r>
              <a:rPr lang="de-CH" sz="1000" b="0" dirty="0" err="1">
                <a:solidFill>
                  <a:schemeClr val="tx1"/>
                </a:solidFill>
              </a:rPr>
              <a:t>describe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most important technologies for the functioning </a:t>
            </a:r>
            <a:r>
              <a:rPr lang="de-CH" sz="1000" b="0" dirty="0" err="1">
                <a:solidFill>
                  <a:schemeClr val="tx1"/>
                </a:solidFill>
              </a:rPr>
              <a:t>of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business model. 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28252"/>
            <a:ext cx="3789554" cy="9411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</a:rPr>
              <a:t>Customer needs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b="0" dirty="0">
                <a:solidFill>
                  <a:schemeClr val="tx1"/>
                </a:solidFill>
              </a:rPr>
              <a:t>The understanding of the customer needs is an essential component for the success of the business model.   What is the problem you are trying to solve? For which Customer Segment?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AC912-1AE0-4246-83B8-C8966DDBB9AA}"/>
              </a:ext>
            </a:extLst>
          </p:cNvPr>
          <p:cNvSpPr txBox="1"/>
          <p:nvPr/>
        </p:nvSpPr>
        <p:spPr>
          <a:xfrm>
            <a:off x="1402002" y="1028742"/>
            <a:ext cx="646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154CA7"/>
                </a:solidFill>
              </a:rPr>
              <a:t>Below is our preferred Business Model Canvas modified from Osterwalder et al. , 2010.</a:t>
            </a:r>
            <a:endParaRPr lang="en-BE" sz="1400" dirty="0">
              <a:solidFill>
                <a:srgbClr val="154CA7"/>
              </a:solidFill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B39C41C-3EE0-4A6A-9112-F1F9012D090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2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40264" y="154114"/>
            <a:ext cx="9482061" cy="480011"/>
          </a:xfrm>
        </p:spPr>
        <p:txBody>
          <a:bodyPr>
            <a:normAutofit fontScale="90000"/>
          </a:bodyPr>
          <a:lstStyle/>
          <a:p>
            <a:r>
              <a:rPr lang="en-BE" sz="1800" dirty="0">
                <a:solidFill>
                  <a:srgbClr val="154CA7"/>
                </a:solidFill>
              </a:rPr>
              <a:t>Proposal title: </a:t>
            </a:r>
            <a:r>
              <a:rPr lang="en-BE" sz="1800" b="1" i="1" dirty="0">
                <a:solidFill>
                  <a:srgbClr val="FF0000"/>
                </a:solidFill>
              </a:rPr>
              <a:t>[insert the name of your proposal. This should be identical to the name in the Application Form]</a:t>
            </a:r>
            <a:endParaRPr lang="de-CH" sz="1800" b="1" i="1" dirty="0">
              <a:solidFill>
                <a:srgbClr val="FF0000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-609600" y="718868"/>
            <a:ext cx="12465539" cy="5409912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15479" y="1448780"/>
            <a:ext cx="9531635" cy="4583681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750809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28" y="2750809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432603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302326" y="3432603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31402" y="3922438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098548" y="2578607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7964" y="5275008"/>
            <a:ext cx="3499319" cy="611369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Sources of Income</a:t>
            </a: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94" y="4559622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62" y="4592756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4586112" y="3323642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03" y="3222436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59497" y="3432604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61641" y="5273152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07274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83052"/>
            <a:ext cx="3756698" cy="65207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Customer needs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0B43C-87C5-481C-9996-3289FE953EFF}"/>
              </a:ext>
            </a:extLst>
          </p:cNvPr>
          <p:cNvSpPr txBox="1"/>
          <p:nvPr/>
        </p:nvSpPr>
        <p:spPr>
          <a:xfrm>
            <a:off x="-921437" y="6490456"/>
            <a:ext cx="5479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BE" sz="1100" i="1" dirty="0">
                <a:solidFill>
                  <a:srgbClr val="154CA7"/>
                </a:solidFill>
              </a:rPr>
              <a:t>EIT Food </a:t>
            </a:r>
            <a:r>
              <a:rPr lang="en-GB" sz="1100" i="1" dirty="0">
                <a:solidFill>
                  <a:srgbClr val="154CA7"/>
                </a:solidFill>
              </a:rPr>
              <a:t>Business Model Canvas modified from Osterwalder et al. , 2010.</a:t>
            </a:r>
            <a:endParaRPr lang="en-BE" sz="1100" i="1" dirty="0">
              <a:solidFill>
                <a:srgbClr val="154CA7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74F9C4BA-26ED-4253-842A-580EA20F8CC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95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FE3BB2830FE9428ED19F7ABA17CE9E" ma:contentTypeVersion="6" ma:contentTypeDescription="Create a new document." ma:contentTypeScope="" ma:versionID="41e8eab39120a268da18f0c6b19e3419">
  <xsd:schema xmlns:xsd="http://www.w3.org/2001/XMLSchema" xmlns:xs="http://www.w3.org/2001/XMLSchema" xmlns:p="http://schemas.microsoft.com/office/2006/metadata/properties" xmlns:ns2="abb1196e-aa4c-441a-8fa3-d04eed9069a5" xmlns:ns3="c81c349f-e644-4879-bb66-5fd3a3e03da6" targetNamespace="http://schemas.microsoft.com/office/2006/metadata/properties" ma:root="true" ma:fieldsID="389ac7728ec1c0bb71e32f9e5b762cdb" ns2:_="" ns3:_="">
    <xsd:import namespace="abb1196e-aa4c-441a-8fa3-d04eed9069a5"/>
    <xsd:import namespace="c81c349f-e644-4879-bb66-5fd3a3e03d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1196e-aa4c-441a-8fa3-d04eed9069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c349f-e644-4879-bb66-5fd3a3e03d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150618-050A-4887-9627-99A56F02F1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C61A81-D8BF-45A9-8BC2-820B136CD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b1196e-aa4c-441a-8fa3-d04eed9069a5"/>
    <ds:schemaRef ds:uri="c81c349f-e644-4879-bb66-5fd3a3e03d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A7C547-2471-4726-8D11-21C3CA9A8422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bb1196e-aa4c-441a-8fa3-d04eed9069a5"/>
    <ds:schemaRef ds:uri="http://schemas.microsoft.com/office/infopath/2007/PartnerControls"/>
    <ds:schemaRef ds:uri="c81c349f-e644-4879-bb66-5fd3a3e03da6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545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EIT Food Business Model Canvas Template</vt:lpstr>
      <vt:lpstr>The EIT Food preferred Business Model Canvas includes 11 blocks </vt:lpstr>
      <vt:lpstr>Proposal title: [insert the name of your proposal. This should be identical to the name in the Application Form]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EIT Food preferred Business Model Canvas includes 11 blocks</dc:title>
  <dc:creator>Paola Giavedoni</dc:creator>
  <cp:lastModifiedBy>Annick Ducher</cp:lastModifiedBy>
  <cp:revision>12</cp:revision>
  <dcterms:created xsi:type="dcterms:W3CDTF">2020-11-16T11:31:01Z</dcterms:created>
  <dcterms:modified xsi:type="dcterms:W3CDTF">2021-10-28T11:30:39Z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0x01010018FE3BB2830FE9428ED19F7ABA17CE9E</vt:lpwstr>
  </property>
</Properties>
</file>