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63" r:id="rId2"/>
    <p:sldId id="823" r:id="rId3"/>
    <p:sldId id="814" r:id="rId4"/>
    <p:sldId id="813" r:id="rId5"/>
    <p:sldId id="830" r:id="rId6"/>
    <p:sldId id="807" r:id="rId7"/>
    <p:sldId id="977" r:id="rId8"/>
    <p:sldId id="262" r:id="rId9"/>
    <p:sldId id="939" r:id="rId10"/>
    <p:sldId id="966" r:id="rId11"/>
    <p:sldId id="967" r:id="rId12"/>
    <p:sldId id="941" r:id="rId13"/>
    <p:sldId id="952" r:id="rId14"/>
    <p:sldId id="818" r:id="rId15"/>
    <p:sldId id="949" r:id="rId16"/>
    <p:sldId id="951" r:id="rId17"/>
    <p:sldId id="955" r:id="rId18"/>
    <p:sldId id="948" r:id="rId19"/>
    <p:sldId id="973" r:id="rId20"/>
    <p:sldId id="972" r:id="rId21"/>
    <p:sldId id="968" r:id="rId22"/>
    <p:sldId id="269" r:id="rId23"/>
    <p:sldId id="784" r:id="rId24"/>
    <p:sldId id="810" r:id="rId25"/>
    <p:sldId id="256" r:id="rId26"/>
    <p:sldId id="975" r:id="rId27"/>
    <p:sldId id="708" r:id="rId28"/>
    <p:sldId id="772" r:id="rId29"/>
    <p:sldId id="978" r:id="rId30"/>
    <p:sldId id="793" r:id="rId31"/>
    <p:sldId id="799" r:id="rId32"/>
    <p:sldId id="956" r:id="rId33"/>
    <p:sldId id="257" r:id="rId34"/>
    <p:sldId id="794" r:id="rId35"/>
    <p:sldId id="795" r:id="rId36"/>
    <p:sldId id="796" r:id="rId37"/>
    <p:sldId id="833" r:id="rId38"/>
    <p:sldId id="797" r:id="rId39"/>
    <p:sldId id="811" r:id="rId40"/>
    <p:sldId id="914" r:id="rId41"/>
    <p:sldId id="911" r:id="rId42"/>
    <p:sldId id="798" r:id="rId43"/>
    <p:sldId id="970" r:id="rId44"/>
    <p:sldId id="942" r:id="rId45"/>
    <p:sldId id="953" r:id="rId46"/>
    <p:sldId id="974" r:id="rId47"/>
    <p:sldId id="954" r:id="rId48"/>
    <p:sldId id="957" r:id="rId49"/>
    <p:sldId id="958" r:id="rId50"/>
    <p:sldId id="960" r:id="rId51"/>
    <p:sldId id="959" r:id="rId52"/>
    <p:sldId id="961" r:id="rId53"/>
    <p:sldId id="962" r:id="rId54"/>
    <p:sldId id="963" r:id="rId55"/>
    <p:sldId id="964" r:id="rId56"/>
    <p:sldId id="965" r:id="rId57"/>
    <p:sldId id="831" r:id="rId58"/>
    <p:sldId id="819" r:id="rId59"/>
    <p:sldId id="971" r:id="rId60"/>
    <p:sldId id="976" r:id="rId61"/>
  </p:sldIdLst>
  <p:sldSz cx="9144000" cy="5143500" type="screen16x9"/>
  <p:notesSz cx="6858000" cy="9525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1">
          <p15:clr>
            <a:srgbClr val="A4A3A4"/>
          </p15:clr>
        </p15:guide>
        <p15:guide id="2" pos="288">
          <p15:clr>
            <a:srgbClr val="A4A3A4"/>
          </p15:clr>
        </p15:guide>
      </p15:sldGuideLst>
    </p:ext>
    <p:ext uri="{2D200454-40CA-4A62-9FC3-DE9A4176ACB9}">
      <p15:notesGuideLst xmlns:p15="http://schemas.microsoft.com/office/powerpoint/2012/main">
        <p15:guide id="1" orient="horz" pos="300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2A4C76-3735-E2C6-07FF-5D1E5107138F}" name="Ron Weerdmeester" initials="RW" userId="Ron Weerdmeest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EECF0"/>
    <a:srgbClr val="EEE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300" autoAdjust="0"/>
    <p:restoredTop sz="85450" autoAdjust="0"/>
  </p:normalViewPr>
  <p:slideViewPr>
    <p:cSldViewPr showGuides="1">
      <p:cViewPr varScale="1">
        <p:scale>
          <a:sx n="122" d="100"/>
          <a:sy n="122" d="100"/>
        </p:scale>
        <p:origin x="900" y="108"/>
      </p:cViewPr>
      <p:guideLst>
        <p:guide orient="horz" pos="3131"/>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786" y="-84"/>
      </p:cViewPr>
      <p:guideLst>
        <p:guide orient="horz" pos="300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ECD879-05CC-40EB-8139-EEF429C25516}" type="doc">
      <dgm:prSet loTypeId="urn:microsoft.com/office/officeart/2018/2/layout/IconVerticalSolidList" loCatId="icon" qsTypeId="urn:microsoft.com/office/officeart/2005/8/quickstyle/simple3" qsCatId="simple" csTypeId="urn:microsoft.com/office/officeart/2005/8/colors/accent1_2" csCatId="accent1" phldr="1"/>
      <dgm:spPr/>
      <dgm:t>
        <a:bodyPr/>
        <a:lstStyle/>
        <a:p>
          <a:endParaRPr lang="en-US"/>
        </a:p>
      </dgm:t>
    </dgm:pt>
    <dgm:pt modelId="{CE146548-DB41-445F-848F-F73A5F4DEB66}">
      <dgm:prSet/>
      <dgm:spPr/>
      <dgm:t>
        <a:bodyPr/>
        <a:lstStyle/>
        <a:p>
          <a:pPr>
            <a:lnSpc>
              <a:spcPct val="100000"/>
            </a:lnSpc>
          </a:pPr>
          <a:r>
            <a:rPr lang="en-GB" b="0" dirty="0"/>
            <a:t>The </a:t>
          </a:r>
          <a:r>
            <a:rPr lang="en-GB" b="1" dirty="0"/>
            <a:t>EIT regulation </a:t>
          </a:r>
          <a:r>
            <a:rPr lang="en-GB" b="0" dirty="0"/>
            <a:t>state that “</a:t>
          </a:r>
          <a:r>
            <a:rPr lang="en-GB" b="0" i="1" dirty="0"/>
            <a:t>mechanisms must be introduced and should generate returns that should be reinvested into the KIC to leverage other funds</a:t>
          </a:r>
          <a:r>
            <a:rPr lang="en-GB" b="0" dirty="0"/>
            <a:t>” and ensure Financial Sustainability.  </a:t>
          </a:r>
          <a:endParaRPr lang="en-US" b="0" dirty="0"/>
        </a:p>
      </dgm:t>
    </dgm:pt>
    <dgm:pt modelId="{C861AAB9-389B-46A7-8480-482987702E5B}" type="parTrans" cxnId="{B62A4AB4-B03F-4C46-A9D0-A919722FD959}">
      <dgm:prSet/>
      <dgm:spPr/>
      <dgm:t>
        <a:bodyPr/>
        <a:lstStyle/>
        <a:p>
          <a:endParaRPr lang="en-US"/>
        </a:p>
      </dgm:t>
    </dgm:pt>
    <dgm:pt modelId="{B9B7881B-1D58-454B-BADA-78D9BA6E2A19}" type="sibTrans" cxnId="{B62A4AB4-B03F-4C46-A9D0-A919722FD959}">
      <dgm:prSet/>
      <dgm:spPr/>
      <dgm:t>
        <a:bodyPr/>
        <a:lstStyle/>
        <a:p>
          <a:endParaRPr lang="en-US"/>
        </a:p>
      </dgm:t>
    </dgm:pt>
    <dgm:pt modelId="{40D5321F-C1E7-4E47-B55C-C22BC65918D8}">
      <dgm:prSet/>
      <dgm:spPr/>
      <dgm:t>
        <a:bodyPr/>
        <a:lstStyle/>
        <a:p>
          <a:pPr>
            <a:lnSpc>
              <a:spcPct val="100000"/>
            </a:lnSpc>
          </a:pPr>
          <a:r>
            <a:rPr lang="en-GB" b="0" dirty="0"/>
            <a:t>In line with the </a:t>
          </a:r>
          <a:r>
            <a:rPr lang="en-GB" b="1" dirty="0"/>
            <a:t>EIT Food Financial Sustainability Strategy </a:t>
          </a:r>
          <a:r>
            <a:rPr lang="en-GB" b="0" dirty="0"/>
            <a:t>and EIT requirements, all Innovation Activities are required to give a financial return to EIT Food </a:t>
          </a:r>
          <a:r>
            <a:rPr lang="en-US" b="0" dirty="0"/>
            <a:t>to support the </a:t>
          </a:r>
          <a:r>
            <a:rPr lang="en-US" b="1" dirty="0"/>
            <a:t>long-term financial sustainability plan</a:t>
          </a:r>
          <a:r>
            <a:rPr lang="en-US" b="0" dirty="0"/>
            <a:t> (e.g. from NGOs, services sales, investment in start-ups, etc.). </a:t>
          </a:r>
          <a:r>
            <a:rPr lang="it-IT" b="0" dirty="0"/>
            <a:t>FRM’s </a:t>
          </a:r>
          <a:r>
            <a:rPr lang="it-IT" b="0" dirty="0" err="1"/>
            <a:t>were</a:t>
          </a:r>
          <a:r>
            <a:rPr lang="it-IT" b="0" dirty="0"/>
            <a:t> </a:t>
          </a:r>
          <a:r>
            <a:rPr lang="it-IT" b="0" dirty="0" err="1"/>
            <a:t>introduced</a:t>
          </a:r>
          <a:r>
            <a:rPr lang="it-IT" b="0" dirty="0"/>
            <a:t> in </a:t>
          </a:r>
          <a:r>
            <a:rPr lang="en-BE" b="0" dirty="0"/>
            <a:t>Call for Proposals Guidelines</a:t>
          </a:r>
          <a:r>
            <a:rPr lang="it-IT" b="0" dirty="0"/>
            <a:t> </a:t>
          </a:r>
          <a:r>
            <a:rPr lang="it-IT" b="0" dirty="0" err="1"/>
            <a:t>since</a:t>
          </a:r>
          <a:r>
            <a:rPr lang="it-IT" b="0" dirty="0"/>
            <a:t> 2019*</a:t>
          </a:r>
          <a:endParaRPr lang="en-US" b="0" dirty="0"/>
        </a:p>
      </dgm:t>
    </dgm:pt>
    <dgm:pt modelId="{498A5B26-61C3-423E-BCB3-D6D8D7D58196}" type="parTrans" cxnId="{59A581AE-3807-43C4-8DFE-E6D06B8865F3}">
      <dgm:prSet/>
      <dgm:spPr/>
      <dgm:t>
        <a:bodyPr/>
        <a:lstStyle/>
        <a:p>
          <a:endParaRPr lang="en-US"/>
        </a:p>
      </dgm:t>
    </dgm:pt>
    <dgm:pt modelId="{D82CD5C2-41E3-4CD5-9BE3-DD4C46FBC4E0}" type="sibTrans" cxnId="{59A581AE-3807-43C4-8DFE-E6D06B8865F3}">
      <dgm:prSet/>
      <dgm:spPr/>
      <dgm:t>
        <a:bodyPr/>
        <a:lstStyle/>
        <a:p>
          <a:endParaRPr lang="en-US"/>
        </a:p>
      </dgm:t>
    </dgm:pt>
    <dgm:pt modelId="{BD10DAE0-D536-45B2-BD27-D8A396F6D442}">
      <dgm:prSet/>
      <dgm:spPr/>
      <dgm:t>
        <a:bodyPr/>
        <a:lstStyle/>
        <a:p>
          <a:pPr>
            <a:lnSpc>
              <a:spcPct val="100000"/>
            </a:lnSpc>
          </a:pPr>
          <a:r>
            <a:rPr lang="en-GB" b="0" dirty="0"/>
            <a:t>The </a:t>
          </a:r>
          <a:r>
            <a:rPr lang="en-GB" b="1" dirty="0"/>
            <a:t>FRMA</a:t>
          </a:r>
          <a:r>
            <a:rPr lang="en-GB" b="0" dirty="0"/>
            <a:t> details the mechanism designed to contribute to the financial sustainability of EIT Food based on the Activity´s successful commercialization. In other words, it is </a:t>
          </a:r>
          <a:r>
            <a:rPr lang="en-GB" b="1" dirty="0"/>
            <a:t>a “success fee” </a:t>
          </a:r>
          <a:r>
            <a:rPr lang="en-GB" b="0" dirty="0"/>
            <a:t>related to the exploitation of the Activity´s Key Exploitable Results supported by EIT.</a:t>
          </a:r>
          <a:endParaRPr lang="en-US" b="0" dirty="0"/>
        </a:p>
      </dgm:t>
    </dgm:pt>
    <dgm:pt modelId="{B8DC7E13-A8E5-49D3-8808-73CF9A3794FA}" type="parTrans" cxnId="{280C8CE6-25D7-49D8-AC49-C22856EB149A}">
      <dgm:prSet/>
      <dgm:spPr/>
      <dgm:t>
        <a:bodyPr/>
        <a:lstStyle/>
        <a:p>
          <a:endParaRPr lang="en-US"/>
        </a:p>
      </dgm:t>
    </dgm:pt>
    <dgm:pt modelId="{A2EEBB81-3974-4F2C-AB14-A8FE2C44FD1E}" type="sibTrans" cxnId="{280C8CE6-25D7-49D8-AC49-C22856EB149A}">
      <dgm:prSet/>
      <dgm:spPr/>
      <dgm:t>
        <a:bodyPr/>
        <a:lstStyle/>
        <a:p>
          <a:endParaRPr lang="en-US"/>
        </a:p>
      </dgm:t>
    </dgm:pt>
    <dgm:pt modelId="{D90F6A7C-7ABA-4C3D-9949-72DEFA01087A}" type="pres">
      <dgm:prSet presAssocID="{ADECD879-05CC-40EB-8139-EEF429C25516}" presName="root" presStyleCnt="0">
        <dgm:presLayoutVars>
          <dgm:dir/>
          <dgm:resizeHandles val="exact"/>
        </dgm:presLayoutVars>
      </dgm:prSet>
      <dgm:spPr/>
    </dgm:pt>
    <dgm:pt modelId="{3212F952-05ED-44BE-B13B-D30FAC9EED8C}" type="pres">
      <dgm:prSet presAssocID="{CE146548-DB41-445F-848F-F73A5F4DEB66}" presName="compNode" presStyleCnt="0"/>
      <dgm:spPr/>
    </dgm:pt>
    <dgm:pt modelId="{30735ABA-2BA4-4401-8504-941F4C71BFED}" type="pres">
      <dgm:prSet presAssocID="{CE146548-DB41-445F-848F-F73A5F4DEB66}" presName="bgRect" presStyleLbl="bgShp" presStyleIdx="0" presStyleCnt="3"/>
      <dgm:spPr/>
    </dgm:pt>
    <dgm:pt modelId="{AE9445F8-6C2D-44D2-A24E-219697A95271}" type="pres">
      <dgm:prSet presAssocID="{CE146548-DB41-445F-848F-F73A5F4DEB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All Crosses"/>
        </a:ext>
      </dgm:extLst>
    </dgm:pt>
    <dgm:pt modelId="{8EA00302-6297-48E5-8300-C850B862D775}" type="pres">
      <dgm:prSet presAssocID="{CE146548-DB41-445F-848F-F73A5F4DEB66}" presName="spaceRect" presStyleCnt="0"/>
      <dgm:spPr/>
    </dgm:pt>
    <dgm:pt modelId="{C5981845-3426-4A11-88BF-4F2EB3D232FA}" type="pres">
      <dgm:prSet presAssocID="{CE146548-DB41-445F-848F-F73A5F4DEB66}" presName="parTx" presStyleLbl="revTx" presStyleIdx="0" presStyleCnt="3">
        <dgm:presLayoutVars>
          <dgm:chMax val="0"/>
          <dgm:chPref val="0"/>
        </dgm:presLayoutVars>
      </dgm:prSet>
      <dgm:spPr/>
    </dgm:pt>
    <dgm:pt modelId="{C391D0FB-BDC1-4E54-AB64-0313371E9A55}" type="pres">
      <dgm:prSet presAssocID="{B9B7881B-1D58-454B-BADA-78D9BA6E2A19}" presName="sibTrans" presStyleCnt="0"/>
      <dgm:spPr/>
    </dgm:pt>
    <dgm:pt modelId="{BD43EE88-F2A2-426F-B0E2-C4F5C7146334}" type="pres">
      <dgm:prSet presAssocID="{40D5321F-C1E7-4E47-B55C-C22BC65918D8}" presName="compNode" presStyleCnt="0"/>
      <dgm:spPr/>
    </dgm:pt>
    <dgm:pt modelId="{D05FAB62-377C-4ED2-8C56-A52BD540C62F}" type="pres">
      <dgm:prSet presAssocID="{40D5321F-C1E7-4E47-B55C-C22BC65918D8}" presName="bgRect" presStyleLbl="bgShp" presStyleIdx="1" presStyleCnt="3"/>
      <dgm:spPr/>
    </dgm:pt>
    <dgm:pt modelId="{E86B00BA-C5E8-409E-A6C1-D655B0A6E894}" type="pres">
      <dgm:prSet presAssocID="{40D5321F-C1E7-4E47-B55C-C22BC65918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upply And Demand"/>
        </a:ext>
      </dgm:extLst>
    </dgm:pt>
    <dgm:pt modelId="{5522BBF2-B2F8-488D-90AC-E5CAB4955BED}" type="pres">
      <dgm:prSet presAssocID="{40D5321F-C1E7-4E47-B55C-C22BC65918D8}" presName="spaceRect" presStyleCnt="0"/>
      <dgm:spPr/>
    </dgm:pt>
    <dgm:pt modelId="{BDB5F717-07D9-415B-9A81-18606C3AA734}" type="pres">
      <dgm:prSet presAssocID="{40D5321F-C1E7-4E47-B55C-C22BC65918D8}" presName="parTx" presStyleLbl="revTx" presStyleIdx="1" presStyleCnt="3">
        <dgm:presLayoutVars>
          <dgm:chMax val="0"/>
          <dgm:chPref val="0"/>
        </dgm:presLayoutVars>
      </dgm:prSet>
      <dgm:spPr/>
    </dgm:pt>
    <dgm:pt modelId="{1F5279E8-2A76-4A42-9954-E1469BBCD402}" type="pres">
      <dgm:prSet presAssocID="{D82CD5C2-41E3-4CD5-9BE3-DD4C46FBC4E0}" presName="sibTrans" presStyleCnt="0"/>
      <dgm:spPr/>
    </dgm:pt>
    <dgm:pt modelId="{F257657D-106E-4B60-8F1A-98B73B52E159}" type="pres">
      <dgm:prSet presAssocID="{BD10DAE0-D536-45B2-BD27-D8A396F6D442}" presName="compNode" presStyleCnt="0"/>
      <dgm:spPr/>
    </dgm:pt>
    <dgm:pt modelId="{33555CA1-706D-46B7-B542-18A66B060D50}" type="pres">
      <dgm:prSet presAssocID="{BD10DAE0-D536-45B2-BD27-D8A396F6D442}" presName="bgRect" presStyleLbl="bgShp" presStyleIdx="2" presStyleCnt="3"/>
      <dgm:spPr/>
    </dgm:pt>
    <dgm:pt modelId="{23A6DC36-F70B-4C57-95DC-1207A362FF86}" type="pres">
      <dgm:prSet presAssocID="{BD10DAE0-D536-45B2-BD27-D8A396F6D4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ins"/>
        </a:ext>
      </dgm:extLst>
    </dgm:pt>
    <dgm:pt modelId="{2A4E364A-67CE-4AE5-A401-19CD70309CAC}" type="pres">
      <dgm:prSet presAssocID="{BD10DAE0-D536-45B2-BD27-D8A396F6D442}" presName="spaceRect" presStyleCnt="0"/>
      <dgm:spPr/>
    </dgm:pt>
    <dgm:pt modelId="{B61028C0-ED2A-4FEB-B48A-8E4913DCD515}" type="pres">
      <dgm:prSet presAssocID="{BD10DAE0-D536-45B2-BD27-D8A396F6D442}" presName="parTx" presStyleLbl="revTx" presStyleIdx="2" presStyleCnt="3">
        <dgm:presLayoutVars>
          <dgm:chMax val="0"/>
          <dgm:chPref val="0"/>
        </dgm:presLayoutVars>
      </dgm:prSet>
      <dgm:spPr/>
    </dgm:pt>
  </dgm:ptLst>
  <dgm:cxnLst>
    <dgm:cxn modelId="{815AC30C-CAD4-439F-8900-F5774F401200}" type="presOf" srcId="{BD10DAE0-D536-45B2-BD27-D8A396F6D442}" destId="{B61028C0-ED2A-4FEB-B48A-8E4913DCD515}" srcOrd="0" destOrd="0" presId="urn:microsoft.com/office/officeart/2018/2/layout/IconVerticalSolidList"/>
    <dgm:cxn modelId="{59A581AE-3807-43C4-8DFE-E6D06B8865F3}" srcId="{ADECD879-05CC-40EB-8139-EEF429C25516}" destId="{40D5321F-C1E7-4E47-B55C-C22BC65918D8}" srcOrd="1" destOrd="0" parTransId="{498A5B26-61C3-423E-BCB3-D6D8D7D58196}" sibTransId="{D82CD5C2-41E3-4CD5-9BE3-DD4C46FBC4E0}"/>
    <dgm:cxn modelId="{1F6DCFAF-39DE-4A3C-BD4D-CC5989E05FC2}" type="presOf" srcId="{40D5321F-C1E7-4E47-B55C-C22BC65918D8}" destId="{BDB5F717-07D9-415B-9A81-18606C3AA734}" srcOrd="0" destOrd="0" presId="urn:microsoft.com/office/officeart/2018/2/layout/IconVerticalSolidList"/>
    <dgm:cxn modelId="{B62A4AB4-B03F-4C46-A9D0-A919722FD959}" srcId="{ADECD879-05CC-40EB-8139-EEF429C25516}" destId="{CE146548-DB41-445F-848F-F73A5F4DEB66}" srcOrd="0" destOrd="0" parTransId="{C861AAB9-389B-46A7-8480-482987702E5B}" sibTransId="{B9B7881B-1D58-454B-BADA-78D9BA6E2A19}"/>
    <dgm:cxn modelId="{90EC1BBA-40F0-4A7B-91B4-35E9D3EAB036}" type="presOf" srcId="{ADECD879-05CC-40EB-8139-EEF429C25516}" destId="{D90F6A7C-7ABA-4C3D-9949-72DEFA01087A}" srcOrd="0" destOrd="0" presId="urn:microsoft.com/office/officeart/2018/2/layout/IconVerticalSolidList"/>
    <dgm:cxn modelId="{96931DCB-49C3-4A72-935F-E495602FFDBE}" type="presOf" srcId="{CE146548-DB41-445F-848F-F73A5F4DEB66}" destId="{C5981845-3426-4A11-88BF-4F2EB3D232FA}" srcOrd="0" destOrd="0" presId="urn:microsoft.com/office/officeart/2018/2/layout/IconVerticalSolidList"/>
    <dgm:cxn modelId="{280C8CE6-25D7-49D8-AC49-C22856EB149A}" srcId="{ADECD879-05CC-40EB-8139-EEF429C25516}" destId="{BD10DAE0-D536-45B2-BD27-D8A396F6D442}" srcOrd="2" destOrd="0" parTransId="{B8DC7E13-A8E5-49D3-8808-73CF9A3794FA}" sibTransId="{A2EEBB81-3974-4F2C-AB14-A8FE2C44FD1E}"/>
    <dgm:cxn modelId="{FAC0DDA9-4FE4-48D7-BF90-FE0F8650DFEA}" type="presParOf" srcId="{D90F6A7C-7ABA-4C3D-9949-72DEFA01087A}" destId="{3212F952-05ED-44BE-B13B-D30FAC9EED8C}" srcOrd="0" destOrd="0" presId="urn:microsoft.com/office/officeart/2018/2/layout/IconVerticalSolidList"/>
    <dgm:cxn modelId="{BC13CABA-2F52-4790-8388-6BA8B18FEF9A}" type="presParOf" srcId="{3212F952-05ED-44BE-B13B-D30FAC9EED8C}" destId="{30735ABA-2BA4-4401-8504-941F4C71BFED}" srcOrd="0" destOrd="0" presId="urn:microsoft.com/office/officeart/2018/2/layout/IconVerticalSolidList"/>
    <dgm:cxn modelId="{BB73A39A-E9D9-4A39-B1E4-C4C95F4B1CEF}" type="presParOf" srcId="{3212F952-05ED-44BE-B13B-D30FAC9EED8C}" destId="{AE9445F8-6C2D-44D2-A24E-219697A95271}" srcOrd="1" destOrd="0" presId="urn:microsoft.com/office/officeart/2018/2/layout/IconVerticalSolidList"/>
    <dgm:cxn modelId="{53F2EC28-46BB-4045-80AA-3B981065E8E7}" type="presParOf" srcId="{3212F952-05ED-44BE-B13B-D30FAC9EED8C}" destId="{8EA00302-6297-48E5-8300-C850B862D775}" srcOrd="2" destOrd="0" presId="urn:microsoft.com/office/officeart/2018/2/layout/IconVerticalSolidList"/>
    <dgm:cxn modelId="{79F1D0A6-798F-400E-B4DC-1C6213CCE278}" type="presParOf" srcId="{3212F952-05ED-44BE-B13B-D30FAC9EED8C}" destId="{C5981845-3426-4A11-88BF-4F2EB3D232FA}" srcOrd="3" destOrd="0" presId="urn:microsoft.com/office/officeart/2018/2/layout/IconVerticalSolidList"/>
    <dgm:cxn modelId="{88BD6A0E-2279-4F25-A1FC-F0575B9CE5A5}" type="presParOf" srcId="{D90F6A7C-7ABA-4C3D-9949-72DEFA01087A}" destId="{C391D0FB-BDC1-4E54-AB64-0313371E9A55}" srcOrd="1" destOrd="0" presId="urn:microsoft.com/office/officeart/2018/2/layout/IconVerticalSolidList"/>
    <dgm:cxn modelId="{12EF01F5-EB2C-4D78-8515-3DE46B9EA7CB}" type="presParOf" srcId="{D90F6A7C-7ABA-4C3D-9949-72DEFA01087A}" destId="{BD43EE88-F2A2-426F-B0E2-C4F5C7146334}" srcOrd="2" destOrd="0" presId="urn:microsoft.com/office/officeart/2018/2/layout/IconVerticalSolidList"/>
    <dgm:cxn modelId="{EE4E2515-DA55-4F8B-A3A6-8F3E7E5D1F36}" type="presParOf" srcId="{BD43EE88-F2A2-426F-B0E2-C4F5C7146334}" destId="{D05FAB62-377C-4ED2-8C56-A52BD540C62F}" srcOrd="0" destOrd="0" presId="urn:microsoft.com/office/officeart/2018/2/layout/IconVerticalSolidList"/>
    <dgm:cxn modelId="{0830DEC2-1392-4F07-99DA-39F8F428E0C2}" type="presParOf" srcId="{BD43EE88-F2A2-426F-B0E2-C4F5C7146334}" destId="{E86B00BA-C5E8-409E-A6C1-D655B0A6E894}" srcOrd="1" destOrd="0" presId="urn:microsoft.com/office/officeart/2018/2/layout/IconVerticalSolidList"/>
    <dgm:cxn modelId="{2B2BD808-A1DB-47F3-A1E0-AFBED98F1F86}" type="presParOf" srcId="{BD43EE88-F2A2-426F-B0E2-C4F5C7146334}" destId="{5522BBF2-B2F8-488D-90AC-E5CAB4955BED}" srcOrd="2" destOrd="0" presId="urn:microsoft.com/office/officeart/2018/2/layout/IconVerticalSolidList"/>
    <dgm:cxn modelId="{9C9A2664-5954-4418-8956-B5C084B89E20}" type="presParOf" srcId="{BD43EE88-F2A2-426F-B0E2-C4F5C7146334}" destId="{BDB5F717-07D9-415B-9A81-18606C3AA734}" srcOrd="3" destOrd="0" presId="urn:microsoft.com/office/officeart/2018/2/layout/IconVerticalSolidList"/>
    <dgm:cxn modelId="{185E807D-2690-4B53-8158-D74C57255824}" type="presParOf" srcId="{D90F6A7C-7ABA-4C3D-9949-72DEFA01087A}" destId="{1F5279E8-2A76-4A42-9954-E1469BBCD402}" srcOrd="3" destOrd="0" presId="urn:microsoft.com/office/officeart/2018/2/layout/IconVerticalSolidList"/>
    <dgm:cxn modelId="{DE6D638F-199B-470C-AACD-4894B5FD3E8F}" type="presParOf" srcId="{D90F6A7C-7ABA-4C3D-9949-72DEFA01087A}" destId="{F257657D-106E-4B60-8F1A-98B73B52E159}" srcOrd="4" destOrd="0" presId="urn:microsoft.com/office/officeart/2018/2/layout/IconVerticalSolidList"/>
    <dgm:cxn modelId="{6D525786-E8EE-4A4B-8E40-933C9D39C6F7}" type="presParOf" srcId="{F257657D-106E-4B60-8F1A-98B73B52E159}" destId="{33555CA1-706D-46B7-B542-18A66B060D50}" srcOrd="0" destOrd="0" presId="urn:microsoft.com/office/officeart/2018/2/layout/IconVerticalSolidList"/>
    <dgm:cxn modelId="{52B95072-4342-447C-9CFE-4267AC07053E}" type="presParOf" srcId="{F257657D-106E-4B60-8F1A-98B73B52E159}" destId="{23A6DC36-F70B-4C57-95DC-1207A362FF86}" srcOrd="1" destOrd="0" presId="urn:microsoft.com/office/officeart/2018/2/layout/IconVerticalSolidList"/>
    <dgm:cxn modelId="{5F5F153B-0C38-4824-A38A-CE9FA1FD135B}" type="presParOf" srcId="{F257657D-106E-4B60-8F1A-98B73B52E159}" destId="{2A4E364A-67CE-4AE5-A401-19CD70309CAC}" srcOrd="2" destOrd="0" presId="urn:microsoft.com/office/officeart/2018/2/layout/IconVerticalSolidList"/>
    <dgm:cxn modelId="{5B2D9D8C-47D8-422F-B571-16706E035F8D}" type="presParOf" srcId="{F257657D-106E-4B60-8F1A-98B73B52E159}" destId="{B61028C0-ED2A-4FEB-B48A-8E4913DCD5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45FE34-B991-4F2A-8E3A-78FE1465BA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1DAF13-636A-4180-80CF-252A8379A844}">
      <dgm:prSet/>
      <dgm:spPr/>
      <dgm:t>
        <a:bodyPr/>
        <a:lstStyle/>
        <a:p>
          <a:r>
            <a:rPr lang="it-IT" dirty="0"/>
            <a:t>1. Clear </a:t>
          </a:r>
          <a:r>
            <a:rPr lang="it-IT" dirty="0" err="1"/>
            <a:t>KERs</a:t>
          </a:r>
          <a:endParaRPr lang="en-US" dirty="0"/>
        </a:p>
      </dgm:t>
    </dgm:pt>
    <dgm:pt modelId="{5C68737D-B027-4071-BE48-56CACFC0D1CA}" type="parTrans" cxnId="{CD25E885-45FD-4527-BF29-3936562757B4}">
      <dgm:prSet/>
      <dgm:spPr/>
      <dgm:t>
        <a:bodyPr/>
        <a:lstStyle/>
        <a:p>
          <a:endParaRPr lang="en-US"/>
        </a:p>
      </dgm:t>
    </dgm:pt>
    <dgm:pt modelId="{94DF6D4A-FA1C-4D41-909F-1B9DE19B08A9}" type="sibTrans" cxnId="{CD25E885-45FD-4527-BF29-3936562757B4}">
      <dgm:prSet/>
      <dgm:spPr/>
      <dgm:t>
        <a:bodyPr/>
        <a:lstStyle/>
        <a:p>
          <a:endParaRPr lang="en-US"/>
        </a:p>
      </dgm:t>
    </dgm:pt>
    <dgm:pt modelId="{E431F6CF-2D2C-4305-856F-672AF3C030A8}">
      <dgm:prSet/>
      <dgm:spPr/>
      <dgm:t>
        <a:bodyPr/>
        <a:lstStyle/>
        <a:p>
          <a:r>
            <a:rPr lang="it-IT" dirty="0"/>
            <a:t>2. Who </a:t>
          </a:r>
          <a:r>
            <a:rPr lang="it-IT" dirty="0" err="1"/>
            <a:t>owns</a:t>
          </a:r>
          <a:r>
            <a:rPr lang="it-IT" dirty="0"/>
            <a:t> and has exploitation </a:t>
          </a:r>
          <a:r>
            <a:rPr lang="it-IT" dirty="0" err="1"/>
            <a:t>rights</a:t>
          </a:r>
          <a:r>
            <a:rPr lang="it-IT" dirty="0"/>
            <a:t> (IPR)</a:t>
          </a:r>
          <a:endParaRPr lang="en-US" dirty="0"/>
        </a:p>
      </dgm:t>
    </dgm:pt>
    <dgm:pt modelId="{52EC3DAA-F12A-427B-9C9F-AE18C5C639F2}" type="parTrans" cxnId="{8DC0A8DD-E5B2-4E55-AF94-CE9F7B60AA5B}">
      <dgm:prSet/>
      <dgm:spPr/>
      <dgm:t>
        <a:bodyPr/>
        <a:lstStyle/>
        <a:p>
          <a:endParaRPr lang="en-US"/>
        </a:p>
      </dgm:t>
    </dgm:pt>
    <dgm:pt modelId="{DA5F5360-F79E-45CF-89FD-B1BE5262B5D0}" type="sibTrans" cxnId="{8DC0A8DD-E5B2-4E55-AF94-CE9F7B60AA5B}">
      <dgm:prSet/>
      <dgm:spPr/>
      <dgm:t>
        <a:bodyPr/>
        <a:lstStyle/>
        <a:p>
          <a:endParaRPr lang="en-US"/>
        </a:p>
      </dgm:t>
    </dgm:pt>
    <dgm:pt modelId="{F327EE77-0C96-4748-8B21-122ED3994138}">
      <dgm:prSet/>
      <dgm:spPr/>
      <dgm:t>
        <a:bodyPr/>
        <a:lstStyle/>
        <a:p>
          <a:r>
            <a:rPr lang="it-IT" dirty="0"/>
            <a:t>3. Business Model </a:t>
          </a:r>
          <a:r>
            <a:rPr lang="it-IT" dirty="0" err="1"/>
            <a:t>related</a:t>
          </a:r>
          <a:r>
            <a:rPr lang="it-IT" dirty="0"/>
            <a:t> to the </a:t>
          </a:r>
          <a:r>
            <a:rPr lang="it-IT" dirty="0" err="1"/>
            <a:t>KERs</a:t>
          </a:r>
          <a:endParaRPr lang="en-US" dirty="0"/>
        </a:p>
      </dgm:t>
    </dgm:pt>
    <dgm:pt modelId="{93F95005-83EB-45ED-B846-0309927A154E}" type="parTrans" cxnId="{B49F9492-42C5-45E6-9D7B-6D6CCF0F1A8B}">
      <dgm:prSet/>
      <dgm:spPr/>
      <dgm:t>
        <a:bodyPr/>
        <a:lstStyle/>
        <a:p>
          <a:endParaRPr lang="en-US"/>
        </a:p>
      </dgm:t>
    </dgm:pt>
    <dgm:pt modelId="{1D3C350B-3151-42EC-9B17-EF75ACE28E7D}" type="sibTrans" cxnId="{B49F9492-42C5-45E6-9D7B-6D6CCF0F1A8B}">
      <dgm:prSet/>
      <dgm:spPr/>
      <dgm:t>
        <a:bodyPr/>
        <a:lstStyle/>
        <a:p>
          <a:endParaRPr lang="en-US"/>
        </a:p>
      </dgm:t>
    </dgm:pt>
    <dgm:pt modelId="{EFEBA6BF-6243-4C34-9BFF-96CB0471D61C}">
      <dgm:prSet/>
      <dgm:spPr/>
      <dgm:t>
        <a:bodyPr/>
        <a:lstStyle/>
        <a:p>
          <a:r>
            <a:rPr lang="it-IT" dirty="0"/>
            <a:t>4. Business Case(s) for </a:t>
          </a:r>
          <a:r>
            <a:rPr lang="it-IT" dirty="0" err="1"/>
            <a:t>exploiting</a:t>
          </a:r>
          <a:r>
            <a:rPr lang="it-IT" dirty="0"/>
            <a:t> partner(s)</a:t>
          </a:r>
          <a:endParaRPr lang="en-US" dirty="0"/>
        </a:p>
      </dgm:t>
    </dgm:pt>
    <dgm:pt modelId="{0C946DE0-1ACB-4F5F-A436-AABABBB567AC}" type="parTrans" cxnId="{4B882D68-D034-4275-8CB2-5E0A2FB3DE42}">
      <dgm:prSet/>
      <dgm:spPr/>
      <dgm:t>
        <a:bodyPr/>
        <a:lstStyle/>
        <a:p>
          <a:endParaRPr lang="en-US"/>
        </a:p>
      </dgm:t>
    </dgm:pt>
    <dgm:pt modelId="{7BF105F3-B19D-4FC0-B1C1-8248305B4281}" type="sibTrans" cxnId="{4B882D68-D034-4275-8CB2-5E0A2FB3DE42}">
      <dgm:prSet/>
      <dgm:spPr/>
      <dgm:t>
        <a:bodyPr/>
        <a:lstStyle/>
        <a:p>
          <a:endParaRPr lang="en-US"/>
        </a:p>
      </dgm:t>
    </dgm:pt>
    <dgm:pt modelId="{53D33529-C529-4881-AF1F-922BFF56FD14}">
      <dgm:prSet/>
      <dgm:spPr/>
      <dgm:t>
        <a:bodyPr/>
        <a:lstStyle/>
        <a:p>
          <a:r>
            <a:rPr lang="it-IT" dirty="0"/>
            <a:t>6. Clear agreements </a:t>
          </a:r>
          <a:r>
            <a:rPr lang="it-IT" dirty="0" err="1"/>
            <a:t>between</a:t>
          </a:r>
          <a:r>
            <a:rPr lang="it-IT" dirty="0"/>
            <a:t> partners </a:t>
          </a:r>
          <a:r>
            <a:rPr lang="it-IT" dirty="0" err="1"/>
            <a:t>about</a:t>
          </a:r>
          <a:r>
            <a:rPr lang="it-IT" dirty="0"/>
            <a:t> </a:t>
          </a:r>
          <a:r>
            <a:rPr lang="it-IT" dirty="0" err="1"/>
            <a:t>responsibilities</a:t>
          </a:r>
          <a:r>
            <a:rPr lang="it-IT" dirty="0"/>
            <a:t> for FRM (consortium agreement)</a:t>
          </a:r>
          <a:endParaRPr lang="en-US" dirty="0"/>
        </a:p>
      </dgm:t>
    </dgm:pt>
    <dgm:pt modelId="{107EF99C-CE7A-4124-A649-08BD2CDC18C3}" type="parTrans" cxnId="{1CEC210B-E23D-4255-9ECD-AB66E5B508BD}">
      <dgm:prSet/>
      <dgm:spPr/>
      <dgm:t>
        <a:bodyPr/>
        <a:lstStyle/>
        <a:p>
          <a:endParaRPr lang="en-US"/>
        </a:p>
      </dgm:t>
    </dgm:pt>
    <dgm:pt modelId="{260E2176-1183-4C6E-A662-31A40700B743}" type="sibTrans" cxnId="{1CEC210B-E23D-4255-9ECD-AB66E5B508BD}">
      <dgm:prSet/>
      <dgm:spPr/>
      <dgm:t>
        <a:bodyPr/>
        <a:lstStyle/>
        <a:p>
          <a:endParaRPr lang="en-US"/>
        </a:p>
      </dgm:t>
    </dgm:pt>
    <dgm:pt modelId="{CFEDED73-1462-45DC-81DA-6AB044761DCA}">
      <dgm:prSet/>
      <dgm:spPr/>
      <dgm:t>
        <a:bodyPr/>
        <a:lstStyle/>
        <a:p>
          <a:r>
            <a:rPr lang="en-US" dirty="0"/>
            <a:t>5. Sound and credible commercialization and go-to-market strategy</a:t>
          </a:r>
        </a:p>
      </dgm:t>
    </dgm:pt>
    <dgm:pt modelId="{D7A13CED-3D25-4836-A1D5-D2ACDCC8BE03}" type="parTrans" cxnId="{13A2C3C2-ABA9-44B0-9117-BE702F32B7A0}">
      <dgm:prSet/>
      <dgm:spPr/>
      <dgm:t>
        <a:bodyPr/>
        <a:lstStyle/>
        <a:p>
          <a:endParaRPr lang="en-GB"/>
        </a:p>
      </dgm:t>
    </dgm:pt>
    <dgm:pt modelId="{6A4BAEF3-1E78-405F-AAA4-0F691509C291}" type="sibTrans" cxnId="{13A2C3C2-ABA9-44B0-9117-BE702F32B7A0}">
      <dgm:prSet/>
      <dgm:spPr/>
      <dgm:t>
        <a:bodyPr/>
        <a:lstStyle/>
        <a:p>
          <a:endParaRPr lang="en-GB"/>
        </a:p>
      </dgm:t>
    </dgm:pt>
    <dgm:pt modelId="{1318EC48-DB06-42A5-B5CA-2F4658C1F4B1}" type="pres">
      <dgm:prSet presAssocID="{D845FE34-B991-4F2A-8E3A-78FE1465BAC9}" presName="linear" presStyleCnt="0">
        <dgm:presLayoutVars>
          <dgm:animLvl val="lvl"/>
          <dgm:resizeHandles val="exact"/>
        </dgm:presLayoutVars>
      </dgm:prSet>
      <dgm:spPr/>
    </dgm:pt>
    <dgm:pt modelId="{255E3E07-1639-42DD-B1C0-A81C13D1218B}" type="pres">
      <dgm:prSet presAssocID="{1B1DAF13-636A-4180-80CF-252A8379A844}" presName="parentText" presStyleLbl="node1" presStyleIdx="0" presStyleCnt="6">
        <dgm:presLayoutVars>
          <dgm:chMax val="0"/>
          <dgm:bulletEnabled val="1"/>
        </dgm:presLayoutVars>
      </dgm:prSet>
      <dgm:spPr/>
    </dgm:pt>
    <dgm:pt modelId="{7850DA9D-95FF-4B0D-88B0-E9B4D544542E}" type="pres">
      <dgm:prSet presAssocID="{94DF6D4A-FA1C-4D41-909F-1B9DE19B08A9}" presName="spacer" presStyleCnt="0"/>
      <dgm:spPr/>
    </dgm:pt>
    <dgm:pt modelId="{B8A7C793-12D5-47F4-9DC3-0E73FA12DDFD}" type="pres">
      <dgm:prSet presAssocID="{E431F6CF-2D2C-4305-856F-672AF3C030A8}" presName="parentText" presStyleLbl="node1" presStyleIdx="1" presStyleCnt="6">
        <dgm:presLayoutVars>
          <dgm:chMax val="0"/>
          <dgm:bulletEnabled val="1"/>
        </dgm:presLayoutVars>
      </dgm:prSet>
      <dgm:spPr/>
    </dgm:pt>
    <dgm:pt modelId="{2ECD82FE-5CD5-4AAF-B98D-FAAE44189F8B}" type="pres">
      <dgm:prSet presAssocID="{DA5F5360-F79E-45CF-89FD-B1BE5262B5D0}" presName="spacer" presStyleCnt="0"/>
      <dgm:spPr/>
    </dgm:pt>
    <dgm:pt modelId="{D17CBF58-5129-4C97-AD72-2527C2A985F9}" type="pres">
      <dgm:prSet presAssocID="{F327EE77-0C96-4748-8B21-122ED3994138}" presName="parentText" presStyleLbl="node1" presStyleIdx="2" presStyleCnt="6">
        <dgm:presLayoutVars>
          <dgm:chMax val="0"/>
          <dgm:bulletEnabled val="1"/>
        </dgm:presLayoutVars>
      </dgm:prSet>
      <dgm:spPr/>
    </dgm:pt>
    <dgm:pt modelId="{D4FCEA20-D79A-47D1-B54E-A1DE5E0A6BB0}" type="pres">
      <dgm:prSet presAssocID="{1D3C350B-3151-42EC-9B17-EF75ACE28E7D}" presName="spacer" presStyleCnt="0"/>
      <dgm:spPr/>
    </dgm:pt>
    <dgm:pt modelId="{BF6C9BCB-9854-45DA-81E4-4199CEFA97CE}" type="pres">
      <dgm:prSet presAssocID="{EFEBA6BF-6243-4C34-9BFF-96CB0471D61C}" presName="parentText" presStyleLbl="node1" presStyleIdx="3" presStyleCnt="6">
        <dgm:presLayoutVars>
          <dgm:chMax val="0"/>
          <dgm:bulletEnabled val="1"/>
        </dgm:presLayoutVars>
      </dgm:prSet>
      <dgm:spPr/>
    </dgm:pt>
    <dgm:pt modelId="{01F915BC-E18F-4A96-8405-FBAD69558101}" type="pres">
      <dgm:prSet presAssocID="{7BF105F3-B19D-4FC0-B1C1-8248305B4281}" presName="spacer" presStyleCnt="0"/>
      <dgm:spPr/>
    </dgm:pt>
    <dgm:pt modelId="{497D2556-51C8-48CC-92C3-7763BD60F306}" type="pres">
      <dgm:prSet presAssocID="{CFEDED73-1462-45DC-81DA-6AB044761DCA}" presName="parentText" presStyleLbl="node1" presStyleIdx="4" presStyleCnt="6">
        <dgm:presLayoutVars>
          <dgm:chMax val="0"/>
          <dgm:bulletEnabled val="1"/>
        </dgm:presLayoutVars>
      </dgm:prSet>
      <dgm:spPr/>
    </dgm:pt>
    <dgm:pt modelId="{FE867561-B942-4A8E-8CFF-5CC58AFC8ED9}" type="pres">
      <dgm:prSet presAssocID="{6A4BAEF3-1E78-405F-AAA4-0F691509C291}" presName="spacer" presStyleCnt="0"/>
      <dgm:spPr/>
    </dgm:pt>
    <dgm:pt modelId="{932DA165-9C68-483D-A354-5FA6B77787A8}" type="pres">
      <dgm:prSet presAssocID="{53D33529-C529-4881-AF1F-922BFF56FD14}" presName="parentText" presStyleLbl="node1" presStyleIdx="5" presStyleCnt="6">
        <dgm:presLayoutVars>
          <dgm:chMax val="0"/>
          <dgm:bulletEnabled val="1"/>
        </dgm:presLayoutVars>
      </dgm:prSet>
      <dgm:spPr/>
    </dgm:pt>
  </dgm:ptLst>
  <dgm:cxnLst>
    <dgm:cxn modelId="{1CEC210B-E23D-4255-9ECD-AB66E5B508BD}" srcId="{D845FE34-B991-4F2A-8E3A-78FE1465BAC9}" destId="{53D33529-C529-4881-AF1F-922BFF56FD14}" srcOrd="5" destOrd="0" parTransId="{107EF99C-CE7A-4124-A649-08BD2CDC18C3}" sibTransId="{260E2176-1183-4C6E-A662-31A40700B743}"/>
    <dgm:cxn modelId="{A6632534-0778-420D-B91F-A2560D7C221E}" type="presOf" srcId="{53D33529-C529-4881-AF1F-922BFF56FD14}" destId="{932DA165-9C68-483D-A354-5FA6B77787A8}" srcOrd="0" destOrd="0" presId="urn:microsoft.com/office/officeart/2005/8/layout/vList2"/>
    <dgm:cxn modelId="{03FB3C5F-8026-4AB6-A863-AD209A056031}" type="presOf" srcId="{E431F6CF-2D2C-4305-856F-672AF3C030A8}" destId="{B8A7C793-12D5-47F4-9DC3-0E73FA12DDFD}" srcOrd="0" destOrd="0" presId="urn:microsoft.com/office/officeart/2005/8/layout/vList2"/>
    <dgm:cxn modelId="{63ED1A45-72E9-410B-A929-FED1AC9F3033}" type="presOf" srcId="{1B1DAF13-636A-4180-80CF-252A8379A844}" destId="{255E3E07-1639-42DD-B1C0-A81C13D1218B}" srcOrd="0" destOrd="0" presId="urn:microsoft.com/office/officeart/2005/8/layout/vList2"/>
    <dgm:cxn modelId="{4B882D68-D034-4275-8CB2-5E0A2FB3DE42}" srcId="{D845FE34-B991-4F2A-8E3A-78FE1465BAC9}" destId="{EFEBA6BF-6243-4C34-9BFF-96CB0471D61C}" srcOrd="3" destOrd="0" parTransId="{0C946DE0-1ACB-4F5F-A436-AABABBB567AC}" sibTransId="{7BF105F3-B19D-4FC0-B1C1-8248305B4281}"/>
    <dgm:cxn modelId="{CD25E885-45FD-4527-BF29-3936562757B4}" srcId="{D845FE34-B991-4F2A-8E3A-78FE1465BAC9}" destId="{1B1DAF13-636A-4180-80CF-252A8379A844}" srcOrd="0" destOrd="0" parTransId="{5C68737D-B027-4071-BE48-56CACFC0D1CA}" sibTransId="{94DF6D4A-FA1C-4D41-909F-1B9DE19B08A9}"/>
    <dgm:cxn modelId="{33A9BD87-8198-4054-8941-D85BE0195B95}" type="presOf" srcId="{EFEBA6BF-6243-4C34-9BFF-96CB0471D61C}" destId="{BF6C9BCB-9854-45DA-81E4-4199CEFA97CE}" srcOrd="0" destOrd="0" presId="urn:microsoft.com/office/officeart/2005/8/layout/vList2"/>
    <dgm:cxn modelId="{B00D688B-2371-457B-906F-9855ABC1E9C1}" type="presOf" srcId="{CFEDED73-1462-45DC-81DA-6AB044761DCA}" destId="{497D2556-51C8-48CC-92C3-7763BD60F306}" srcOrd="0" destOrd="0" presId="urn:microsoft.com/office/officeart/2005/8/layout/vList2"/>
    <dgm:cxn modelId="{B49F9492-42C5-45E6-9D7B-6D6CCF0F1A8B}" srcId="{D845FE34-B991-4F2A-8E3A-78FE1465BAC9}" destId="{F327EE77-0C96-4748-8B21-122ED3994138}" srcOrd="2" destOrd="0" parTransId="{93F95005-83EB-45ED-B846-0309927A154E}" sibTransId="{1D3C350B-3151-42EC-9B17-EF75ACE28E7D}"/>
    <dgm:cxn modelId="{13A2C3C2-ABA9-44B0-9117-BE702F32B7A0}" srcId="{D845FE34-B991-4F2A-8E3A-78FE1465BAC9}" destId="{CFEDED73-1462-45DC-81DA-6AB044761DCA}" srcOrd="4" destOrd="0" parTransId="{D7A13CED-3D25-4836-A1D5-D2ACDCC8BE03}" sibTransId="{6A4BAEF3-1E78-405F-AAA4-0F691509C291}"/>
    <dgm:cxn modelId="{8DC0A8DD-E5B2-4E55-AF94-CE9F7B60AA5B}" srcId="{D845FE34-B991-4F2A-8E3A-78FE1465BAC9}" destId="{E431F6CF-2D2C-4305-856F-672AF3C030A8}" srcOrd="1" destOrd="0" parTransId="{52EC3DAA-F12A-427B-9C9F-AE18C5C639F2}" sibTransId="{DA5F5360-F79E-45CF-89FD-B1BE5262B5D0}"/>
    <dgm:cxn modelId="{2C30EFE3-F7CF-4C98-81A3-95A1228A3FC5}" type="presOf" srcId="{F327EE77-0C96-4748-8B21-122ED3994138}" destId="{D17CBF58-5129-4C97-AD72-2527C2A985F9}" srcOrd="0" destOrd="0" presId="urn:microsoft.com/office/officeart/2005/8/layout/vList2"/>
    <dgm:cxn modelId="{65FBCDF0-082E-4EE7-B936-393678C0BF53}" type="presOf" srcId="{D845FE34-B991-4F2A-8E3A-78FE1465BAC9}" destId="{1318EC48-DB06-42A5-B5CA-2F4658C1F4B1}" srcOrd="0" destOrd="0" presId="urn:microsoft.com/office/officeart/2005/8/layout/vList2"/>
    <dgm:cxn modelId="{56B85AB4-02D1-488B-847A-5FF70D3DDB86}" type="presParOf" srcId="{1318EC48-DB06-42A5-B5CA-2F4658C1F4B1}" destId="{255E3E07-1639-42DD-B1C0-A81C13D1218B}" srcOrd="0" destOrd="0" presId="urn:microsoft.com/office/officeart/2005/8/layout/vList2"/>
    <dgm:cxn modelId="{C5F2B730-A7B1-42BD-94D4-EC2868CA58BE}" type="presParOf" srcId="{1318EC48-DB06-42A5-B5CA-2F4658C1F4B1}" destId="{7850DA9D-95FF-4B0D-88B0-E9B4D544542E}" srcOrd="1" destOrd="0" presId="urn:microsoft.com/office/officeart/2005/8/layout/vList2"/>
    <dgm:cxn modelId="{E86032DB-E694-4ABE-A489-E5082EEF3A94}" type="presParOf" srcId="{1318EC48-DB06-42A5-B5CA-2F4658C1F4B1}" destId="{B8A7C793-12D5-47F4-9DC3-0E73FA12DDFD}" srcOrd="2" destOrd="0" presId="urn:microsoft.com/office/officeart/2005/8/layout/vList2"/>
    <dgm:cxn modelId="{95FEC722-CF5B-4666-A604-E06C0ED83EC6}" type="presParOf" srcId="{1318EC48-DB06-42A5-B5CA-2F4658C1F4B1}" destId="{2ECD82FE-5CD5-4AAF-B98D-FAAE44189F8B}" srcOrd="3" destOrd="0" presId="urn:microsoft.com/office/officeart/2005/8/layout/vList2"/>
    <dgm:cxn modelId="{E4AE7745-3A83-476B-91B6-ECB473B3C2ED}" type="presParOf" srcId="{1318EC48-DB06-42A5-B5CA-2F4658C1F4B1}" destId="{D17CBF58-5129-4C97-AD72-2527C2A985F9}" srcOrd="4" destOrd="0" presId="urn:microsoft.com/office/officeart/2005/8/layout/vList2"/>
    <dgm:cxn modelId="{C8C80060-9CCC-44D1-9B94-60B04A6E4895}" type="presParOf" srcId="{1318EC48-DB06-42A5-B5CA-2F4658C1F4B1}" destId="{D4FCEA20-D79A-47D1-B54E-A1DE5E0A6BB0}" srcOrd="5" destOrd="0" presId="urn:microsoft.com/office/officeart/2005/8/layout/vList2"/>
    <dgm:cxn modelId="{4CA42C52-C5F9-4E80-A81F-C27A6D1EAC09}" type="presParOf" srcId="{1318EC48-DB06-42A5-B5CA-2F4658C1F4B1}" destId="{BF6C9BCB-9854-45DA-81E4-4199CEFA97CE}" srcOrd="6" destOrd="0" presId="urn:microsoft.com/office/officeart/2005/8/layout/vList2"/>
    <dgm:cxn modelId="{D3B0CE2A-136C-43E2-905C-5FD5A60EE8AE}" type="presParOf" srcId="{1318EC48-DB06-42A5-B5CA-2F4658C1F4B1}" destId="{01F915BC-E18F-4A96-8405-FBAD69558101}" srcOrd="7" destOrd="0" presId="urn:microsoft.com/office/officeart/2005/8/layout/vList2"/>
    <dgm:cxn modelId="{50755CB4-AD16-46F8-87F3-9E59358D7DA1}" type="presParOf" srcId="{1318EC48-DB06-42A5-B5CA-2F4658C1F4B1}" destId="{497D2556-51C8-48CC-92C3-7763BD60F306}" srcOrd="8" destOrd="0" presId="urn:microsoft.com/office/officeart/2005/8/layout/vList2"/>
    <dgm:cxn modelId="{984C1BE9-438A-45AF-9200-7313CD8A7385}" type="presParOf" srcId="{1318EC48-DB06-42A5-B5CA-2F4658C1F4B1}" destId="{FE867561-B942-4A8E-8CFF-5CC58AFC8ED9}" srcOrd="9" destOrd="0" presId="urn:microsoft.com/office/officeart/2005/8/layout/vList2"/>
    <dgm:cxn modelId="{8208F6DC-0581-4146-95AE-E251338489AE}" type="presParOf" srcId="{1318EC48-DB06-42A5-B5CA-2F4658C1F4B1}" destId="{932DA165-9C68-483D-A354-5FA6B77787A8}"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45FE34-B991-4F2A-8E3A-78FE1465BA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1DAF13-636A-4180-80CF-252A8379A844}">
      <dgm:prSet custT="1"/>
      <dgm:spPr>
        <a:solidFill>
          <a:schemeClr val="tx2"/>
        </a:solidFill>
      </dgm:spPr>
      <dgm:t>
        <a:bodyPr/>
        <a:lstStyle/>
        <a:p>
          <a:r>
            <a:rPr lang="it-IT" sz="1400" dirty="0"/>
            <a:t>2. Clear </a:t>
          </a:r>
          <a:r>
            <a:rPr lang="nl-NL" sz="1400" dirty="0" err="1"/>
            <a:t>Key</a:t>
          </a:r>
          <a:r>
            <a:rPr lang="nl-NL" sz="1400" dirty="0"/>
            <a:t> </a:t>
          </a:r>
          <a:r>
            <a:rPr lang="nl-NL" sz="1400" dirty="0" err="1"/>
            <a:t>Exploitable</a:t>
          </a:r>
          <a:r>
            <a:rPr lang="nl-NL" sz="1400" dirty="0"/>
            <a:t> </a:t>
          </a:r>
          <a:r>
            <a:rPr lang="nl-NL" sz="1400" dirty="0" err="1"/>
            <a:t>Results</a:t>
          </a:r>
          <a:endParaRPr lang="en-US" sz="1400" dirty="0"/>
        </a:p>
      </dgm:t>
    </dgm:pt>
    <dgm:pt modelId="{5C68737D-B027-4071-BE48-56CACFC0D1CA}" type="parTrans" cxnId="{CD25E885-45FD-4527-BF29-3936562757B4}">
      <dgm:prSet/>
      <dgm:spPr/>
      <dgm:t>
        <a:bodyPr/>
        <a:lstStyle/>
        <a:p>
          <a:endParaRPr lang="en-US" sz="1600"/>
        </a:p>
      </dgm:t>
    </dgm:pt>
    <dgm:pt modelId="{94DF6D4A-FA1C-4D41-909F-1B9DE19B08A9}" type="sibTrans" cxnId="{CD25E885-45FD-4527-BF29-3936562757B4}">
      <dgm:prSet/>
      <dgm:spPr/>
      <dgm:t>
        <a:bodyPr/>
        <a:lstStyle/>
        <a:p>
          <a:endParaRPr lang="en-US" sz="1600"/>
        </a:p>
      </dgm:t>
    </dgm:pt>
    <dgm:pt modelId="{E431F6CF-2D2C-4305-856F-672AF3C030A8}">
      <dgm:prSet custT="1"/>
      <dgm:spPr>
        <a:solidFill>
          <a:schemeClr val="tx2"/>
        </a:solidFill>
      </dgm:spPr>
      <dgm:t>
        <a:bodyPr/>
        <a:lstStyle/>
        <a:p>
          <a:r>
            <a:rPr lang="it-IT" sz="1400" dirty="0"/>
            <a:t>5. E</a:t>
          </a:r>
          <a:r>
            <a:rPr lang="en-US" sz="1400" dirty="0" err="1"/>
            <a:t>xploitation</a:t>
          </a:r>
          <a:r>
            <a:rPr lang="en-US" sz="1400" dirty="0"/>
            <a:t> rights on the IP/Freedom to operate</a:t>
          </a:r>
        </a:p>
      </dgm:t>
    </dgm:pt>
    <dgm:pt modelId="{52EC3DAA-F12A-427B-9C9F-AE18C5C639F2}" type="parTrans" cxnId="{8DC0A8DD-E5B2-4E55-AF94-CE9F7B60AA5B}">
      <dgm:prSet/>
      <dgm:spPr/>
      <dgm:t>
        <a:bodyPr/>
        <a:lstStyle/>
        <a:p>
          <a:endParaRPr lang="en-US" sz="1600"/>
        </a:p>
      </dgm:t>
    </dgm:pt>
    <dgm:pt modelId="{DA5F5360-F79E-45CF-89FD-B1BE5262B5D0}" type="sibTrans" cxnId="{8DC0A8DD-E5B2-4E55-AF94-CE9F7B60AA5B}">
      <dgm:prSet/>
      <dgm:spPr/>
      <dgm:t>
        <a:bodyPr/>
        <a:lstStyle/>
        <a:p>
          <a:endParaRPr lang="en-US" sz="1600"/>
        </a:p>
      </dgm:t>
    </dgm:pt>
    <dgm:pt modelId="{B4F717E6-D784-4259-BEE7-8F3BA98E982E}">
      <dgm:prSet custT="1"/>
      <dgm:spPr>
        <a:solidFill>
          <a:schemeClr val="tx2"/>
        </a:solidFill>
      </dgm:spPr>
      <dgm:t>
        <a:bodyPr/>
        <a:lstStyle/>
        <a:p>
          <a:pPr>
            <a:buFont typeface="+mj-lt"/>
            <a:buAutoNum type="arabicPeriod"/>
          </a:pPr>
          <a:r>
            <a:rPr lang="nl-NL" sz="1400" b="0" dirty="0"/>
            <a:t>1. Value </a:t>
          </a:r>
          <a:r>
            <a:rPr lang="nl-NL" sz="1400" b="0" dirty="0" err="1"/>
            <a:t>Proposition</a:t>
          </a:r>
          <a:r>
            <a:rPr lang="nl-NL" sz="1400" b="0" dirty="0"/>
            <a:t> </a:t>
          </a:r>
          <a:r>
            <a:rPr lang="nl-NL" sz="1400" b="0" dirty="0" err="1"/>
            <a:t>and</a:t>
          </a:r>
          <a:r>
            <a:rPr lang="nl-NL" sz="1400" b="0" dirty="0"/>
            <a:t> Unfair Advantage</a:t>
          </a:r>
          <a:endParaRPr lang="en-US" sz="1400" b="0" dirty="0"/>
        </a:p>
      </dgm:t>
    </dgm:pt>
    <dgm:pt modelId="{BE4FD763-58C6-4E7C-BDAE-4AAF51BDA322}" type="parTrans" cxnId="{EFE9A3A1-CAA5-4742-9A74-4B3BED903E5D}">
      <dgm:prSet/>
      <dgm:spPr/>
      <dgm:t>
        <a:bodyPr/>
        <a:lstStyle/>
        <a:p>
          <a:endParaRPr lang="en-NL" sz="1600"/>
        </a:p>
      </dgm:t>
    </dgm:pt>
    <dgm:pt modelId="{11153310-78E1-47FB-80F6-E556B2DD5B90}" type="sibTrans" cxnId="{EFE9A3A1-CAA5-4742-9A74-4B3BED903E5D}">
      <dgm:prSet/>
      <dgm:spPr/>
      <dgm:t>
        <a:bodyPr/>
        <a:lstStyle/>
        <a:p>
          <a:endParaRPr lang="en-NL" sz="1600"/>
        </a:p>
      </dgm:t>
    </dgm:pt>
    <dgm:pt modelId="{683A7BD8-01DC-4CD4-BF35-3CE05D5804FF}">
      <dgm:prSet custT="1"/>
      <dgm:spPr>
        <a:solidFill>
          <a:schemeClr val="tx2"/>
        </a:solidFill>
      </dgm:spPr>
      <dgm:t>
        <a:bodyPr/>
        <a:lstStyle/>
        <a:p>
          <a:r>
            <a:rPr lang="en-US" sz="1400" dirty="0"/>
            <a:t>3. Clear Exploiting party/parties</a:t>
          </a:r>
        </a:p>
      </dgm:t>
    </dgm:pt>
    <dgm:pt modelId="{384FF535-8245-4181-886D-D2119AA55369}" type="parTrans" cxnId="{3F77EC25-8CBE-4611-ABF7-D82D6ABFCA24}">
      <dgm:prSet/>
      <dgm:spPr/>
      <dgm:t>
        <a:bodyPr/>
        <a:lstStyle/>
        <a:p>
          <a:endParaRPr lang="en-NL" sz="1600"/>
        </a:p>
      </dgm:t>
    </dgm:pt>
    <dgm:pt modelId="{3C3D6BDB-7552-4F89-B98A-C5400EB3983F}" type="sibTrans" cxnId="{3F77EC25-8CBE-4611-ABF7-D82D6ABFCA24}">
      <dgm:prSet/>
      <dgm:spPr/>
      <dgm:t>
        <a:bodyPr/>
        <a:lstStyle/>
        <a:p>
          <a:endParaRPr lang="en-NL" sz="1600"/>
        </a:p>
      </dgm:t>
    </dgm:pt>
    <dgm:pt modelId="{5114F8CD-0105-425C-9627-F8D28D241075}">
      <dgm:prSet custT="1"/>
      <dgm:spPr>
        <a:solidFill>
          <a:schemeClr val="tx2"/>
        </a:solidFill>
      </dgm:spPr>
      <dgm:t>
        <a:bodyPr/>
        <a:lstStyle/>
        <a:p>
          <a:r>
            <a:rPr lang="en-US" sz="1400" dirty="0"/>
            <a:t>4. Scope of activities and responsibilities of exploiting party</a:t>
          </a:r>
        </a:p>
      </dgm:t>
    </dgm:pt>
    <dgm:pt modelId="{43B53CCB-C5C4-44BF-8C67-DEF9A51CB9FE}" type="parTrans" cxnId="{2584F1E1-1BCA-4B05-8A56-0281AD0ACD61}">
      <dgm:prSet/>
      <dgm:spPr/>
      <dgm:t>
        <a:bodyPr/>
        <a:lstStyle/>
        <a:p>
          <a:endParaRPr lang="en-NL" sz="1600"/>
        </a:p>
      </dgm:t>
    </dgm:pt>
    <dgm:pt modelId="{055B166A-E65C-48A1-AA17-7692743C6589}" type="sibTrans" cxnId="{2584F1E1-1BCA-4B05-8A56-0281AD0ACD61}">
      <dgm:prSet/>
      <dgm:spPr/>
      <dgm:t>
        <a:bodyPr/>
        <a:lstStyle/>
        <a:p>
          <a:endParaRPr lang="en-NL" sz="1600"/>
        </a:p>
      </dgm:t>
    </dgm:pt>
    <dgm:pt modelId="{51FA40BB-19DC-4C4D-83D3-050ADDCE1B4B}">
      <dgm:prSet custT="1"/>
      <dgm:spPr>
        <a:solidFill>
          <a:schemeClr val="tx2"/>
        </a:solidFill>
      </dgm:spPr>
      <dgm:t>
        <a:bodyPr/>
        <a:lstStyle/>
        <a:p>
          <a:r>
            <a:rPr lang="en-US" sz="1400" dirty="0"/>
            <a:t>6. Clients /client group identified &amp; fee model identified</a:t>
          </a:r>
        </a:p>
      </dgm:t>
    </dgm:pt>
    <dgm:pt modelId="{4C2F35C9-C869-4EF2-8863-667A86B5431E}" type="parTrans" cxnId="{72A5D3EC-7E72-4FC1-87CB-9D52E420F8F9}">
      <dgm:prSet/>
      <dgm:spPr/>
      <dgm:t>
        <a:bodyPr/>
        <a:lstStyle/>
        <a:p>
          <a:endParaRPr lang="en-NL" sz="1600"/>
        </a:p>
      </dgm:t>
    </dgm:pt>
    <dgm:pt modelId="{1F790234-69CD-4D65-94BA-842737DEABF3}" type="sibTrans" cxnId="{72A5D3EC-7E72-4FC1-87CB-9D52E420F8F9}">
      <dgm:prSet/>
      <dgm:spPr/>
      <dgm:t>
        <a:bodyPr/>
        <a:lstStyle/>
        <a:p>
          <a:endParaRPr lang="en-NL" sz="1600"/>
        </a:p>
      </dgm:t>
    </dgm:pt>
    <dgm:pt modelId="{1318EC48-DB06-42A5-B5CA-2F4658C1F4B1}" type="pres">
      <dgm:prSet presAssocID="{D845FE34-B991-4F2A-8E3A-78FE1465BAC9}" presName="linear" presStyleCnt="0">
        <dgm:presLayoutVars>
          <dgm:animLvl val="lvl"/>
          <dgm:resizeHandles val="exact"/>
        </dgm:presLayoutVars>
      </dgm:prSet>
      <dgm:spPr/>
    </dgm:pt>
    <dgm:pt modelId="{52D722D3-6AA9-4EF7-A10E-19BFF6C6602A}" type="pres">
      <dgm:prSet presAssocID="{B4F717E6-D784-4259-BEE7-8F3BA98E982E}" presName="parentText" presStyleLbl="node1" presStyleIdx="0" presStyleCnt="6">
        <dgm:presLayoutVars>
          <dgm:chMax val="0"/>
          <dgm:bulletEnabled val="1"/>
        </dgm:presLayoutVars>
      </dgm:prSet>
      <dgm:spPr/>
    </dgm:pt>
    <dgm:pt modelId="{EEF7F712-2865-41B3-8B90-FC0783D842E6}" type="pres">
      <dgm:prSet presAssocID="{11153310-78E1-47FB-80F6-E556B2DD5B90}" presName="spacer" presStyleCnt="0"/>
      <dgm:spPr/>
    </dgm:pt>
    <dgm:pt modelId="{255E3E07-1639-42DD-B1C0-A81C13D1218B}" type="pres">
      <dgm:prSet presAssocID="{1B1DAF13-636A-4180-80CF-252A8379A844}" presName="parentText" presStyleLbl="node1" presStyleIdx="1" presStyleCnt="6" custLinFactNeighborX="395">
        <dgm:presLayoutVars>
          <dgm:chMax val="0"/>
          <dgm:bulletEnabled val="1"/>
        </dgm:presLayoutVars>
      </dgm:prSet>
      <dgm:spPr/>
    </dgm:pt>
    <dgm:pt modelId="{7850DA9D-95FF-4B0D-88B0-E9B4D544542E}" type="pres">
      <dgm:prSet presAssocID="{94DF6D4A-FA1C-4D41-909F-1B9DE19B08A9}" presName="spacer" presStyleCnt="0"/>
      <dgm:spPr/>
    </dgm:pt>
    <dgm:pt modelId="{F947DF3C-6EA1-4D6D-B637-A5B9E2DBF1B0}" type="pres">
      <dgm:prSet presAssocID="{683A7BD8-01DC-4CD4-BF35-3CE05D5804FF}" presName="parentText" presStyleLbl="node1" presStyleIdx="2" presStyleCnt="6">
        <dgm:presLayoutVars>
          <dgm:chMax val="0"/>
          <dgm:bulletEnabled val="1"/>
        </dgm:presLayoutVars>
      </dgm:prSet>
      <dgm:spPr/>
    </dgm:pt>
    <dgm:pt modelId="{B9FA8941-26D8-4816-B764-ACD8EFBB8F25}" type="pres">
      <dgm:prSet presAssocID="{3C3D6BDB-7552-4F89-B98A-C5400EB3983F}" presName="spacer" presStyleCnt="0"/>
      <dgm:spPr/>
    </dgm:pt>
    <dgm:pt modelId="{D5B42EE4-D108-49C1-900B-9FACA63DEDE5}" type="pres">
      <dgm:prSet presAssocID="{5114F8CD-0105-425C-9627-F8D28D241075}" presName="parentText" presStyleLbl="node1" presStyleIdx="3" presStyleCnt="6">
        <dgm:presLayoutVars>
          <dgm:chMax val="0"/>
          <dgm:bulletEnabled val="1"/>
        </dgm:presLayoutVars>
      </dgm:prSet>
      <dgm:spPr/>
    </dgm:pt>
    <dgm:pt modelId="{2050D7F1-AAB2-46BF-BF55-2AE2B19CC201}" type="pres">
      <dgm:prSet presAssocID="{055B166A-E65C-48A1-AA17-7692743C6589}" presName="spacer" presStyleCnt="0"/>
      <dgm:spPr/>
    </dgm:pt>
    <dgm:pt modelId="{B8A7C793-12D5-47F4-9DC3-0E73FA12DDFD}" type="pres">
      <dgm:prSet presAssocID="{E431F6CF-2D2C-4305-856F-672AF3C030A8}" presName="parentText" presStyleLbl="node1" presStyleIdx="4" presStyleCnt="6" custLinFactNeighborX="395">
        <dgm:presLayoutVars>
          <dgm:chMax val="0"/>
          <dgm:bulletEnabled val="1"/>
        </dgm:presLayoutVars>
      </dgm:prSet>
      <dgm:spPr/>
    </dgm:pt>
    <dgm:pt modelId="{2ECD82FE-5CD5-4AAF-B98D-FAAE44189F8B}" type="pres">
      <dgm:prSet presAssocID="{DA5F5360-F79E-45CF-89FD-B1BE5262B5D0}" presName="spacer" presStyleCnt="0"/>
      <dgm:spPr/>
    </dgm:pt>
    <dgm:pt modelId="{6CD7974E-259A-4A67-BDFD-4C06C2CB6B0A}" type="pres">
      <dgm:prSet presAssocID="{51FA40BB-19DC-4C4D-83D3-050ADDCE1B4B}" presName="parentText" presStyleLbl="node1" presStyleIdx="5" presStyleCnt="6">
        <dgm:presLayoutVars>
          <dgm:chMax val="0"/>
          <dgm:bulletEnabled val="1"/>
        </dgm:presLayoutVars>
      </dgm:prSet>
      <dgm:spPr/>
    </dgm:pt>
  </dgm:ptLst>
  <dgm:cxnLst>
    <dgm:cxn modelId="{3F77EC25-8CBE-4611-ABF7-D82D6ABFCA24}" srcId="{D845FE34-B991-4F2A-8E3A-78FE1465BAC9}" destId="{683A7BD8-01DC-4CD4-BF35-3CE05D5804FF}" srcOrd="2" destOrd="0" parTransId="{384FF535-8245-4181-886D-D2119AA55369}" sibTransId="{3C3D6BDB-7552-4F89-B98A-C5400EB3983F}"/>
    <dgm:cxn modelId="{03FB3C5F-8026-4AB6-A863-AD209A056031}" type="presOf" srcId="{E431F6CF-2D2C-4305-856F-672AF3C030A8}" destId="{B8A7C793-12D5-47F4-9DC3-0E73FA12DDFD}" srcOrd="0" destOrd="0" presId="urn:microsoft.com/office/officeart/2005/8/layout/vList2"/>
    <dgm:cxn modelId="{63ED1A45-72E9-410B-A929-FED1AC9F3033}" type="presOf" srcId="{1B1DAF13-636A-4180-80CF-252A8379A844}" destId="{255E3E07-1639-42DD-B1C0-A81C13D1218B}" srcOrd="0" destOrd="0" presId="urn:microsoft.com/office/officeart/2005/8/layout/vList2"/>
    <dgm:cxn modelId="{E2B67C6F-14D0-4B9A-8FD9-5CDFF90C5B0A}" type="presOf" srcId="{683A7BD8-01DC-4CD4-BF35-3CE05D5804FF}" destId="{F947DF3C-6EA1-4D6D-B637-A5B9E2DBF1B0}" srcOrd="0" destOrd="0" presId="urn:microsoft.com/office/officeart/2005/8/layout/vList2"/>
    <dgm:cxn modelId="{781A4F7B-65A6-4CD7-96CE-189681427D18}" type="presOf" srcId="{5114F8CD-0105-425C-9627-F8D28D241075}" destId="{D5B42EE4-D108-49C1-900B-9FACA63DEDE5}" srcOrd="0" destOrd="0" presId="urn:microsoft.com/office/officeart/2005/8/layout/vList2"/>
    <dgm:cxn modelId="{CD25E885-45FD-4527-BF29-3936562757B4}" srcId="{D845FE34-B991-4F2A-8E3A-78FE1465BAC9}" destId="{1B1DAF13-636A-4180-80CF-252A8379A844}" srcOrd="1" destOrd="0" parTransId="{5C68737D-B027-4071-BE48-56CACFC0D1CA}" sibTransId="{94DF6D4A-FA1C-4D41-909F-1B9DE19B08A9}"/>
    <dgm:cxn modelId="{45489B9C-657F-4913-82B3-A5EC9A7C64AD}" type="presOf" srcId="{51FA40BB-19DC-4C4D-83D3-050ADDCE1B4B}" destId="{6CD7974E-259A-4A67-BDFD-4C06C2CB6B0A}" srcOrd="0" destOrd="0" presId="urn:microsoft.com/office/officeart/2005/8/layout/vList2"/>
    <dgm:cxn modelId="{EFE9A3A1-CAA5-4742-9A74-4B3BED903E5D}" srcId="{D845FE34-B991-4F2A-8E3A-78FE1465BAC9}" destId="{B4F717E6-D784-4259-BEE7-8F3BA98E982E}" srcOrd="0" destOrd="0" parTransId="{BE4FD763-58C6-4E7C-BDAE-4AAF51BDA322}" sibTransId="{11153310-78E1-47FB-80F6-E556B2DD5B90}"/>
    <dgm:cxn modelId="{E3B547A9-CD5D-4F5E-9D2A-E40BACB401A6}" type="presOf" srcId="{B4F717E6-D784-4259-BEE7-8F3BA98E982E}" destId="{52D722D3-6AA9-4EF7-A10E-19BFF6C6602A}" srcOrd="0" destOrd="0" presId="urn:microsoft.com/office/officeart/2005/8/layout/vList2"/>
    <dgm:cxn modelId="{8DC0A8DD-E5B2-4E55-AF94-CE9F7B60AA5B}" srcId="{D845FE34-B991-4F2A-8E3A-78FE1465BAC9}" destId="{E431F6CF-2D2C-4305-856F-672AF3C030A8}" srcOrd="4" destOrd="0" parTransId="{52EC3DAA-F12A-427B-9C9F-AE18C5C639F2}" sibTransId="{DA5F5360-F79E-45CF-89FD-B1BE5262B5D0}"/>
    <dgm:cxn modelId="{2584F1E1-1BCA-4B05-8A56-0281AD0ACD61}" srcId="{D845FE34-B991-4F2A-8E3A-78FE1465BAC9}" destId="{5114F8CD-0105-425C-9627-F8D28D241075}" srcOrd="3" destOrd="0" parTransId="{43B53CCB-C5C4-44BF-8C67-DEF9A51CB9FE}" sibTransId="{055B166A-E65C-48A1-AA17-7692743C6589}"/>
    <dgm:cxn modelId="{72A5D3EC-7E72-4FC1-87CB-9D52E420F8F9}" srcId="{D845FE34-B991-4F2A-8E3A-78FE1465BAC9}" destId="{51FA40BB-19DC-4C4D-83D3-050ADDCE1B4B}" srcOrd="5" destOrd="0" parTransId="{4C2F35C9-C869-4EF2-8863-667A86B5431E}" sibTransId="{1F790234-69CD-4D65-94BA-842737DEABF3}"/>
    <dgm:cxn modelId="{65FBCDF0-082E-4EE7-B936-393678C0BF53}" type="presOf" srcId="{D845FE34-B991-4F2A-8E3A-78FE1465BAC9}" destId="{1318EC48-DB06-42A5-B5CA-2F4658C1F4B1}" srcOrd="0" destOrd="0" presId="urn:microsoft.com/office/officeart/2005/8/layout/vList2"/>
    <dgm:cxn modelId="{19A6F1FD-D6C6-4134-AFE2-0C4A284E9C49}" type="presParOf" srcId="{1318EC48-DB06-42A5-B5CA-2F4658C1F4B1}" destId="{52D722D3-6AA9-4EF7-A10E-19BFF6C6602A}" srcOrd="0" destOrd="0" presId="urn:microsoft.com/office/officeart/2005/8/layout/vList2"/>
    <dgm:cxn modelId="{1C529AA8-9153-459C-AD75-8993849408FB}" type="presParOf" srcId="{1318EC48-DB06-42A5-B5CA-2F4658C1F4B1}" destId="{EEF7F712-2865-41B3-8B90-FC0783D842E6}" srcOrd="1" destOrd="0" presId="urn:microsoft.com/office/officeart/2005/8/layout/vList2"/>
    <dgm:cxn modelId="{56B85AB4-02D1-488B-847A-5FF70D3DDB86}" type="presParOf" srcId="{1318EC48-DB06-42A5-B5CA-2F4658C1F4B1}" destId="{255E3E07-1639-42DD-B1C0-A81C13D1218B}" srcOrd="2" destOrd="0" presId="urn:microsoft.com/office/officeart/2005/8/layout/vList2"/>
    <dgm:cxn modelId="{C5F2B730-A7B1-42BD-94D4-EC2868CA58BE}" type="presParOf" srcId="{1318EC48-DB06-42A5-B5CA-2F4658C1F4B1}" destId="{7850DA9D-95FF-4B0D-88B0-E9B4D544542E}" srcOrd="3" destOrd="0" presId="urn:microsoft.com/office/officeart/2005/8/layout/vList2"/>
    <dgm:cxn modelId="{95F4D421-1F9C-4EF1-B326-DB7DB1FC4809}" type="presParOf" srcId="{1318EC48-DB06-42A5-B5CA-2F4658C1F4B1}" destId="{F947DF3C-6EA1-4D6D-B637-A5B9E2DBF1B0}" srcOrd="4" destOrd="0" presId="urn:microsoft.com/office/officeart/2005/8/layout/vList2"/>
    <dgm:cxn modelId="{05D1686D-6769-40F5-8E61-0ECD2A2AE5AC}" type="presParOf" srcId="{1318EC48-DB06-42A5-B5CA-2F4658C1F4B1}" destId="{B9FA8941-26D8-4816-B764-ACD8EFBB8F25}" srcOrd="5" destOrd="0" presId="urn:microsoft.com/office/officeart/2005/8/layout/vList2"/>
    <dgm:cxn modelId="{7B8BA3D0-A0E4-4B6C-9C50-C9A4A0DC99F5}" type="presParOf" srcId="{1318EC48-DB06-42A5-B5CA-2F4658C1F4B1}" destId="{D5B42EE4-D108-49C1-900B-9FACA63DEDE5}" srcOrd="6" destOrd="0" presId="urn:microsoft.com/office/officeart/2005/8/layout/vList2"/>
    <dgm:cxn modelId="{51BCD7F9-1746-4409-81C8-45C0A9311B0E}" type="presParOf" srcId="{1318EC48-DB06-42A5-B5CA-2F4658C1F4B1}" destId="{2050D7F1-AAB2-46BF-BF55-2AE2B19CC201}" srcOrd="7" destOrd="0" presId="urn:microsoft.com/office/officeart/2005/8/layout/vList2"/>
    <dgm:cxn modelId="{E86032DB-E694-4ABE-A489-E5082EEF3A94}" type="presParOf" srcId="{1318EC48-DB06-42A5-B5CA-2F4658C1F4B1}" destId="{B8A7C793-12D5-47F4-9DC3-0E73FA12DDFD}" srcOrd="8" destOrd="0" presId="urn:microsoft.com/office/officeart/2005/8/layout/vList2"/>
    <dgm:cxn modelId="{95FEC722-CF5B-4666-A604-E06C0ED83EC6}" type="presParOf" srcId="{1318EC48-DB06-42A5-B5CA-2F4658C1F4B1}" destId="{2ECD82FE-5CD5-4AAF-B98D-FAAE44189F8B}" srcOrd="9" destOrd="0" presId="urn:microsoft.com/office/officeart/2005/8/layout/vList2"/>
    <dgm:cxn modelId="{847E040B-05C3-419B-BD56-4F667EDA6D1D}" type="presParOf" srcId="{1318EC48-DB06-42A5-B5CA-2F4658C1F4B1}" destId="{6CD7974E-259A-4A67-BDFD-4C06C2CB6B0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45FE34-B991-4F2A-8E3A-78FE1465BA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327EE77-0C96-4748-8B21-122ED3994138}">
      <dgm:prSet custT="1"/>
      <dgm:spPr>
        <a:solidFill>
          <a:schemeClr val="tx2"/>
        </a:solidFill>
      </dgm:spPr>
      <dgm:t>
        <a:bodyPr/>
        <a:lstStyle/>
        <a:p>
          <a:r>
            <a:rPr lang="nl-NL" sz="1400" b="0" dirty="0"/>
            <a:t>11. </a:t>
          </a:r>
          <a:r>
            <a:rPr lang="nl-NL" sz="1400" b="0" dirty="0" err="1"/>
            <a:t>Proposed</a:t>
          </a:r>
          <a:r>
            <a:rPr lang="nl-NL" sz="1400" b="0" dirty="0"/>
            <a:t> Financial Return </a:t>
          </a:r>
          <a:r>
            <a:rPr lang="nl-NL" sz="1400" b="0" dirty="0" err="1"/>
            <a:t>Mechanism</a:t>
          </a:r>
          <a:endParaRPr lang="en-US" sz="1400" b="0" dirty="0"/>
        </a:p>
      </dgm:t>
    </dgm:pt>
    <dgm:pt modelId="{93F95005-83EB-45ED-B846-0309927A154E}" type="parTrans" cxnId="{B49F9492-42C5-45E6-9D7B-6D6CCF0F1A8B}">
      <dgm:prSet/>
      <dgm:spPr/>
      <dgm:t>
        <a:bodyPr/>
        <a:lstStyle/>
        <a:p>
          <a:endParaRPr lang="en-US" sz="1200"/>
        </a:p>
      </dgm:t>
    </dgm:pt>
    <dgm:pt modelId="{1D3C350B-3151-42EC-9B17-EF75ACE28E7D}" type="sibTrans" cxnId="{B49F9492-42C5-45E6-9D7B-6D6CCF0F1A8B}">
      <dgm:prSet/>
      <dgm:spPr/>
      <dgm:t>
        <a:bodyPr/>
        <a:lstStyle/>
        <a:p>
          <a:endParaRPr lang="en-US" sz="1200"/>
        </a:p>
      </dgm:t>
    </dgm:pt>
    <dgm:pt modelId="{C26CFC31-DFFB-4A41-BE17-D68B31B94ECA}">
      <dgm:prSet custT="1"/>
      <dgm:spPr>
        <a:solidFill>
          <a:schemeClr val="tx2"/>
        </a:solidFill>
      </dgm:spPr>
      <dgm:t>
        <a:bodyPr/>
        <a:lstStyle/>
        <a:p>
          <a:pPr>
            <a:buFont typeface="+mj-lt"/>
            <a:buAutoNum type="arabicPeriod"/>
          </a:pPr>
          <a:r>
            <a:rPr lang="nl-NL" sz="1400" b="0" dirty="0"/>
            <a:t>7. </a:t>
          </a:r>
          <a:r>
            <a:rPr lang="nl-NL" sz="1400" b="0" dirty="0" err="1"/>
            <a:t>Serviceable</a:t>
          </a:r>
          <a:r>
            <a:rPr lang="nl-NL" sz="1400" b="0" dirty="0"/>
            <a:t> </a:t>
          </a:r>
          <a:r>
            <a:rPr lang="nl-NL" sz="1400" b="0" dirty="0" err="1"/>
            <a:t>Obtainable</a:t>
          </a:r>
          <a:r>
            <a:rPr lang="nl-NL" sz="1400" b="0" dirty="0"/>
            <a:t> Market </a:t>
          </a:r>
          <a:r>
            <a:rPr lang="nl-NL" sz="1400" b="0" dirty="0" err="1"/>
            <a:t>identified</a:t>
          </a:r>
          <a:endParaRPr lang="en-US" sz="1400" b="0" dirty="0"/>
        </a:p>
      </dgm:t>
    </dgm:pt>
    <dgm:pt modelId="{9356EF85-2AE6-4B35-9D05-AF56486765D3}" type="parTrans" cxnId="{51CBC550-7F60-4D07-871E-7A6D550116A5}">
      <dgm:prSet/>
      <dgm:spPr/>
      <dgm:t>
        <a:bodyPr/>
        <a:lstStyle/>
        <a:p>
          <a:endParaRPr lang="en-NL" sz="1200"/>
        </a:p>
      </dgm:t>
    </dgm:pt>
    <dgm:pt modelId="{171EF162-C8DD-4817-98C3-83EE33A528D7}" type="sibTrans" cxnId="{51CBC550-7F60-4D07-871E-7A6D550116A5}">
      <dgm:prSet/>
      <dgm:spPr/>
      <dgm:t>
        <a:bodyPr/>
        <a:lstStyle/>
        <a:p>
          <a:endParaRPr lang="en-NL" sz="1200"/>
        </a:p>
      </dgm:t>
    </dgm:pt>
    <dgm:pt modelId="{2D706AF2-2348-4218-B752-B9A3E28D553B}">
      <dgm:prSet custT="1"/>
      <dgm:spPr>
        <a:solidFill>
          <a:schemeClr val="tx2"/>
        </a:solidFill>
      </dgm:spPr>
      <dgm:t>
        <a:bodyPr/>
        <a:lstStyle/>
        <a:p>
          <a:pPr>
            <a:buFont typeface="+mj-lt"/>
            <a:buAutoNum type="arabicPeriod"/>
          </a:pPr>
          <a:r>
            <a:rPr lang="en-US" sz="1400" dirty="0"/>
            <a:t>8. </a:t>
          </a:r>
          <a:r>
            <a:rPr lang="fr-FR" sz="1400" dirty="0" err="1"/>
            <a:t>Market</a:t>
          </a:r>
          <a:r>
            <a:rPr lang="fr-FR" sz="1400" dirty="0"/>
            <a:t> introduction / distribution channels</a:t>
          </a:r>
          <a:endParaRPr lang="en-US" sz="1400" dirty="0"/>
        </a:p>
      </dgm:t>
    </dgm:pt>
    <dgm:pt modelId="{0129D4AE-B074-4C17-B9D7-3B7BF72C10B3}" type="parTrans" cxnId="{94AF75CA-F96D-4B43-BB22-DD61D76A1EA7}">
      <dgm:prSet/>
      <dgm:spPr/>
      <dgm:t>
        <a:bodyPr/>
        <a:lstStyle/>
        <a:p>
          <a:endParaRPr lang="en-NL" sz="1200"/>
        </a:p>
      </dgm:t>
    </dgm:pt>
    <dgm:pt modelId="{DEA0A610-2F06-4E34-A7D9-07F6C117CCB2}" type="sibTrans" cxnId="{94AF75CA-F96D-4B43-BB22-DD61D76A1EA7}">
      <dgm:prSet/>
      <dgm:spPr/>
      <dgm:t>
        <a:bodyPr/>
        <a:lstStyle/>
        <a:p>
          <a:endParaRPr lang="en-NL" sz="1200"/>
        </a:p>
      </dgm:t>
    </dgm:pt>
    <dgm:pt modelId="{E4CA6342-DC94-4D48-8F55-97600DC88AFC}">
      <dgm:prSet custT="1"/>
      <dgm:spPr>
        <a:solidFill>
          <a:schemeClr val="tx2"/>
        </a:solidFill>
      </dgm:spPr>
      <dgm:t>
        <a:bodyPr/>
        <a:lstStyle/>
        <a:p>
          <a:pPr>
            <a:buFont typeface="+mj-lt"/>
            <a:buAutoNum type="arabicPeriod"/>
          </a:pPr>
          <a:r>
            <a:rPr lang="en-US" sz="1400" dirty="0"/>
            <a:t>9. Roadmap Go-to-Market and </a:t>
          </a:r>
          <a:r>
            <a:rPr lang="en-US" sz="1400" dirty="0" err="1"/>
            <a:t>ScaleUp</a:t>
          </a:r>
          <a:r>
            <a:rPr lang="en-US" sz="1400" dirty="0"/>
            <a:t> milestones </a:t>
          </a:r>
        </a:p>
      </dgm:t>
    </dgm:pt>
    <dgm:pt modelId="{237E2A59-062E-47AD-BD6D-87B1C930CBD4}" type="parTrans" cxnId="{E0D8961C-0C86-4833-8010-2B7BA3DA1FFE}">
      <dgm:prSet/>
      <dgm:spPr/>
      <dgm:t>
        <a:bodyPr/>
        <a:lstStyle/>
        <a:p>
          <a:endParaRPr lang="en-NL" sz="1200"/>
        </a:p>
      </dgm:t>
    </dgm:pt>
    <dgm:pt modelId="{965A7633-C987-4439-BB23-5CD19E0035CC}" type="sibTrans" cxnId="{E0D8961C-0C86-4833-8010-2B7BA3DA1FFE}">
      <dgm:prSet/>
      <dgm:spPr/>
      <dgm:t>
        <a:bodyPr/>
        <a:lstStyle/>
        <a:p>
          <a:endParaRPr lang="en-NL" sz="1200"/>
        </a:p>
      </dgm:t>
    </dgm:pt>
    <dgm:pt modelId="{B3AFD540-E0CD-457A-B376-F06F79C3C9B6}">
      <dgm:prSet custT="1"/>
      <dgm:spPr>
        <a:solidFill>
          <a:schemeClr val="tx2"/>
        </a:solidFill>
      </dgm:spPr>
      <dgm:t>
        <a:bodyPr/>
        <a:lstStyle/>
        <a:p>
          <a:pPr>
            <a:buFont typeface="+mj-lt"/>
            <a:buAutoNum type="arabicPeriod"/>
          </a:pPr>
          <a:r>
            <a:rPr lang="en-US" sz="1400" dirty="0"/>
            <a:t>10. Revenues Of Key Exploitable Results </a:t>
          </a:r>
        </a:p>
      </dgm:t>
    </dgm:pt>
    <dgm:pt modelId="{06F45689-73C8-48D5-9E71-F6FE10F6D07A}" type="parTrans" cxnId="{982CB505-407F-42BA-B1DD-2211020675AA}">
      <dgm:prSet/>
      <dgm:spPr/>
      <dgm:t>
        <a:bodyPr/>
        <a:lstStyle/>
        <a:p>
          <a:endParaRPr lang="en-NL" sz="1200"/>
        </a:p>
      </dgm:t>
    </dgm:pt>
    <dgm:pt modelId="{9398CC25-B63A-421F-86B7-61E80BAE2BCF}" type="sibTrans" cxnId="{982CB505-407F-42BA-B1DD-2211020675AA}">
      <dgm:prSet/>
      <dgm:spPr/>
      <dgm:t>
        <a:bodyPr/>
        <a:lstStyle/>
        <a:p>
          <a:endParaRPr lang="en-NL" sz="1200"/>
        </a:p>
      </dgm:t>
    </dgm:pt>
    <dgm:pt modelId="{1318EC48-DB06-42A5-B5CA-2F4658C1F4B1}" type="pres">
      <dgm:prSet presAssocID="{D845FE34-B991-4F2A-8E3A-78FE1465BAC9}" presName="linear" presStyleCnt="0">
        <dgm:presLayoutVars>
          <dgm:animLvl val="lvl"/>
          <dgm:resizeHandles val="exact"/>
        </dgm:presLayoutVars>
      </dgm:prSet>
      <dgm:spPr/>
    </dgm:pt>
    <dgm:pt modelId="{FCDB81B9-7275-4CAF-9981-153E5A876E85}" type="pres">
      <dgm:prSet presAssocID="{C26CFC31-DFFB-4A41-BE17-D68B31B94ECA}" presName="parentText" presStyleLbl="node1" presStyleIdx="0" presStyleCnt="5">
        <dgm:presLayoutVars>
          <dgm:chMax val="0"/>
          <dgm:bulletEnabled val="1"/>
        </dgm:presLayoutVars>
      </dgm:prSet>
      <dgm:spPr/>
    </dgm:pt>
    <dgm:pt modelId="{04DE5AA2-634F-466A-BDDC-0CD24F9564E9}" type="pres">
      <dgm:prSet presAssocID="{171EF162-C8DD-4817-98C3-83EE33A528D7}" presName="spacer" presStyleCnt="0"/>
      <dgm:spPr/>
    </dgm:pt>
    <dgm:pt modelId="{F89169B2-8FE2-4FF8-AA0B-BB774B221460}" type="pres">
      <dgm:prSet presAssocID="{2D706AF2-2348-4218-B752-B9A3E28D553B}" presName="parentText" presStyleLbl="node1" presStyleIdx="1" presStyleCnt="5">
        <dgm:presLayoutVars>
          <dgm:chMax val="0"/>
          <dgm:bulletEnabled val="1"/>
        </dgm:presLayoutVars>
      </dgm:prSet>
      <dgm:spPr/>
    </dgm:pt>
    <dgm:pt modelId="{68F88E8B-FC88-47DA-9D83-73C3315DBAD4}" type="pres">
      <dgm:prSet presAssocID="{DEA0A610-2F06-4E34-A7D9-07F6C117CCB2}" presName="spacer" presStyleCnt="0"/>
      <dgm:spPr/>
    </dgm:pt>
    <dgm:pt modelId="{7C62DC7B-76C3-4618-8902-EB6D0EF2CD82}" type="pres">
      <dgm:prSet presAssocID="{E4CA6342-DC94-4D48-8F55-97600DC88AFC}" presName="parentText" presStyleLbl="node1" presStyleIdx="2" presStyleCnt="5">
        <dgm:presLayoutVars>
          <dgm:chMax val="0"/>
          <dgm:bulletEnabled val="1"/>
        </dgm:presLayoutVars>
      </dgm:prSet>
      <dgm:spPr/>
    </dgm:pt>
    <dgm:pt modelId="{ACD87A40-06EF-482E-AF9B-410306EF05C1}" type="pres">
      <dgm:prSet presAssocID="{965A7633-C987-4439-BB23-5CD19E0035CC}" presName="spacer" presStyleCnt="0"/>
      <dgm:spPr/>
    </dgm:pt>
    <dgm:pt modelId="{CC875BFB-E5CD-4178-A400-AA585BCEE240}" type="pres">
      <dgm:prSet presAssocID="{B3AFD540-E0CD-457A-B376-F06F79C3C9B6}" presName="parentText" presStyleLbl="node1" presStyleIdx="3" presStyleCnt="5">
        <dgm:presLayoutVars>
          <dgm:chMax val="0"/>
          <dgm:bulletEnabled val="1"/>
        </dgm:presLayoutVars>
      </dgm:prSet>
      <dgm:spPr/>
    </dgm:pt>
    <dgm:pt modelId="{CC8859AD-BE8C-4176-8E29-F5ADB5D1B7C3}" type="pres">
      <dgm:prSet presAssocID="{9398CC25-B63A-421F-86B7-61E80BAE2BCF}" presName="spacer" presStyleCnt="0"/>
      <dgm:spPr/>
    </dgm:pt>
    <dgm:pt modelId="{D17CBF58-5129-4C97-AD72-2527C2A985F9}" type="pres">
      <dgm:prSet presAssocID="{F327EE77-0C96-4748-8B21-122ED3994138}" presName="parentText" presStyleLbl="node1" presStyleIdx="4" presStyleCnt="5" custLinFactNeighborX="395">
        <dgm:presLayoutVars>
          <dgm:chMax val="0"/>
          <dgm:bulletEnabled val="1"/>
        </dgm:presLayoutVars>
      </dgm:prSet>
      <dgm:spPr/>
    </dgm:pt>
  </dgm:ptLst>
  <dgm:cxnLst>
    <dgm:cxn modelId="{982CB505-407F-42BA-B1DD-2211020675AA}" srcId="{D845FE34-B991-4F2A-8E3A-78FE1465BAC9}" destId="{B3AFD540-E0CD-457A-B376-F06F79C3C9B6}" srcOrd="3" destOrd="0" parTransId="{06F45689-73C8-48D5-9E71-F6FE10F6D07A}" sibTransId="{9398CC25-B63A-421F-86B7-61E80BAE2BCF}"/>
    <dgm:cxn modelId="{9B66FA0D-8CEF-4DA7-9E24-1F7CD06E4570}" type="presOf" srcId="{2D706AF2-2348-4218-B752-B9A3E28D553B}" destId="{F89169B2-8FE2-4FF8-AA0B-BB774B221460}" srcOrd="0" destOrd="0" presId="urn:microsoft.com/office/officeart/2005/8/layout/vList2"/>
    <dgm:cxn modelId="{E0D8961C-0C86-4833-8010-2B7BA3DA1FFE}" srcId="{D845FE34-B991-4F2A-8E3A-78FE1465BAC9}" destId="{E4CA6342-DC94-4D48-8F55-97600DC88AFC}" srcOrd="2" destOrd="0" parTransId="{237E2A59-062E-47AD-BD6D-87B1C930CBD4}" sibTransId="{965A7633-C987-4439-BB23-5CD19E0035CC}"/>
    <dgm:cxn modelId="{41495633-40AF-48E2-9C99-360876B5729D}" type="presOf" srcId="{B3AFD540-E0CD-457A-B376-F06F79C3C9B6}" destId="{CC875BFB-E5CD-4178-A400-AA585BCEE240}" srcOrd="0" destOrd="0" presId="urn:microsoft.com/office/officeart/2005/8/layout/vList2"/>
    <dgm:cxn modelId="{51CBC550-7F60-4D07-871E-7A6D550116A5}" srcId="{D845FE34-B991-4F2A-8E3A-78FE1465BAC9}" destId="{C26CFC31-DFFB-4A41-BE17-D68B31B94ECA}" srcOrd="0" destOrd="0" parTransId="{9356EF85-2AE6-4B35-9D05-AF56486765D3}" sibTransId="{171EF162-C8DD-4817-98C3-83EE33A528D7}"/>
    <dgm:cxn modelId="{B49F9492-42C5-45E6-9D7B-6D6CCF0F1A8B}" srcId="{D845FE34-B991-4F2A-8E3A-78FE1465BAC9}" destId="{F327EE77-0C96-4748-8B21-122ED3994138}" srcOrd="4" destOrd="0" parTransId="{93F95005-83EB-45ED-B846-0309927A154E}" sibTransId="{1D3C350B-3151-42EC-9B17-EF75ACE28E7D}"/>
    <dgm:cxn modelId="{94AF75CA-F96D-4B43-BB22-DD61D76A1EA7}" srcId="{D845FE34-B991-4F2A-8E3A-78FE1465BAC9}" destId="{2D706AF2-2348-4218-B752-B9A3E28D553B}" srcOrd="1" destOrd="0" parTransId="{0129D4AE-B074-4C17-B9D7-3B7BF72C10B3}" sibTransId="{DEA0A610-2F06-4E34-A7D9-07F6C117CCB2}"/>
    <dgm:cxn modelId="{AC07B5DE-E6F4-448D-8592-651E465DB980}" type="presOf" srcId="{C26CFC31-DFFB-4A41-BE17-D68B31B94ECA}" destId="{FCDB81B9-7275-4CAF-9981-153E5A876E85}" srcOrd="0" destOrd="0" presId="urn:microsoft.com/office/officeart/2005/8/layout/vList2"/>
    <dgm:cxn modelId="{2C30EFE3-F7CF-4C98-81A3-95A1228A3FC5}" type="presOf" srcId="{F327EE77-0C96-4748-8B21-122ED3994138}" destId="{D17CBF58-5129-4C97-AD72-2527C2A985F9}" srcOrd="0" destOrd="0" presId="urn:microsoft.com/office/officeart/2005/8/layout/vList2"/>
    <dgm:cxn modelId="{65FBCDF0-082E-4EE7-B936-393678C0BF53}" type="presOf" srcId="{D845FE34-B991-4F2A-8E3A-78FE1465BAC9}" destId="{1318EC48-DB06-42A5-B5CA-2F4658C1F4B1}" srcOrd="0" destOrd="0" presId="urn:microsoft.com/office/officeart/2005/8/layout/vList2"/>
    <dgm:cxn modelId="{EA91D3F3-F0EA-42B1-9C7C-744AEEF97C9B}" type="presOf" srcId="{E4CA6342-DC94-4D48-8F55-97600DC88AFC}" destId="{7C62DC7B-76C3-4618-8902-EB6D0EF2CD82}" srcOrd="0" destOrd="0" presId="urn:microsoft.com/office/officeart/2005/8/layout/vList2"/>
    <dgm:cxn modelId="{43A760BD-44FD-4C7A-BF13-B15295680D22}" type="presParOf" srcId="{1318EC48-DB06-42A5-B5CA-2F4658C1F4B1}" destId="{FCDB81B9-7275-4CAF-9981-153E5A876E85}" srcOrd="0" destOrd="0" presId="urn:microsoft.com/office/officeart/2005/8/layout/vList2"/>
    <dgm:cxn modelId="{8F4A34B6-6F94-48EA-ACA6-D1F8C9FF91FD}" type="presParOf" srcId="{1318EC48-DB06-42A5-B5CA-2F4658C1F4B1}" destId="{04DE5AA2-634F-466A-BDDC-0CD24F9564E9}" srcOrd="1" destOrd="0" presId="urn:microsoft.com/office/officeart/2005/8/layout/vList2"/>
    <dgm:cxn modelId="{2757979D-6239-4BBA-BB31-563D44E918BA}" type="presParOf" srcId="{1318EC48-DB06-42A5-B5CA-2F4658C1F4B1}" destId="{F89169B2-8FE2-4FF8-AA0B-BB774B221460}" srcOrd="2" destOrd="0" presId="urn:microsoft.com/office/officeart/2005/8/layout/vList2"/>
    <dgm:cxn modelId="{1B4E4823-CE93-4519-AE91-489C1B27EB19}" type="presParOf" srcId="{1318EC48-DB06-42A5-B5CA-2F4658C1F4B1}" destId="{68F88E8B-FC88-47DA-9D83-73C3315DBAD4}" srcOrd="3" destOrd="0" presId="urn:microsoft.com/office/officeart/2005/8/layout/vList2"/>
    <dgm:cxn modelId="{622DA426-D242-4E2A-880C-FA65426EBCEB}" type="presParOf" srcId="{1318EC48-DB06-42A5-B5CA-2F4658C1F4B1}" destId="{7C62DC7B-76C3-4618-8902-EB6D0EF2CD82}" srcOrd="4" destOrd="0" presId="urn:microsoft.com/office/officeart/2005/8/layout/vList2"/>
    <dgm:cxn modelId="{737FF80B-E3F0-4D6E-82E3-F9C7ABB6ACDF}" type="presParOf" srcId="{1318EC48-DB06-42A5-B5CA-2F4658C1F4B1}" destId="{ACD87A40-06EF-482E-AF9B-410306EF05C1}" srcOrd="5" destOrd="0" presId="urn:microsoft.com/office/officeart/2005/8/layout/vList2"/>
    <dgm:cxn modelId="{7A7BD668-7FBA-4200-8E9A-BF093AEF1928}" type="presParOf" srcId="{1318EC48-DB06-42A5-B5CA-2F4658C1F4B1}" destId="{CC875BFB-E5CD-4178-A400-AA585BCEE240}" srcOrd="6" destOrd="0" presId="urn:microsoft.com/office/officeart/2005/8/layout/vList2"/>
    <dgm:cxn modelId="{1C29A22B-486A-4196-87FB-93598F65BEBF}" type="presParOf" srcId="{1318EC48-DB06-42A5-B5CA-2F4658C1F4B1}" destId="{CC8859AD-BE8C-4176-8E29-F5ADB5D1B7C3}" srcOrd="7" destOrd="0" presId="urn:microsoft.com/office/officeart/2005/8/layout/vList2"/>
    <dgm:cxn modelId="{E4AE7745-3A83-476B-91B6-ECB473B3C2ED}" type="presParOf" srcId="{1318EC48-DB06-42A5-B5CA-2F4658C1F4B1}" destId="{D17CBF58-5129-4C97-AD72-2527C2A985F9}"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35ABA-2BA4-4401-8504-941F4C71BFED}">
      <dsp:nvSpPr>
        <dsp:cNvPr id="0" name=""/>
        <dsp:cNvSpPr/>
      </dsp:nvSpPr>
      <dsp:spPr>
        <a:xfrm>
          <a:off x="0" y="2971"/>
          <a:ext cx="8229600" cy="979195"/>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E9445F8-6C2D-44D2-A24E-219697A95271}">
      <dsp:nvSpPr>
        <dsp:cNvPr id="0" name=""/>
        <dsp:cNvSpPr/>
      </dsp:nvSpPr>
      <dsp:spPr>
        <a:xfrm>
          <a:off x="296206" y="223290"/>
          <a:ext cx="539084" cy="5385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5981845-3426-4A11-88BF-4F2EB3D232FA}">
      <dsp:nvSpPr>
        <dsp:cNvPr id="0" name=""/>
        <dsp:cNvSpPr/>
      </dsp:nvSpPr>
      <dsp:spPr>
        <a:xfrm>
          <a:off x="1131497" y="2971"/>
          <a:ext cx="7023431" cy="98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33" tIns="103733" rIns="103733" bIns="103733" numCol="1" spcCol="1270" anchor="ctr" anchorCtr="0">
          <a:noAutofit/>
        </a:bodyPr>
        <a:lstStyle/>
        <a:p>
          <a:pPr marL="0" lvl="0" indent="0" algn="l" defTabSz="622300">
            <a:lnSpc>
              <a:spcPct val="100000"/>
            </a:lnSpc>
            <a:spcBef>
              <a:spcPct val="0"/>
            </a:spcBef>
            <a:spcAft>
              <a:spcPct val="35000"/>
            </a:spcAft>
            <a:buNone/>
          </a:pPr>
          <a:r>
            <a:rPr lang="en-GB" sz="1400" b="0" kern="1200" dirty="0"/>
            <a:t>The </a:t>
          </a:r>
          <a:r>
            <a:rPr lang="en-GB" sz="1400" b="1" kern="1200" dirty="0"/>
            <a:t>EIT regulation </a:t>
          </a:r>
          <a:r>
            <a:rPr lang="en-GB" sz="1400" b="0" kern="1200" dirty="0"/>
            <a:t>state that “</a:t>
          </a:r>
          <a:r>
            <a:rPr lang="en-GB" sz="1400" b="0" i="1" kern="1200" dirty="0"/>
            <a:t>mechanisms must be introduced and should generate returns that should be reinvested into the KIC to leverage other funds</a:t>
          </a:r>
          <a:r>
            <a:rPr lang="en-GB" sz="1400" b="0" kern="1200" dirty="0"/>
            <a:t>” and ensure Financial Sustainability.  </a:t>
          </a:r>
          <a:endParaRPr lang="en-US" sz="1400" b="0" kern="1200" dirty="0"/>
        </a:p>
      </dsp:txBody>
      <dsp:txXfrm>
        <a:off x="1131497" y="2971"/>
        <a:ext cx="7023431" cy="980152"/>
      </dsp:txXfrm>
    </dsp:sp>
    <dsp:sp modelId="{D05FAB62-377C-4ED2-8C56-A52BD540C62F}">
      <dsp:nvSpPr>
        <dsp:cNvPr id="0" name=""/>
        <dsp:cNvSpPr/>
      </dsp:nvSpPr>
      <dsp:spPr>
        <a:xfrm>
          <a:off x="0" y="1207159"/>
          <a:ext cx="8229600" cy="979195"/>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86B00BA-C5E8-409E-A6C1-D655B0A6E894}">
      <dsp:nvSpPr>
        <dsp:cNvPr id="0" name=""/>
        <dsp:cNvSpPr/>
      </dsp:nvSpPr>
      <dsp:spPr>
        <a:xfrm>
          <a:off x="296206" y="1427478"/>
          <a:ext cx="539084" cy="5385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B5F717-07D9-415B-9A81-18606C3AA734}">
      <dsp:nvSpPr>
        <dsp:cNvPr id="0" name=""/>
        <dsp:cNvSpPr/>
      </dsp:nvSpPr>
      <dsp:spPr>
        <a:xfrm>
          <a:off x="1131497" y="1207159"/>
          <a:ext cx="7023431" cy="98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33" tIns="103733" rIns="103733" bIns="103733" numCol="1" spcCol="1270" anchor="ctr" anchorCtr="0">
          <a:noAutofit/>
        </a:bodyPr>
        <a:lstStyle/>
        <a:p>
          <a:pPr marL="0" lvl="0" indent="0" algn="l" defTabSz="622300">
            <a:lnSpc>
              <a:spcPct val="100000"/>
            </a:lnSpc>
            <a:spcBef>
              <a:spcPct val="0"/>
            </a:spcBef>
            <a:spcAft>
              <a:spcPct val="35000"/>
            </a:spcAft>
            <a:buNone/>
          </a:pPr>
          <a:r>
            <a:rPr lang="en-GB" sz="1400" b="0" kern="1200" dirty="0"/>
            <a:t>In line with the </a:t>
          </a:r>
          <a:r>
            <a:rPr lang="en-GB" sz="1400" b="1" kern="1200" dirty="0"/>
            <a:t>EIT Food Financial Sustainability Strategy </a:t>
          </a:r>
          <a:r>
            <a:rPr lang="en-GB" sz="1400" b="0" kern="1200" dirty="0"/>
            <a:t>and EIT requirements, all Innovation Activities are required to give a financial return to EIT Food </a:t>
          </a:r>
          <a:r>
            <a:rPr lang="en-US" sz="1400" b="0" kern="1200" dirty="0"/>
            <a:t>to support the </a:t>
          </a:r>
          <a:r>
            <a:rPr lang="en-US" sz="1400" b="1" kern="1200" dirty="0"/>
            <a:t>long-term financial sustainability plan</a:t>
          </a:r>
          <a:r>
            <a:rPr lang="en-US" sz="1400" b="0" kern="1200" dirty="0"/>
            <a:t> (e.g. from NGOs, services sales, investment in start-ups, etc.). </a:t>
          </a:r>
          <a:r>
            <a:rPr lang="it-IT" sz="1400" b="0" kern="1200" dirty="0"/>
            <a:t>FRM’s </a:t>
          </a:r>
          <a:r>
            <a:rPr lang="it-IT" sz="1400" b="0" kern="1200" dirty="0" err="1"/>
            <a:t>were</a:t>
          </a:r>
          <a:r>
            <a:rPr lang="it-IT" sz="1400" b="0" kern="1200" dirty="0"/>
            <a:t> </a:t>
          </a:r>
          <a:r>
            <a:rPr lang="it-IT" sz="1400" b="0" kern="1200" dirty="0" err="1"/>
            <a:t>introduced</a:t>
          </a:r>
          <a:r>
            <a:rPr lang="it-IT" sz="1400" b="0" kern="1200" dirty="0"/>
            <a:t> in </a:t>
          </a:r>
          <a:r>
            <a:rPr lang="en-BE" sz="1400" b="0" kern="1200" dirty="0"/>
            <a:t>Call for Proposals Guidelines</a:t>
          </a:r>
          <a:r>
            <a:rPr lang="it-IT" sz="1400" b="0" kern="1200" dirty="0"/>
            <a:t> </a:t>
          </a:r>
          <a:r>
            <a:rPr lang="it-IT" sz="1400" b="0" kern="1200" dirty="0" err="1"/>
            <a:t>since</a:t>
          </a:r>
          <a:r>
            <a:rPr lang="it-IT" sz="1400" b="0" kern="1200" dirty="0"/>
            <a:t> 2019*</a:t>
          </a:r>
          <a:endParaRPr lang="en-US" sz="1400" b="0" kern="1200" dirty="0"/>
        </a:p>
      </dsp:txBody>
      <dsp:txXfrm>
        <a:off x="1131497" y="1207159"/>
        <a:ext cx="7023431" cy="980152"/>
      </dsp:txXfrm>
    </dsp:sp>
    <dsp:sp modelId="{33555CA1-706D-46B7-B542-18A66B060D50}">
      <dsp:nvSpPr>
        <dsp:cNvPr id="0" name=""/>
        <dsp:cNvSpPr/>
      </dsp:nvSpPr>
      <dsp:spPr>
        <a:xfrm>
          <a:off x="0" y="2411347"/>
          <a:ext cx="8229600" cy="979195"/>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23A6DC36-F70B-4C57-95DC-1207A362FF86}">
      <dsp:nvSpPr>
        <dsp:cNvPr id="0" name=""/>
        <dsp:cNvSpPr/>
      </dsp:nvSpPr>
      <dsp:spPr>
        <a:xfrm>
          <a:off x="296206" y="2631666"/>
          <a:ext cx="539084" cy="5385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61028C0-ED2A-4FEB-B48A-8E4913DCD515}">
      <dsp:nvSpPr>
        <dsp:cNvPr id="0" name=""/>
        <dsp:cNvSpPr/>
      </dsp:nvSpPr>
      <dsp:spPr>
        <a:xfrm>
          <a:off x="1131497" y="2411347"/>
          <a:ext cx="7023431" cy="98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733" tIns="103733" rIns="103733" bIns="103733" numCol="1" spcCol="1270" anchor="ctr" anchorCtr="0">
          <a:noAutofit/>
        </a:bodyPr>
        <a:lstStyle/>
        <a:p>
          <a:pPr marL="0" lvl="0" indent="0" algn="l" defTabSz="622300">
            <a:lnSpc>
              <a:spcPct val="100000"/>
            </a:lnSpc>
            <a:spcBef>
              <a:spcPct val="0"/>
            </a:spcBef>
            <a:spcAft>
              <a:spcPct val="35000"/>
            </a:spcAft>
            <a:buNone/>
          </a:pPr>
          <a:r>
            <a:rPr lang="en-GB" sz="1400" b="0" kern="1200" dirty="0"/>
            <a:t>The </a:t>
          </a:r>
          <a:r>
            <a:rPr lang="en-GB" sz="1400" b="1" kern="1200" dirty="0"/>
            <a:t>FRMA</a:t>
          </a:r>
          <a:r>
            <a:rPr lang="en-GB" sz="1400" b="0" kern="1200" dirty="0"/>
            <a:t> details the mechanism designed to contribute to the financial sustainability of EIT Food based on the Activity´s successful commercialization. In other words, it is </a:t>
          </a:r>
          <a:r>
            <a:rPr lang="en-GB" sz="1400" b="1" kern="1200" dirty="0"/>
            <a:t>a “success fee” </a:t>
          </a:r>
          <a:r>
            <a:rPr lang="en-GB" sz="1400" b="0" kern="1200" dirty="0"/>
            <a:t>related to the exploitation of the Activity´s Key Exploitable Results supported by EIT.</a:t>
          </a:r>
          <a:endParaRPr lang="en-US" sz="1400" b="0" kern="1200" dirty="0"/>
        </a:p>
      </dsp:txBody>
      <dsp:txXfrm>
        <a:off x="1131497" y="2411347"/>
        <a:ext cx="7023431" cy="980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E3E07-1639-42DD-B1C0-A81C13D1218B}">
      <dsp:nvSpPr>
        <dsp:cNvPr id="0" name=""/>
        <dsp:cNvSpPr/>
      </dsp:nvSpPr>
      <dsp:spPr>
        <a:xfrm>
          <a:off x="0" y="58352"/>
          <a:ext cx="4523661" cy="556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1. Clear </a:t>
          </a:r>
          <a:r>
            <a:rPr lang="it-IT" sz="1400" kern="1200" dirty="0" err="1"/>
            <a:t>KERs</a:t>
          </a:r>
          <a:endParaRPr lang="en-US" sz="1400" kern="1200" dirty="0"/>
        </a:p>
      </dsp:txBody>
      <dsp:txXfrm>
        <a:off x="27149" y="85501"/>
        <a:ext cx="4469363" cy="501854"/>
      </dsp:txXfrm>
    </dsp:sp>
    <dsp:sp modelId="{B8A7C793-12D5-47F4-9DC3-0E73FA12DDFD}">
      <dsp:nvSpPr>
        <dsp:cNvPr id="0" name=""/>
        <dsp:cNvSpPr/>
      </dsp:nvSpPr>
      <dsp:spPr>
        <a:xfrm>
          <a:off x="0" y="654825"/>
          <a:ext cx="4523661" cy="556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2. Who </a:t>
          </a:r>
          <a:r>
            <a:rPr lang="it-IT" sz="1400" kern="1200" dirty="0" err="1"/>
            <a:t>owns</a:t>
          </a:r>
          <a:r>
            <a:rPr lang="it-IT" sz="1400" kern="1200" dirty="0"/>
            <a:t> and has exploitation </a:t>
          </a:r>
          <a:r>
            <a:rPr lang="it-IT" sz="1400" kern="1200" dirty="0" err="1"/>
            <a:t>rights</a:t>
          </a:r>
          <a:r>
            <a:rPr lang="it-IT" sz="1400" kern="1200" dirty="0"/>
            <a:t> (IPR)</a:t>
          </a:r>
          <a:endParaRPr lang="en-US" sz="1400" kern="1200" dirty="0"/>
        </a:p>
      </dsp:txBody>
      <dsp:txXfrm>
        <a:off x="27149" y="681974"/>
        <a:ext cx="4469363" cy="501854"/>
      </dsp:txXfrm>
    </dsp:sp>
    <dsp:sp modelId="{D17CBF58-5129-4C97-AD72-2527C2A985F9}">
      <dsp:nvSpPr>
        <dsp:cNvPr id="0" name=""/>
        <dsp:cNvSpPr/>
      </dsp:nvSpPr>
      <dsp:spPr>
        <a:xfrm>
          <a:off x="0" y="1251297"/>
          <a:ext cx="4523661" cy="556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3. Business Model </a:t>
          </a:r>
          <a:r>
            <a:rPr lang="it-IT" sz="1400" kern="1200" dirty="0" err="1"/>
            <a:t>related</a:t>
          </a:r>
          <a:r>
            <a:rPr lang="it-IT" sz="1400" kern="1200" dirty="0"/>
            <a:t> to the </a:t>
          </a:r>
          <a:r>
            <a:rPr lang="it-IT" sz="1400" kern="1200" dirty="0" err="1"/>
            <a:t>KERs</a:t>
          </a:r>
          <a:endParaRPr lang="en-US" sz="1400" kern="1200" dirty="0"/>
        </a:p>
      </dsp:txBody>
      <dsp:txXfrm>
        <a:off x="27149" y="1278446"/>
        <a:ext cx="4469363" cy="501854"/>
      </dsp:txXfrm>
    </dsp:sp>
    <dsp:sp modelId="{BF6C9BCB-9854-45DA-81E4-4199CEFA97CE}">
      <dsp:nvSpPr>
        <dsp:cNvPr id="0" name=""/>
        <dsp:cNvSpPr/>
      </dsp:nvSpPr>
      <dsp:spPr>
        <a:xfrm>
          <a:off x="0" y="1847769"/>
          <a:ext cx="4523661" cy="556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4. Business Case(s) for </a:t>
          </a:r>
          <a:r>
            <a:rPr lang="it-IT" sz="1400" kern="1200" dirty="0" err="1"/>
            <a:t>exploiting</a:t>
          </a:r>
          <a:r>
            <a:rPr lang="it-IT" sz="1400" kern="1200" dirty="0"/>
            <a:t> partner(s)</a:t>
          </a:r>
          <a:endParaRPr lang="en-US" sz="1400" kern="1200" dirty="0"/>
        </a:p>
      </dsp:txBody>
      <dsp:txXfrm>
        <a:off x="27149" y="1874918"/>
        <a:ext cx="4469363" cy="501854"/>
      </dsp:txXfrm>
    </dsp:sp>
    <dsp:sp modelId="{497D2556-51C8-48CC-92C3-7763BD60F306}">
      <dsp:nvSpPr>
        <dsp:cNvPr id="0" name=""/>
        <dsp:cNvSpPr/>
      </dsp:nvSpPr>
      <dsp:spPr>
        <a:xfrm>
          <a:off x="0" y="2444241"/>
          <a:ext cx="4523661" cy="556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5. Sound and credible commercialization and go-to-market strategy</a:t>
          </a:r>
        </a:p>
      </dsp:txBody>
      <dsp:txXfrm>
        <a:off x="27149" y="2471390"/>
        <a:ext cx="4469363" cy="501854"/>
      </dsp:txXfrm>
    </dsp:sp>
    <dsp:sp modelId="{932DA165-9C68-483D-A354-5FA6B77787A8}">
      <dsp:nvSpPr>
        <dsp:cNvPr id="0" name=""/>
        <dsp:cNvSpPr/>
      </dsp:nvSpPr>
      <dsp:spPr>
        <a:xfrm>
          <a:off x="0" y="3040713"/>
          <a:ext cx="4523661" cy="556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6. Clear agreements </a:t>
          </a:r>
          <a:r>
            <a:rPr lang="it-IT" sz="1400" kern="1200" dirty="0" err="1"/>
            <a:t>between</a:t>
          </a:r>
          <a:r>
            <a:rPr lang="it-IT" sz="1400" kern="1200" dirty="0"/>
            <a:t> partners </a:t>
          </a:r>
          <a:r>
            <a:rPr lang="it-IT" sz="1400" kern="1200" dirty="0" err="1"/>
            <a:t>about</a:t>
          </a:r>
          <a:r>
            <a:rPr lang="it-IT" sz="1400" kern="1200" dirty="0"/>
            <a:t> </a:t>
          </a:r>
          <a:r>
            <a:rPr lang="it-IT" sz="1400" kern="1200" dirty="0" err="1"/>
            <a:t>responsibilities</a:t>
          </a:r>
          <a:r>
            <a:rPr lang="it-IT" sz="1400" kern="1200" dirty="0"/>
            <a:t> for FRM (consortium agreement)</a:t>
          </a:r>
          <a:endParaRPr lang="en-US" sz="1400" kern="1200" dirty="0"/>
        </a:p>
      </dsp:txBody>
      <dsp:txXfrm>
        <a:off x="27149" y="3067862"/>
        <a:ext cx="4469363" cy="501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722D3-6AA9-4EF7-A10E-19BFF6C6602A}">
      <dsp:nvSpPr>
        <dsp:cNvPr id="0" name=""/>
        <dsp:cNvSpPr/>
      </dsp:nvSpPr>
      <dsp:spPr>
        <a:xfrm>
          <a:off x="0" y="1466"/>
          <a:ext cx="2933699" cy="45959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mj-lt"/>
            <a:buNone/>
          </a:pPr>
          <a:r>
            <a:rPr lang="nl-NL" sz="1400" b="0" kern="1200" dirty="0"/>
            <a:t>1. Value </a:t>
          </a:r>
          <a:r>
            <a:rPr lang="nl-NL" sz="1400" b="0" kern="1200" dirty="0" err="1"/>
            <a:t>Proposition</a:t>
          </a:r>
          <a:r>
            <a:rPr lang="nl-NL" sz="1400" b="0" kern="1200" dirty="0"/>
            <a:t> </a:t>
          </a:r>
          <a:r>
            <a:rPr lang="nl-NL" sz="1400" b="0" kern="1200" dirty="0" err="1"/>
            <a:t>and</a:t>
          </a:r>
          <a:r>
            <a:rPr lang="nl-NL" sz="1400" b="0" kern="1200" dirty="0"/>
            <a:t> Unfair Advantage</a:t>
          </a:r>
          <a:endParaRPr lang="en-US" sz="1400" b="0" kern="1200" dirty="0"/>
        </a:p>
      </dsp:txBody>
      <dsp:txXfrm>
        <a:off x="22435" y="23901"/>
        <a:ext cx="2888829" cy="414720"/>
      </dsp:txXfrm>
    </dsp:sp>
    <dsp:sp modelId="{255E3E07-1639-42DD-B1C0-A81C13D1218B}">
      <dsp:nvSpPr>
        <dsp:cNvPr id="0" name=""/>
        <dsp:cNvSpPr/>
      </dsp:nvSpPr>
      <dsp:spPr>
        <a:xfrm>
          <a:off x="0" y="472841"/>
          <a:ext cx="2933699" cy="45959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2. Clear </a:t>
          </a:r>
          <a:r>
            <a:rPr lang="nl-NL" sz="1400" kern="1200" dirty="0" err="1"/>
            <a:t>Key</a:t>
          </a:r>
          <a:r>
            <a:rPr lang="nl-NL" sz="1400" kern="1200" dirty="0"/>
            <a:t> </a:t>
          </a:r>
          <a:r>
            <a:rPr lang="nl-NL" sz="1400" kern="1200" dirty="0" err="1"/>
            <a:t>Exploitable</a:t>
          </a:r>
          <a:r>
            <a:rPr lang="nl-NL" sz="1400" kern="1200" dirty="0"/>
            <a:t> </a:t>
          </a:r>
          <a:r>
            <a:rPr lang="nl-NL" sz="1400" kern="1200" dirty="0" err="1"/>
            <a:t>Results</a:t>
          </a:r>
          <a:endParaRPr lang="en-US" sz="1400" kern="1200" dirty="0"/>
        </a:p>
      </dsp:txBody>
      <dsp:txXfrm>
        <a:off x="22435" y="495276"/>
        <a:ext cx="2888829" cy="414720"/>
      </dsp:txXfrm>
    </dsp:sp>
    <dsp:sp modelId="{F947DF3C-6EA1-4D6D-B637-A5B9E2DBF1B0}">
      <dsp:nvSpPr>
        <dsp:cNvPr id="0" name=""/>
        <dsp:cNvSpPr/>
      </dsp:nvSpPr>
      <dsp:spPr>
        <a:xfrm>
          <a:off x="0" y="944216"/>
          <a:ext cx="2933699" cy="45959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3. Clear Exploiting party/parties</a:t>
          </a:r>
        </a:p>
      </dsp:txBody>
      <dsp:txXfrm>
        <a:off x="22435" y="966651"/>
        <a:ext cx="2888829" cy="414720"/>
      </dsp:txXfrm>
    </dsp:sp>
    <dsp:sp modelId="{D5B42EE4-D108-49C1-900B-9FACA63DEDE5}">
      <dsp:nvSpPr>
        <dsp:cNvPr id="0" name=""/>
        <dsp:cNvSpPr/>
      </dsp:nvSpPr>
      <dsp:spPr>
        <a:xfrm>
          <a:off x="0" y="1415591"/>
          <a:ext cx="2933699" cy="45959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4. Scope of activities and responsibilities of exploiting party</a:t>
          </a:r>
        </a:p>
      </dsp:txBody>
      <dsp:txXfrm>
        <a:off x="22435" y="1438026"/>
        <a:ext cx="2888829" cy="414720"/>
      </dsp:txXfrm>
    </dsp:sp>
    <dsp:sp modelId="{B8A7C793-12D5-47F4-9DC3-0E73FA12DDFD}">
      <dsp:nvSpPr>
        <dsp:cNvPr id="0" name=""/>
        <dsp:cNvSpPr/>
      </dsp:nvSpPr>
      <dsp:spPr>
        <a:xfrm>
          <a:off x="0" y="1886966"/>
          <a:ext cx="2933699" cy="45959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it-IT" sz="1400" kern="1200" dirty="0"/>
            <a:t>5. E</a:t>
          </a:r>
          <a:r>
            <a:rPr lang="en-US" sz="1400" kern="1200" dirty="0" err="1"/>
            <a:t>xploitation</a:t>
          </a:r>
          <a:r>
            <a:rPr lang="en-US" sz="1400" kern="1200" dirty="0"/>
            <a:t> rights on the IP/Freedom to operate</a:t>
          </a:r>
        </a:p>
      </dsp:txBody>
      <dsp:txXfrm>
        <a:off x="22435" y="1909401"/>
        <a:ext cx="2888829" cy="414720"/>
      </dsp:txXfrm>
    </dsp:sp>
    <dsp:sp modelId="{6CD7974E-259A-4A67-BDFD-4C06C2CB6B0A}">
      <dsp:nvSpPr>
        <dsp:cNvPr id="0" name=""/>
        <dsp:cNvSpPr/>
      </dsp:nvSpPr>
      <dsp:spPr>
        <a:xfrm>
          <a:off x="0" y="2358341"/>
          <a:ext cx="2933699" cy="45959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6. Clients /client group identified &amp; fee model identified</a:t>
          </a:r>
        </a:p>
      </dsp:txBody>
      <dsp:txXfrm>
        <a:off x="22435" y="2380776"/>
        <a:ext cx="2888829" cy="414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B81B9-7275-4CAF-9981-153E5A876E85}">
      <dsp:nvSpPr>
        <dsp:cNvPr id="0" name=""/>
        <dsp:cNvSpPr/>
      </dsp:nvSpPr>
      <dsp:spPr>
        <a:xfrm>
          <a:off x="0" y="632"/>
          <a:ext cx="2659116" cy="45300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mj-lt"/>
            <a:buNone/>
          </a:pPr>
          <a:r>
            <a:rPr lang="nl-NL" sz="1400" b="0" kern="1200" dirty="0"/>
            <a:t>7. </a:t>
          </a:r>
          <a:r>
            <a:rPr lang="nl-NL" sz="1400" b="0" kern="1200" dirty="0" err="1"/>
            <a:t>Serviceable</a:t>
          </a:r>
          <a:r>
            <a:rPr lang="nl-NL" sz="1400" b="0" kern="1200" dirty="0"/>
            <a:t> </a:t>
          </a:r>
          <a:r>
            <a:rPr lang="nl-NL" sz="1400" b="0" kern="1200" dirty="0" err="1"/>
            <a:t>Obtainable</a:t>
          </a:r>
          <a:r>
            <a:rPr lang="nl-NL" sz="1400" b="0" kern="1200" dirty="0"/>
            <a:t> Market </a:t>
          </a:r>
          <a:r>
            <a:rPr lang="nl-NL" sz="1400" b="0" kern="1200" dirty="0" err="1"/>
            <a:t>identified</a:t>
          </a:r>
          <a:endParaRPr lang="en-US" sz="1400" b="0" kern="1200" dirty="0"/>
        </a:p>
      </dsp:txBody>
      <dsp:txXfrm>
        <a:off x="22114" y="22746"/>
        <a:ext cx="2614888" cy="408781"/>
      </dsp:txXfrm>
    </dsp:sp>
    <dsp:sp modelId="{F89169B2-8FE2-4FF8-AA0B-BB774B221460}">
      <dsp:nvSpPr>
        <dsp:cNvPr id="0" name=""/>
        <dsp:cNvSpPr/>
      </dsp:nvSpPr>
      <dsp:spPr>
        <a:xfrm>
          <a:off x="0" y="465257"/>
          <a:ext cx="2659116" cy="45300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8. </a:t>
          </a:r>
          <a:r>
            <a:rPr lang="fr-FR" sz="1400" kern="1200" dirty="0" err="1"/>
            <a:t>Market</a:t>
          </a:r>
          <a:r>
            <a:rPr lang="fr-FR" sz="1400" kern="1200" dirty="0"/>
            <a:t> introduction / distribution channels</a:t>
          </a:r>
          <a:endParaRPr lang="en-US" sz="1400" kern="1200" dirty="0"/>
        </a:p>
      </dsp:txBody>
      <dsp:txXfrm>
        <a:off x="22114" y="487371"/>
        <a:ext cx="2614888" cy="408781"/>
      </dsp:txXfrm>
    </dsp:sp>
    <dsp:sp modelId="{7C62DC7B-76C3-4618-8902-EB6D0EF2CD82}">
      <dsp:nvSpPr>
        <dsp:cNvPr id="0" name=""/>
        <dsp:cNvSpPr/>
      </dsp:nvSpPr>
      <dsp:spPr>
        <a:xfrm>
          <a:off x="0" y="929882"/>
          <a:ext cx="2659116" cy="45300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9. Roadmap Go-to-Market and </a:t>
          </a:r>
          <a:r>
            <a:rPr lang="en-US" sz="1400" kern="1200" dirty="0" err="1"/>
            <a:t>ScaleUp</a:t>
          </a:r>
          <a:r>
            <a:rPr lang="en-US" sz="1400" kern="1200" dirty="0"/>
            <a:t> milestones </a:t>
          </a:r>
        </a:p>
      </dsp:txBody>
      <dsp:txXfrm>
        <a:off x="22114" y="951996"/>
        <a:ext cx="2614888" cy="408781"/>
      </dsp:txXfrm>
    </dsp:sp>
    <dsp:sp modelId="{CC875BFB-E5CD-4178-A400-AA585BCEE240}">
      <dsp:nvSpPr>
        <dsp:cNvPr id="0" name=""/>
        <dsp:cNvSpPr/>
      </dsp:nvSpPr>
      <dsp:spPr>
        <a:xfrm>
          <a:off x="0" y="1394507"/>
          <a:ext cx="2659116" cy="45300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10. Revenues Of Key Exploitable Results </a:t>
          </a:r>
        </a:p>
      </dsp:txBody>
      <dsp:txXfrm>
        <a:off x="22114" y="1416621"/>
        <a:ext cx="2614888" cy="408781"/>
      </dsp:txXfrm>
    </dsp:sp>
    <dsp:sp modelId="{D17CBF58-5129-4C97-AD72-2527C2A985F9}">
      <dsp:nvSpPr>
        <dsp:cNvPr id="0" name=""/>
        <dsp:cNvSpPr/>
      </dsp:nvSpPr>
      <dsp:spPr>
        <a:xfrm>
          <a:off x="0" y="1859132"/>
          <a:ext cx="2659116" cy="45300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nl-NL" sz="1400" b="0" kern="1200" dirty="0"/>
            <a:t>11. </a:t>
          </a:r>
          <a:r>
            <a:rPr lang="nl-NL" sz="1400" b="0" kern="1200" dirty="0" err="1"/>
            <a:t>Proposed</a:t>
          </a:r>
          <a:r>
            <a:rPr lang="nl-NL" sz="1400" b="0" kern="1200" dirty="0"/>
            <a:t> Financial Return </a:t>
          </a:r>
          <a:r>
            <a:rPr lang="nl-NL" sz="1400" b="0" kern="1200" dirty="0" err="1"/>
            <a:t>Mechanism</a:t>
          </a:r>
          <a:endParaRPr lang="en-US" sz="1400" b="0" kern="1200" dirty="0"/>
        </a:p>
      </dsp:txBody>
      <dsp:txXfrm>
        <a:off x="22114" y="1881246"/>
        <a:ext cx="2614888" cy="40878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7625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76250"/>
          </a:xfrm>
          <a:prstGeom prst="rect">
            <a:avLst/>
          </a:prstGeom>
        </p:spPr>
        <p:txBody>
          <a:bodyPr vert="horz" lIns="91440" tIns="45720" rIns="91440" bIns="45720" rtlCol="0"/>
          <a:lstStyle>
            <a:lvl1pPr algn="r">
              <a:defRPr sz="1200"/>
            </a:lvl1pPr>
          </a:lstStyle>
          <a:p>
            <a:fld id="{BADDAC28-9E2E-4804-A816-355D61027EEF}" type="datetimeFigureOut">
              <a:rPr lang="nl-NL" smtClean="0"/>
              <a:t>22-11-2021</a:t>
            </a:fld>
            <a:endParaRPr lang="nl-NL"/>
          </a:p>
        </p:txBody>
      </p:sp>
      <p:sp>
        <p:nvSpPr>
          <p:cNvPr id="4" name="Tijdelijke aanduiding voor voettekst 3"/>
          <p:cNvSpPr>
            <a:spLocks noGrp="1"/>
          </p:cNvSpPr>
          <p:nvPr>
            <p:ph type="ftr" sz="quarter" idx="2"/>
          </p:nvPr>
        </p:nvSpPr>
        <p:spPr>
          <a:xfrm>
            <a:off x="0" y="9047097"/>
            <a:ext cx="2971800" cy="47625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9047097"/>
            <a:ext cx="2971800" cy="476250"/>
          </a:xfrm>
          <a:prstGeom prst="rect">
            <a:avLst/>
          </a:prstGeom>
        </p:spPr>
        <p:txBody>
          <a:bodyPr vert="horz" lIns="91440" tIns="45720" rIns="91440" bIns="45720" rtlCol="0" anchor="b"/>
          <a:lstStyle>
            <a:lvl1pPr algn="r">
              <a:defRPr sz="1200"/>
            </a:lvl1pPr>
          </a:lstStyle>
          <a:p>
            <a:fld id="{72ADD4CA-56EA-4EE9-93FE-E42296FF2ADA}" type="slidenum">
              <a:rPr lang="nl-NL" smtClean="0"/>
              <a:t>‹#›</a:t>
            </a:fld>
            <a:endParaRPr lang="nl-NL"/>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3136" y="8887958"/>
            <a:ext cx="2060848" cy="551631"/>
          </a:xfrm>
          <a:prstGeom prst="rect">
            <a:avLst/>
          </a:prstGeom>
        </p:spPr>
      </p:pic>
    </p:spTree>
    <p:extLst>
      <p:ext uri="{BB962C8B-B14F-4D97-AF65-F5344CB8AC3E}">
        <p14:creationId xmlns:p14="http://schemas.microsoft.com/office/powerpoint/2010/main" val="3067032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7625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76250"/>
          </a:xfrm>
          <a:prstGeom prst="rect">
            <a:avLst/>
          </a:prstGeom>
        </p:spPr>
        <p:txBody>
          <a:bodyPr vert="horz" lIns="91440" tIns="45720" rIns="91440" bIns="45720" rtlCol="0"/>
          <a:lstStyle>
            <a:lvl1pPr algn="r">
              <a:defRPr sz="1200"/>
            </a:lvl1pPr>
          </a:lstStyle>
          <a:p>
            <a:fld id="{935B95E0-2A30-4803-8A54-DBE761F69553}" type="datetimeFigureOut">
              <a:rPr lang="nl-NL" smtClean="0"/>
              <a:t>22-11-2021</a:t>
            </a:fld>
            <a:endParaRPr lang="nl-NL"/>
          </a:p>
        </p:txBody>
      </p:sp>
      <p:sp>
        <p:nvSpPr>
          <p:cNvPr id="4" name="Tijdelijke aanduiding voor dia-afbeelding 3"/>
          <p:cNvSpPr>
            <a:spLocks noGrp="1" noRot="1" noChangeAspect="1"/>
          </p:cNvSpPr>
          <p:nvPr>
            <p:ph type="sldImg" idx="2"/>
          </p:nvPr>
        </p:nvSpPr>
        <p:spPr>
          <a:xfrm>
            <a:off x="254000" y="714375"/>
            <a:ext cx="6350000" cy="35718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524375"/>
            <a:ext cx="5486400" cy="4286250"/>
          </a:xfrm>
          <a:prstGeom prst="rect">
            <a:avLst/>
          </a:prstGeom>
        </p:spPr>
        <p:txBody>
          <a:bodyPr vert="horz" lIns="91440" tIns="45720" rIns="91440" bIns="45720"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9047097"/>
            <a:ext cx="2971800" cy="47625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047097"/>
            <a:ext cx="2971800" cy="476250"/>
          </a:xfrm>
          <a:prstGeom prst="rect">
            <a:avLst/>
          </a:prstGeom>
        </p:spPr>
        <p:txBody>
          <a:bodyPr vert="horz" lIns="91440" tIns="45720" rIns="91440" bIns="45720" rtlCol="0" anchor="b"/>
          <a:lstStyle>
            <a:lvl1pPr algn="r">
              <a:defRPr sz="1200"/>
            </a:lvl1pPr>
          </a:lstStyle>
          <a:p>
            <a:fld id="{04E63970-B039-4BED-BC11-FE776103C659}" type="slidenum">
              <a:rPr lang="nl-NL" smtClean="0"/>
              <a:t>‹#›</a:t>
            </a:fld>
            <a:endParaRPr lang="nl-NL"/>
          </a:p>
        </p:txBody>
      </p:sp>
    </p:spTree>
    <p:extLst>
      <p:ext uri="{BB962C8B-B14F-4D97-AF65-F5344CB8AC3E}">
        <p14:creationId xmlns:p14="http://schemas.microsoft.com/office/powerpoint/2010/main" val="337676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itfood.eu/projects/eit-food-call-for-proposals-2022#tab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itfood.eu/projects/eit-food-call-for-proposals-2022#tab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itfood.eu/projects/eit-food-call-for-proposals-2022#tab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This webinar </a:t>
            </a:r>
            <a:r>
              <a:rPr lang="it-IT" dirty="0" err="1"/>
              <a:t>is</a:t>
            </a:r>
            <a:r>
              <a:rPr lang="it-IT" dirty="0"/>
              <a:t> </a:t>
            </a:r>
            <a:r>
              <a:rPr lang="it-IT" dirty="0" err="1"/>
              <a:t>about</a:t>
            </a:r>
            <a:r>
              <a:rPr lang="it-IT" dirty="0"/>
              <a:t> the EIT Food Financial </a:t>
            </a:r>
            <a:r>
              <a:rPr lang="it-IT" dirty="0" err="1"/>
              <a:t>Sustainability</a:t>
            </a:r>
            <a:r>
              <a:rPr lang="it-IT" dirty="0"/>
              <a:t> </a:t>
            </a:r>
            <a:r>
              <a:rPr lang="it-IT" dirty="0" err="1"/>
              <a:t>Mechanisms</a:t>
            </a:r>
            <a:r>
              <a:rPr lang="it-IT" dirty="0"/>
              <a:t>. We </a:t>
            </a:r>
            <a:r>
              <a:rPr lang="it-IT" dirty="0" err="1"/>
              <a:t>will</a:t>
            </a:r>
            <a:r>
              <a:rPr lang="it-IT" dirty="0"/>
              <a:t> </a:t>
            </a:r>
            <a:r>
              <a:rPr lang="it-IT" dirty="0" err="1"/>
              <a:t>provide</a:t>
            </a:r>
            <a:r>
              <a:rPr lang="it-IT" dirty="0"/>
              <a:t> you with an insight in the background and the </a:t>
            </a:r>
            <a:r>
              <a:rPr lang="it-IT" dirty="0" err="1"/>
              <a:t>important</a:t>
            </a:r>
            <a:r>
              <a:rPr lang="it-IT" dirty="0"/>
              <a:t> </a:t>
            </a:r>
            <a:r>
              <a:rPr lang="it-IT" dirty="0" err="1"/>
              <a:t>aspects</a:t>
            </a:r>
            <a:r>
              <a:rPr lang="it-IT" dirty="0"/>
              <a:t> of </a:t>
            </a:r>
            <a:r>
              <a:rPr lang="it-IT" dirty="0" err="1"/>
              <a:t>developing</a:t>
            </a:r>
            <a:r>
              <a:rPr lang="it-IT" dirty="0"/>
              <a:t> Financial </a:t>
            </a:r>
            <a:r>
              <a:rPr lang="it-IT" dirty="0" err="1"/>
              <a:t>Sustainability</a:t>
            </a:r>
            <a:r>
              <a:rPr lang="it-IT" dirty="0"/>
              <a:t> </a:t>
            </a:r>
            <a:r>
              <a:rPr lang="it-IT" dirty="0" err="1"/>
              <a:t>mechansism</a:t>
            </a:r>
            <a:r>
              <a:rPr lang="it-IT" dirty="0"/>
              <a:t> – </a:t>
            </a:r>
            <a:r>
              <a:rPr lang="it-IT" dirty="0" err="1"/>
              <a:t>such</a:t>
            </a:r>
            <a:r>
              <a:rPr lang="it-IT" dirty="0"/>
              <a:t> as revenue sharing – in the </a:t>
            </a:r>
            <a:r>
              <a:rPr lang="it-IT" dirty="0" err="1"/>
              <a:t>context</a:t>
            </a:r>
            <a:r>
              <a:rPr lang="it-IT" dirty="0"/>
              <a:t> of EIT Food funded KAVA projects. My name </a:t>
            </a:r>
            <a:r>
              <a:rPr lang="it-IT" dirty="0" err="1"/>
              <a:t>is</a:t>
            </a:r>
            <a:r>
              <a:rPr lang="it-IT" dirty="0"/>
              <a:t> Ron Weerdmeester </a:t>
            </a:r>
            <a:r>
              <a:rPr lang="it-IT" dirty="0" err="1"/>
              <a:t>European</a:t>
            </a:r>
            <a:r>
              <a:rPr lang="it-IT" dirty="0"/>
              <a:t> Innovation Manager for PNO Group and </a:t>
            </a:r>
            <a:r>
              <a:rPr lang="it-IT" dirty="0" err="1"/>
              <a:t>my</a:t>
            </a:r>
            <a:r>
              <a:rPr lang="it-IT" dirty="0"/>
              <a:t> name </a:t>
            </a:r>
            <a:r>
              <a:rPr lang="it-IT" dirty="0" err="1"/>
              <a:t>is</a:t>
            </a:r>
            <a:r>
              <a:rPr lang="it-IT" dirty="0"/>
              <a:t> Marco Karremans, </a:t>
            </a:r>
            <a:r>
              <a:rPr lang="it-IT" dirty="0" err="1"/>
              <a:t>Managing</a:t>
            </a:r>
            <a:r>
              <a:rPr lang="it-IT" dirty="0"/>
              <a:t> Director of PNO Corporate Finance. PNO </a:t>
            </a:r>
            <a:r>
              <a:rPr lang="it-IT" dirty="0" err="1"/>
              <a:t>is</a:t>
            </a:r>
            <a:r>
              <a:rPr lang="it-IT" dirty="0"/>
              <a:t> a </a:t>
            </a:r>
            <a:r>
              <a:rPr lang="it-IT" dirty="0" err="1"/>
              <a:t>European</a:t>
            </a:r>
            <a:r>
              <a:rPr lang="it-IT" dirty="0"/>
              <a:t> leader in Innovation and Funding, and supports the EIT Food and </a:t>
            </a:r>
            <a:r>
              <a:rPr lang="it-IT" dirty="0" err="1"/>
              <a:t>its</a:t>
            </a:r>
            <a:r>
              <a:rPr lang="it-IT" dirty="0"/>
              <a:t> partners and KAVA consortia to design </a:t>
            </a:r>
            <a:r>
              <a:rPr lang="it-IT" dirty="0" err="1"/>
              <a:t>suitable</a:t>
            </a:r>
            <a:r>
              <a:rPr lang="it-IT" dirty="0"/>
              <a:t> Financial </a:t>
            </a:r>
            <a:r>
              <a:rPr lang="it-IT" dirty="0" err="1"/>
              <a:t>Sustainability</a:t>
            </a:r>
            <a:r>
              <a:rPr lang="it-IT" dirty="0"/>
              <a:t> </a:t>
            </a:r>
            <a:r>
              <a:rPr lang="it-IT" dirty="0" err="1"/>
              <a:t>Mechanisms</a:t>
            </a:r>
            <a:r>
              <a:rPr lang="it-IT" dirty="0"/>
              <a:t>. </a:t>
            </a:r>
            <a:endParaRPr lang="en-GB" dirty="0"/>
          </a:p>
        </p:txBody>
      </p:sp>
      <p:sp>
        <p:nvSpPr>
          <p:cNvPr id="4" name="Slide Number Placeholder 3"/>
          <p:cNvSpPr>
            <a:spLocks noGrp="1"/>
          </p:cNvSpPr>
          <p:nvPr>
            <p:ph type="sldNum" sz="quarter" idx="5"/>
          </p:nvPr>
        </p:nvSpPr>
        <p:spPr/>
        <p:txBody>
          <a:bodyPr/>
          <a:lstStyle/>
          <a:p>
            <a:fld id="{04E63970-B039-4BED-BC11-FE776103C659}" type="slidenum">
              <a:rPr lang="nl-NL" smtClean="0"/>
              <a:t>1</a:t>
            </a:fld>
            <a:endParaRPr lang="nl-NL"/>
          </a:p>
        </p:txBody>
      </p:sp>
    </p:spTree>
    <p:extLst>
      <p:ext uri="{BB962C8B-B14F-4D97-AF65-F5344CB8AC3E}">
        <p14:creationId xmlns:p14="http://schemas.microsoft.com/office/powerpoint/2010/main" val="2191419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E63970-B039-4BED-BC11-FE776103C659}" type="slidenum">
              <a:rPr lang="nl-NL" smtClean="0"/>
              <a:t>14</a:t>
            </a:fld>
            <a:endParaRPr lang="nl-NL"/>
          </a:p>
        </p:txBody>
      </p:sp>
    </p:spTree>
    <p:extLst>
      <p:ext uri="{BB962C8B-B14F-4D97-AF65-F5344CB8AC3E}">
        <p14:creationId xmlns:p14="http://schemas.microsoft.com/office/powerpoint/2010/main" val="537207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1750" lvl="2" indent="-285750">
              <a:buFontTx/>
              <a:buChar char="-"/>
            </a:pPr>
            <a:r>
              <a:rPr lang="en-US" sz="1050" dirty="0"/>
              <a:t>A suitable Financial Return Mechanism may be based on revenue sharing, i.e. sharing a percentage of revenues generated by the Key Exploitable Result(s) (KERs) during an agreed time period within the agreed exploitation period, or on another mechanism proposed by the exploiting party/ parties.</a:t>
            </a:r>
          </a:p>
          <a:p>
            <a:pPr marL="501750" lvl="2" indent="-285750">
              <a:buFontTx/>
              <a:buChar char="-"/>
            </a:pPr>
            <a:r>
              <a:rPr lang="en-US" sz="1050" dirty="0"/>
              <a:t>Sum of revenues shared annually for an agreed period of time is the Return on Investment (ROI) of EIT’s funding to a KAVA</a:t>
            </a:r>
          </a:p>
          <a:p>
            <a:pPr marL="501750" lvl="2" indent="-285750">
              <a:buFontTx/>
              <a:buChar char="-"/>
            </a:pPr>
            <a:r>
              <a:rPr lang="en-US" dirty="0"/>
              <a:t>As a minimum threshold, the minimum required financial return shall be 50% of the EIT grant budgeted for the lifetime of the Activity. Any subsequent budget amendment resulting from the monitoring process and approved through the Business Plan amendment process will be taken into consideration, should the budgeted EIT grant change over time.</a:t>
            </a:r>
          </a:p>
          <a:p>
            <a:pPr marL="501750" lvl="2" indent="-285750">
              <a:buFontTx/>
              <a:buChar char="-"/>
            </a:pPr>
            <a:r>
              <a:rPr lang="en-US" dirty="0"/>
              <a:t>Activities selected for funding under the Regional Innovation Scheme have preferential financing conditions, and the expected financial return shall be 35% of the EIT grant budgeted for the lifetime of the Activity, with any lower proposed financial return being taken into consideration during the evaluation process.</a:t>
            </a:r>
          </a:p>
          <a:p>
            <a:pPr marL="501750" lvl="2" indent="-285750">
              <a:buFontTx/>
              <a:buChar char="-"/>
            </a:pPr>
            <a:r>
              <a:rPr lang="en-US" dirty="0"/>
              <a:t>Cap amount</a:t>
            </a:r>
          </a:p>
          <a:p>
            <a:pPr marL="501750" lvl="2" indent="-285750">
              <a:buFontTx/>
              <a:buChar char="-"/>
            </a:pPr>
            <a:r>
              <a:rPr lang="en-US" dirty="0"/>
              <a:t>For multi-annual KAVA: ROI is on total EIT funding (sum of annual grants provided)</a:t>
            </a:r>
          </a:p>
          <a:p>
            <a:pPr marL="501750" lvl="2" indent="-285750">
              <a:buFontTx/>
              <a:buChar char="-"/>
            </a:pPr>
            <a:r>
              <a:rPr lang="en-US" dirty="0"/>
              <a:t>For example, if the total proposed Activity budget is 1 M EUR, of which 60% is reimbursed by EIT Food, or 600 K EUR, then the exploiting party or parties must propose a mechanism which provides a return of at least 300 K EUR upon </a:t>
            </a:r>
            <a:r>
              <a:rPr lang="en-US" dirty="0" err="1"/>
              <a:t>commercialisation</a:t>
            </a:r>
            <a:r>
              <a:rPr lang="en-US" dirty="0"/>
              <a:t>, within an acceptable timeframe. The example above illustrates the minimum expected return; proposals with a greater financial return would be considered more ambitious and achieve a higher score in </a:t>
            </a:r>
            <a:r>
              <a:rPr lang="en-US" dirty="0" err="1"/>
              <a:t>subcriterion</a:t>
            </a:r>
            <a:r>
              <a:rPr lang="en-US" dirty="0"/>
              <a:t> (1) above</a:t>
            </a:r>
          </a:p>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15</a:t>
            </a:fld>
            <a:endParaRPr lang="nl-NL"/>
          </a:p>
        </p:txBody>
      </p:sp>
    </p:spTree>
    <p:extLst>
      <p:ext uri="{BB962C8B-B14F-4D97-AF65-F5344CB8AC3E}">
        <p14:creationId xmlns:p14="http://schemas.microsoft.com/office/powerpoint/2010/main" val="2025030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It is up to the exploiting party/parties to propose a reasonable “risk adjusted” financial return, which may require an additional percentage of return above the minimum required amount. The proposed risk-adjusted success fee should consider the specific risk profile of the market for Key Exploitable Results. In particular, Consortia should consider the following:</a:t>
            </a:r>
          </a:p>
          <a:p>
            <a:pPr marL="285750" lvl="1" indent="-285750">
              <a:buFontTx/>
              <a:buChar char="-"/>
            </a:pPr>
            <a:r>
              <a:rPr lang="en-US" sz="1200" dirty="0"/>
              <a:t>o The proposed and agreed time phasing of the return shall be the start year and end year of the revenue sharing (exploitation period). Please note that nearby market introduction of the KERs after the Activity is assumed. Therefore, the start of the exploitation period must take place at the latest two years after the Activity ends. Also note that the total allowed exploitation period linked to the revenue sharing cannot exceed six years. If the proposed percentage for the financial return mechanism is not reached by the end of the agreed period, then the financial return mechanism shall continue until said percentage is achieved, with the limit of six years after the start year.</a:t>
            </a:r>
          </a:p>
          <a:p>
            <a:pPr marL="285750" lvl="1" indent="-285750">
              <a:buFontTx/>
              <a:buChar char="-"/>
            </a:pPr>
            <a:r>
              <a:rPr lang="en-US" sz="1200" dirty="0"/>
              <a:t>o During the exploitation period (two years after the Activity ends and a maximum of six years), the progress of the Financial Return Mechanism shall be evaluated by EIT Food and in case that no revenues have been generated during said period, EIT Food reserves the right to request the grant of the Access rights of the Key Exploitable Results from the Consortia.</a:t>
            </a:r>
          </a:p>
          <a:p>
            <a:pPr marL="285750" lvl="1" indent="-285750">
              <a:buFontTx/>
              <a:buChar char="-"/>
            </a:pPr>
            <a:r>
              <a:rPr lang="en-US" sz="1200" dirty="0"/>
              <a:t>o The credibility of the Business Case for Key Exploitable Result(s) of your Activity, concerning the underlying parameters of the projected revenues: market, team, product (key exploitable results) and milestones for go-to-market and scale up.</a:t>
            </a:r>
          </a:p>
          <a:p>
            <a:pPr lvl="1"/>
            <a:endParaRPr lang="en-US" sz="1200" dirty="0"/>
          </a:p>
          <a:p>
            <a:pPr lvl="1"/>
            <a:r>
              <a:rPr lang="en-US" sz="1200" dirty="0"/>
              <a:t>As an example, </a:t>
            </a:r>
          </a:p>
          <a:p>
            <a:pPr lvl="1"/>
            <a:r>
              <a:rPr lang="en-US" sz="1200" dirty="0"/>
              <a:t>the if the Financial Return Mechanism is expected to start after 2 years from the KAVA end-date, an additional 2% reimbursement could be foreseen (total proposed mechanism should be 52% of total EIT food funding). If additionally, the reimbursement is foreseen in a time period of 4 years, an additional 2% financial return per each year could be proposed (in total 60% of EIT funding).</a:t>
            </a:r>
          </a:p>
          <a:p>
            <a:pPr lvl="1"/>
            <a:endParaRPr lang="en-US" sz="1200" dirty="0"/>
          </a:p>
          <a:p>
            <a:pPr lvl="1"/>
            <a:r>
              <a:rPr lang="en-US" sz="1400" dirty="0"/>
              <a:t>Special considerations</a:t>
            </a:r>
          </a:p>
          <a:p>
            <a:pPr lvl="1"/>
            <a:r>
              <a:rPr lang="en-US" sz="1400" dirty="0"/>
              <a:t>EIT Food acknowledges that the instance may arise where a proposed Activity exceeds expectations in terms of Impact, but the consortium may have difficulty in providing the expected financial return. Therefore, proposals which consistently score an average of 5 across the 3 sub-criteria for “Impact Pathways and KPIs” during the Part A evaluation will exceptionally be allowed to reduce the minimum required financial return to 35% based on risk criteria, once the evaluation processes for Part A &amp; Part B have been completed.</a:t>
            </a:r>
          </a:p>
          <a:p>
            <a:pPr lvl="1"/>
            <a:r>
              <a:rPr lang="en-US" sz="1400" dirty="0"/>
              <a:t>However, all such proposals must still comply with the minimum required return of 50% of budgeted grant at proposal submission. </a:t>
            </a:r>
            <a:r>
              <a:rPr lang="en-US" sz="1400" dirty="0">
                <a:sym typeface="Wingdings" panose="05000000000000000000" pitchFamily="2" charset="2"/>
              </a:rPr>
              <a:t> TRL min. 7 (completed level 6 must be completed and demonstratable).</a:t>
            </a:r>
          </a:p>
          <a:p>
            <a:pPr lvl="1"/>
            <a:endParaRPr lang="en-US" sz="1400" dirty="0">
              <a:sym typeface="Wingdings" panose="05000000000000000000" pitchFamily="2" charset="2"/>
            </a:endParaRPr>
          </a:p>
          <a:p>
            <a:pPr lvl="1"/>
            <a:r>
              <a:rPr lang="en-US" sz="1200" dirty="0"/>
              <a:t>Please note that all Education </a:t>
            </a:r>
            <a:r>
              <a:rPr lang="en-US" sz="1200" dirty="0" err="1"/>
              <a:t>programmes</a:t>
            </a:r>
            <a:r>
              <a:rPr lang="en-US" sz="1200" dirty="0"/>
              <a:t> embedded in proposals must use the suite of EIT  Food Education services and infrastructure to ensure alignment and inclusion in the course catalogue. For proposals including an “Education” component, the Financial Return should include a 50% revenue share of course fees.</a:t>
            </a:r>
          </a:p>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16</a:t>
            </a:fld>
            <a:endParaRPr lang="nl-NL"/>
          </a:p>
        </p:txBody>
      </p:sp>
    </p:spTree>
    <p:extLst>
      <p:ext uri="{BB962C8B-B14F-4D97-AF65-F5344CB8AC3E}">
        <p14:creationId xmlns:p14="http://schemas.microsoft.com/office/powerpoint/2010/main" val="3756069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dirty="0"/>
              <a:t>Special considerations</a:t>
            </a:r>
          </a:p>
          <a:p>
            <a:pPr lvl="1"/>
            <a:r>
              <a:rPr lang="en-US" sz="1400" dirty="0"/>
              <a:t>EIT Food acknowledges that the instance may arise where a proposed Activity exceeds expectations in terms of Impact, but the consortium may have difficulty in providing the expected financial return. Therefore, proposals which consistently score an average of 5 across the 3 sub-criteria for “Impact Pathways and KPIs” during the Part A evaluation will exceptionally be allowed to reduce the minimum required financial return to 35% based on risk criteria, once the evaluation processes for Part A &amp; Part B have been completed.</a:t>
            </a:r>
          </a:p>
          <a:p>
            <a:pPr lvl="1"/>
            <a:r>
              <a:rPr lang="en-US" sz="1400" dirty="0"/>
              <a:t>However, all such proposals must still comply with the minimum required return of 50% of budgeted grant at proposal submission. </a:t>
            </a:r>
            <a:r>
              <a:rPr lang="en-US" sz="1400" dirty="0">
                <a:sym typeface="Wingdings" panose="05000000000000000000" pitchFamily="2" charset="2"/>
              </a:rPr>
              <a:t> TRL min. 7 (completed level 6 must be completed and demonstratable).</a:t>
            </a:r>
          </a:p>
          <a:p>
            <a:pPr lvl="1"/>
            <a:endParaRPr lang="en-US" sz="1400" dirty="0">
              <a:sym typeface="Wingdings" panose="05000000000000000000" pitchFamily="2" charset="2"/>
            </a:endParaRPr>
          </a:p>
          <a:p>
            <a:pPr lvl="1"/>
            <a:r>
              <a:rPr lang="en-US" sz="1200" dirty="0"/>
              <a:t>Please note that all Education </a:t>
            </a:r>
            <a:r>
              <a:rPr lang="en-US" sz="1200" dirty="0" err="1"/>
              <a:t>programmes</a:t>
            </a:r>
            <a:r>
              <a:rPr lang="en-US" sz="1200" dirty="0"/>
              <a:t> embedded in proposals must use the suite of EIT  Food Education services and infrastructure to ensure alignment and inclusion in the course catalogue. For proposals including an “Education” component, the Financial Return should include a 50% revenue share of course fees.</a:t>
            </a:r>
          </a:p>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17</a:t>
            </a:fld>
            <a:endParaRPr lang="nl-NL"/>
          </a:p>
        </p:txBody>
      </p:sp>
    </p:spTree>
    <p:extLst>
      <p:ext uri="{BB962C8B-B14F-4D97-AF65-F5344CB8AC3E}">
        <p14:creationId xmlns:p14="http://schemas.microsoft.com/office/powerpoint/2010/main" val="196228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1750" lvl="2" indent="-285750">
              <a:buFontTx/>
              <a:buChar char="-"/>
            </a:pPr>
            <a:r>
              <a:rPr lang="en-US" sz="1200" dirty="0"/>
              <a:t>Mechanism proposed by the exploiting party/parties will be </a:t>
            </a:r>
            <a:r>
              <a:rPr lang="en-US" sz="1200" dirty="0" err="1"/>
              <a:t>finalised</a:t>
            </a:r>
            <a:r>
              <a:rPr lang="en-US" sz="1200" dirty="0"/>
              <a:t> with EIT Food after the proposal’s selection. </a:t>
            </a:r>
          </a:p>
          <a:p>
            <a:pPr marL="501750" lvl="2" indent="-285750">
              <a:buFontTx/>
              <a:buChar char="-"/>
            </a:pPr>
            <a:r>
              <a:rPr lang="en-US" sz="1200" dirty="0"/>
              <a:t>A Financial Return Mechanism Agreement (FRMA) must be signed with the exploiting party/parties of the consortium, on behalf of all e members of the Activity consortium. </a:t>
            </a:r>
          </a:p>
          <a:p>
            <a:pPr marL="501750" lvl="2" indent="-285750">
              <a:buFontTx/>
              <a:buChar char="-"/>
            </a:pPr>
            <a:r>
              <a:rPr lang="en-US" sz="1200" dirty="0"/>
              <a:t>The Agreement will be </a:t>
            </a:r>
            <a:r>
              <a:rPr lang="en-US" sz="1200" dirty="0" err="1"/>
              <a:t>finalised</a:t>
            </a:r>
            <a:r>
              <a:rPr lang="en-US" sz="1200" dirty="0"/>
              <a:t> according to EIT Food FRMA terms and conditions. </a:t>
            </a:r>
          </a:p>
          <a:p>
            <a:pPr marL="501750" lvl="2" indent="-285750">
              <a:buFontTx/>
              <a:buChar char="-"/>
            </a:pPr>
            <a:r>
              <a:rPr lang="en-US" sz="1200" dirty="0"/>
              <a:t>The FRMA must be finally agreed and signed by the Exploiting Party(</a:t>
            </a:r>
            <a:r>
              <a:rPr lang="en-US" sz="1200" dirty="0" err="1"/>
              <a:t>ies</a:t>
            </a:r>
            <a:r>
              <a:rPr lang="en-US" sz="1200" dirty="0"/>
              <a:t>) and EIT Food as a mandatory condition for funding. </a:t>
            </a:r>
          </a:p>
          <a:p>
            <a:pPr marL="501750" lvl="2" indent="-285750">
              <a:buFontTx/>
              <a:buChar char="-"/>
            </a:pPr>
            <a:r>
              <a:rPr lang="en-US" sz="1200" dirty="0"/>
              <a:t>A Financial Return Mechanism Agreement (FRMA) will be signed between EIT Food and the exploiting party (or parties) of each Activity.</a:t>
            </a:r>
          </a:p>
          <a:p>
            <a:pPr marL="501750" lvl="2" indent="-285750">
              <a:buFontTx/>
              <a:buChar char="-"/>
            </a:pPr>
            <a:r>
              <a:rPr lang="en-US" sz="1200" dirty="0"/>
              <a:t>The terms of the FRM will be documented in a </a:t>
            </a:r>
            <a:r>
              <a:rPr lang="en-US" sz="1200" dirty="0" err="1"/>
              <a:t>Termsheet</a:t>
            </a:r>
            <a:r>
              <a:rPr lang="en-US" sz="1200" dirty="0"/>
              <a:t> as an attachment to the Financial Return Mechanism Agreement. The FRMA should be </a:t>
            </a:r>
            <a:r>
              <a:rPr lang="en-US" sz="1200" dirty="0" err="1"/>
              <a:t>finalised</a:t>
            </a:r>
            <a:r>
              <a:rPr lang="en-US" sz="1200" dirty="0"/>
              <a:t> before the activity commences.</a:t>
            </a:r>
          </a:p>
          <a:p>
            <a:pPr marL="501750" lvl="2" indent="-285750">
              <a:buFontTx/>
              <a:buChar char="-"/>
            </a:pPr>
            <a:r>
              <a:rPr lang="en-US" sz="1200" dirty="0"/>
              <a:t>The FRMA template, including the framework of the term sheet as annex to the FRMA structure, is provided on the website: </a:t>
            </a:r>
            <a:r>
              <a:rPr lang="en-US" sz="1200" dirty="0">
                <a:hlinkClick r:id="rId3"/>
              </a:rPr>
              <a:t>https://www.eitfood.eu/projects/eit-food-call-for-proposals-2022#tab4</a:t>
            </a:r>
            <a:r>
              <a:rPr lang="en-US" sz="1200" dirty="0"/>
              <a:t>  (the term sheet template provided may be subject to further modifications or adaptations to adapt to the corresponding Activity). </a:t>
            </a:r>
          </a:p>
          <a:p>
            <a:pPr marL="501750" lvl="2" indent="-285750">
              <a:buFontTx/>
              <a:buChar char="-"/>
            </a:pPr>
            <a:r>
              <a:rPr lang="en-US" sz="1200" dirty="0"/>
              <a:t>In case multiple KERs are to be exploited by multiple exploiting partners, each relevant exploiting partner must co-sign the FRMA to commit to the agreed financial return generated by its KER(s). </a:t>
            </a:r>
          </a:p>
          <a:p>
            <a:pPr marL="501750" lvl="2" indent="-285750">
              <a:buFontTx/>
              <a:buChar char="-"/>
            </a:pPr>
            <a:r>
              <a:rPr lang="en-US" sz="1200" dirty="0"/>
              <a:t>The exploiting party or parties must be an already existing legally registered company at the time of application. </a:t>
            </a:r>
            <a:endParaRPr lang="en-GB" sz="1200" dirty="0"/>
          </a:p>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18</a:t>
            </a:fld>
            <a:endParaRPr lang="nl-NL"/>
          </a:p>
        </p:txBody>
      </p:sp>
    </p:spTree>
    <p:extLst>
      <p:ext uri="{BB962C8B-B14F-4D97-AF65-F5344CB8AC3E}">
        <p14:creationId xmlns:p14="http://schemas.microsoft.com/office/powerpoint/2010/main" val="3902739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1750" lvl="2" indent="-285750">
              <a:buFontTx/>
              <a:buChar char="-"/>
            </a:pPr>
            <a:r>
              <a:rPr lang="en-US" sz="1200" dirty="0"/>
              <a:t>Mechanism proposed by the exploiting party/parties will be </a:t>
            </a:r>
            <a:r>
              <a:rPr lang="en-US" sz="1200" dirty="0" err="1"/>
              <a:t>finalised</a:t>
            </a:r>
            <a:r>
              <a:rPr lang="en-US" sz="1200" dirty="0"/>
              <a:t> with EIT Food after the proposal’s selection. </a:t>
            </a:r>
          </a:p>
          <a:p>
            <a:pPr marL="501750" lvl="2" indent="-285750">
              <a:buFontTx/>
              <a:buChar char="-"/>
            </a:pPr>
            <a:r>
              <a:rPr lang="en-US" sz="1200" dirty="0"/>
              <a:t>A Financial Return Mechanism Agreement (FRMA) must be signed with the exploiting party/parties of the consortium, on behalf of all e members of the Activity consortium. </a:t>
            </a:r>
          </a:p>
          <a:p>
            <a:pPr marL="501750" lvl="2" indent="-285750">
              <a:buFontTx/>
              <a:buChar char="-"/>
            </a:pPr>
            <a:r>
              <a:rPr lang="en-US" sz="1200" dirty="0"/>
              <a:t>The Agreement will be </a:t>
            </a:r>
            <a:r>
              <a:rPr lang="en-US" sz="1200" dirty="0" err="1"/>
              <a:t>finalised</a:t>
            </a:r>
            <a:r>
              <a:rPr lang="en-US" sz="1200" dirty="0"/>
              <a:t> according to EIT Food FRMA terms and conditions. </a:t>
            </a:r>
          </a:p>
          <a:p>
            <a:pPr marL="501750" lvl="2" indent="-285750">
              <a:buFontTx/>
              <a:buChar char="-"/>
            </a:pPr>
            <a:r>
              <a:rPr lang="en-US" sz="1200" dirty="0"/>
              <a:t>The FRMA must be finally agreed and signed by the Exploiting Party(</a:t>
            </a:r>
            <a:r>
              <a:rPr lang="en-US" sz="1200" dirty="0" err="1"/>
              <a:t>ies</a:t>
            </a:r>
            <a:r>
              <a:rPr lang="en-US" sz="1200" dirty="0"/>
              <a:t>) and EIT Food as a mandatory condition for funding. </a:t>
            </a:r>
          </a:p>
          <a:p>
            <a:pPr marL="501750" lvl="2" indent="-285750">
              <a:buFontTx/>
              <a:buChar char="-"/>
            </a:pPr>
            <a:r>
              <a:rPr lang="en-US" sz="1200" dirty="0"/>
              <a:t>A Financial Return Mechanism Agreement (FRMA) will be signed between EIT Food and the exploiting party (or parties) of each Activity.</a:t>
            </a:r>
          </a:p>
          <a:p>
            <a:pPr marL="501750" lvl="2" indent="-285750">
              <a:buFontTx/>
              <a:buChar char="-"/>
            </a:pPr>
            <a:r>
              <a:rPr lang="en-US" sz="1200" dirty="0"/>
              <a:t>The terms of the FRM will be documented in a </a:t>
            </a:r>
            <a:r>
              <a:rPr lang="en-US" sz="1200" dirty="0" err="1"/>
              <a:t>Termsheet</a:t>
            </a:r>
            <a:r>
              <a:rPr lang="en-US" sz="1200" dirty="0"/>
              <a:t> as an attachment to the Financial Return Mechanism Agreement. The FRMA should be </a:t>
            </a:r>
            <a:r>
              <a:rPr lang="en-US" sz="1200" dirty="0" err="1"/>
              <a:t>finalised</a:t>
            </a:r>
            <a:r>
              <a:rPr lang="en-US" sz="1200" dirty="0"/>
              <a:t> before the activity commences.</a:t>
            </a:r>
          </a:p>
          <a:p>
            <a:pPr marL="501750" lvl="2" indent="-285750">
              <a:buFontTx/>
              <a:buChar char="-"/>
            </a:pPr>
            <a:r>
              <a:rPr lang="en-US" sz="1200" dirty="0"/>
              <a:t>The FRMA template, including the framework of the term sheet as annex to the FRMA structure, is provided on the website: </a:t>
            </a:r>
            <a:r>
              <a:rPr lang="en-US" sz="1200" dirty="0">
                <a:hlinkClick r:id="rId3"/>
              </a:rPr>
              <a:t>https://www.eitfood.eu/projects/eit-food-call-for-proposals-2022#tab4</a:t>
            </a:r>
            <a:r>
              <a:rPr lang="en-US" sz="1200" dirty="0"/>
              <a:t>  (the term sheet template provided may be subject to further modifications or adaptations to adapt to the corresponding Activity). </a:t>
            </a:r>
          </a:p>
          <a:p>
            <a:pPr marL="501750" lvl="2" indent="-285750">
              <a:buFontTx/>
              <a:buChar char="-"/>
            </a:pPr>
            <a:r>
              <a:rPr lang="en-US" sz="1200" dirty="0"/>
              <a:t>In case multiple KERs are to be exploited by multiple exploiting partners, each relevant exploiting partner must co-sign the FRMA to commit to the agreed financial return generated by its KER(s). </a:t>
            </a:r>
          </a:p>
          <a:p>
            <a:pPr marL="501750" lvl="2" indent="-285750">
              <a:buFontTx/>
              <a:buChar char="-"/>
            </a:pPr>
            <a:r>
              <a:rPr lang="en-US" sz="1200" dirty="0"/>
              <a:t>The exploiting party or parties must be an already existing legally registered company at the time of application. </a:t>
            </a:r>
            <a:endParaRPr lang="en-GB" sz="1200" dirty="0"/>
          </a:p>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19</a:t>
            </a:fld>
            <a:endParaRPr lang="nl-NL"/>
          </a:p>
        </p:txBody>
      </p:sp>
    </p:spTree>
    <p:extLst>
      <p:ext uri="{BB962C8B-B14F-4D97-AF65-F5344CB8AC3E}">
        <p14:creationId xmlns:p14="http://schemas.microsoft.com/office/powerpoint/2010/main" val="2194800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1750" lvl="2" indent="-285750">
              <a:buFontTx/>
              <a:buChar char="-"/>
            </a:pPr>
            <a:r>
              <a:rPr lang="en-US" sz="1200" dirty="0"/>
              <a:t>Mechanism proposed by the exploiting party/parties will be </a:t>
            </a:r>
            <a:r>
              <a:rPr lang="en-US" sz="1200" dirty="0" err="1"/>
              <a:t>finalised</a:t>
            </a:r>
            <a:r>
              <a:rPr lang="en-US" sz="1200" dirty="0"/>
              <a:t> with EIT Food after the proposal’s selection. </a:t>
            </a:r>
          </a:p>
          <a:p>
            <a:pPr marL="501750" lvl="2" indent="-285750">
              <a:buFontTx/>
              <a:buChar char="-"/>
            </a:pPr>
            <a:r>
              <a:rPr lang="en-US" sz="1200" dirty="0"/>
              <a:t>A Financial Return Mechanism Agreement (FRMA) must be signed with the exploiting party/parties of the consortium, on behalf of all e members of the Activity consortium. </a:t>
            </a:r>
          </a:p>
          <a:p>
            <a:pPr marL="501750" lvl="2" indent="-285750">
              <a:buFontTx/>
              <a:buChar char="-"/>
            </a:pPr>
            <a:r>
              <a:rPr lang="en-US" sz="1200" dirty="0"/>
              <a:t>The Agreement will be </a:t>
            </a:r>
            <a:r>
              <a:rPr lang="en-US" sz="1200" dirty="0" err="1"/>
              <a:t>finalised</a:t>
            </a:r>
            <a:r>
              <a:rPr lang="en-US" sz="1200" dirty="0"/>
              <a:t> according to EIT Food FRMA terms and conditions. </a:t>
            </a:r>
          </a:p>
          <a:p>
            <a:pPr marL="501750" lvl="2" indent="-285750">
              <a:buFontTx/>
              <a:buChar char="-"/>
            </a:pPr>
            <a:r>
              <a:rPr lang="en-US" sz="1200" dirty="0"/>
              <a:t>The FRMA must be finally agreed and signed by the Exploiting Party(</a:t>
            </a:r>
            <a:r>
              <a:rPr lang="en-US" sz="1200" dirty="0" err="1"/>
              <a:t>ies</a:t>
            </a:r>
            <a:r>
              <a:rPr lang="en-US" sz="1200" dirty="0"/>
              <a:t>) and EIT Food as a mandatory condition for funding. </a:t>
            </a:r>
          </a:p>
          <a:p>
            <a:pPr marL="501750" lvl="2" indent="-285750">
              <a:buFontTx/>
              <a:buChar char="-"/>
            </a:pPr>
            <a:r>
              <a:rPr lang="en-US" sz="1200" dirty="0"/>
              <a:t>A Financial Return Mechanism Agreement (FRMA) will be signed between EIT Food and the exploiting party (or parties) of each Activity.</a:t>
            </a:r>
          </a:p>
          <a:p>
            <a:pPr marL="501750" lvl="2" indent="-285750">
              <a:buFontTx/>
              <a:buChar char="-"/>
            </a:pPr>
            <a:r>
              <a:rPr lang="en-US" sz="1200" dirty="0"/>
              <a:t>The terms of the FRM will be documented in a </a:t>
            </a:r>
            <a:r>
              <a:rPr lang="en-US" sz="1200" dirty="0" err="1"/>
              <a:t>Termsheet</a:t>
            </a:r>
            <a:r>
              <a:rPr lang="en-US" sz="1200" dirty="0"/>
              <a:t> as an attachment to the Financial Return Mechanism Agreement. The FRMA should be </a:t>
            </a:r>
            <a:r>
              <a:rPr lang="en-US" sz="1200" dirty="0" err="1"/>
              <a:t>finalised</a:t>
            </a:r>
            <a:r>
              <a:rPr lang="en-US" sz="1200" dirty="0"/>
              <a:t> before the activity commences.</a:t>
            </a:r>
          </a:p>
          <a:p>
            <a:pPr marL="501750" lvl="2" indent="-285750">
              <a:buFontTx/>
              <a:buChar char="-"/>
            </a:pPr>
            <a:r>
              <a:rPr lang="en-US" sz="1200" dirty="0"/>
              <a:t>The FRMA template, including the framework of the term sheet as annex to the FRMA structure, is provided on the website: </a:t>
            </a:r>
            <a:r>
              <a:rPr lang="en-US" sz="1200" dirty="0">
                <a:hlinkClick r:id="rId3"/>
              </a:rPr>
              <a:t>https://www.eitfood.eu/projects/eit-food-call-for-proposals-2022#tab4</a:t>
            </a:r>
            <a:r>
              <a:rPr lang="en-US" sz="1200" dirty="0"/>
              <a:t>  (the term sheet template provided may be subject to further modifications or adaptations to adapt to the corresponding Activity). </a:t>
            </a:r>
          </a:p>
          <a:p>
            <a:pPr marL="501750" lvl="2" indent="-285750">
              <a:buFontTx/>
              <a:buChar char="-"/>
            </a:pPr>
            <a:r>
              <a:rPr lang="en-US" sz="1200" dirty="0"/>
              <a:t>In case multiple KERs are to be exploited by multiple exploiting partners, each relevant exploiting partner must co-sign the FRMA to commit to the agreed financial return generated by its KER(s). </a:t>
            </a:r>
          </a:p>
          <a:p>
            <a:pPr marL="501750" lvl="2" indent="-285750">
              <a:buFontTx/>
              <a:buChar char="-"/>
            </a:pPr>
            <a:r>
              <a:rPr lang="en-US" sz="1200" dirty="0"/>
              <a:t>The exploiting party or parties must be an already existing legally registered company at the time of application. </a:t>
            </a:r>
            <a:endParaRPr lang="en-GB" sz="1200" dirty="0"/>
          </a:p>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20</a:t>
            </a:fld>
            <a:endParaRPr lang="nl-NL"/>
          </a:p>
        </p:txBody>
      </p:sp>
    </p:spTree>
    <p:extLst>
      <p:ext uri="{BB962C8B-B14F-4D97-AF65-F5344CB8AC3E}">
        <p14:creationId xmlns:p14="http://schemas.microsoft.com/office/powerpoint/2010/main" val="3454301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as you saw, the key elements for a sound self/developed FSM are 1) Clear KERs, 2) a clear agreements on IPR and exploitation rights between the partners, 3) a valuable Business Model around the KERs, 4) </a:t>
            </a:r>
            <a:r>
              <a:rPr lang="en-GB" dirty="0" err="1"/>
              <a:t>quanitified</a:t>
            </a:r>
            <a:r>
              <a:rPr lang="en-GB" dirty="0"/>
              <a:t> and credible business cases for the exploiting partners,  and 5) a Clear Agreement between the partners about the responsibilities to pay-the FS contribution to EIT. They need to be developed at a very early stage, for a large part already before the start of the project, and be clearly outlined in the proposal. In the following part of the webinar, we</a:t>
            </a:r>
            <a:r>
              <a:rPr lang="it-IT" dirty="0"/>
              <a:t> </a:t>
            </a:r>
            <a:r>
              <a:rPr lang="it-IT" dirty="0" err="1"/>
              <a:t>will</a:t>
            </a:r>
            <a:r>
              <a:rPr lang="it-IT" dirty="0"/>
              <a:t> go a bit </a:t>
            </a:r>
            <a:r>
              <a:rPr lang="it-IT" dirty="0" err="1"/>
              <a:t>deeper</a:t>
            </a:r>
            <a:r>
              <a:rPr lang="it-IT" dirty="0"/>
              <a:t> </a:t>
            </a:r>
            <a:r>
              <a:rPr lang="it-IT" dirty="0" err="1"/>
              <a:t>into</a:t>
            </a:r>
            <a:r>
              <a:rPr lang="it-IT" dirty="0"/>
              <a:t> </a:t>
            </a:r>
            <a:r>
              <a:rPr lang="it-IT" dirty="0" err="1"/>
              <a:t>each</a:t>
            </a:r>
            <a:r>
              <a:rPr lang="it-IT" dirty="0"/>
              <a:t> of </a:t>
            </a:r>
            <a:r>
              <a:rPr lang="it-IT" dirty="0" err="1"/>
              <a:t>these</a:t>
            </a:r>
            <a:r>
              <a:rPr lang="it-IT" dirty="0"/>
              <a:t> </a:t>
            </a:r>
            <a:r>
              <a:rPr lang="it-IT" dirty="0" err="1"/>
              <a:t>elements</a:t>
            </a:r>
            <a:r>
              <a:rPr lang="it-IT" dirty="0"/>
              <a:t>, to </a:t>
            </a:r>
            <a:r>
              <a:rPr lang="it-IT" dirty="0" err="1"/>
              <a:t>provide</a:t>
            </a:r>
            <a:r>
              <a:rPr lang="it-IT" dirty="0"/>
              <a:t> you with some </a:t>
            </a:r>
            <a:r>
              <a:rPr lang="it-IT" dirty="0" err="1"/>
              <a:t>theoretical</a:t>
            </a:r>
            <a:r>
              <a:rPr lang="it-IT" dirty="0"/>
              <a:t> background and </a:t>
            </a:r>
            <a:r>
              <a:rPr lang="it-IT" dirty="0" err="1"/>
              <a:t>context</a:t>
            </a:r>
            <a:r>
              <a:rPr lang="it-IT" dirty="0"/>
              <a:t> to be </a:t>
            </a:r>
            <a:r>
              <a:rPr lang="it-IT" dirty="0" err="1"/>
              <a:t>used</a:t>
            </a:r>
            <a:r>
              <a:rPr lang="it-IT" dirty="0"/>
              <a:t> when </a:t>
            </a:r>
            <a:r>
              <a:rPr lang="it-IT" dirty="0" err="1"/>
              <a:t>elaborating</a:t>
            </a:r>
            <a:r>
              <a:rPr lang="it-IT" dirty="0"/>
              <a:t> </a:t>
            </a:r>
            <a:r>
              <a:rPr lang="it-IT" dirty="0" err="1"/>
              <a:t>your</a:t>
            </a:r>
            <a:r>
              <a:rPr lang="it-IT" dirty="0"/>
              <a:t> </a:t>
            </a:r>
            <a:r>
              <a:rPr lang="it-IT" dirty="0" err="1"/>
              <a:t>proposal</a:t>
            </a:r>
            <a:r>
              <a:rPr lang="it-IT" dirty="0"/>
              <a:t>. </a:t>
            </a:r>
            <a:endParaRPr lang="en-GB" dirty="0"/>
          </a:p>
        </p:txBody>
      </p:sp>
      <p:sp>
        <p:nvSpPr>
          <p:cNvPr id="4" name="Slide Number Placeholder 3"/>
          <p:cNvSpPr>
            <a:spLocks noGrp="1"/>
          </p:cNvSpPr>
          <p:nvPr>
            <p:ph type="sldNum" sz="quarter" idx="5"/>
          </p:nvPr>
        </p:nvSpPr>
        <p:spPr/>
        <p:txBody>
          <a:bodyPr/>
          <a:lstStyle/>
          <a:p>
            <a:fld id="{04E63970-B039-4BED-BC11-FE776103C659}" type="slidenum">
              <a:rPr lang="nl-NL" smtClean="0"/>
              <a:t>21</a:t>
            </a:fld>
            <a:endParaRPr lang="nl-NL"/>
          </a:p>
        </p:txBody>
      </p:sp>
    </p:spTree>
    <p:extLst>
      <p:ext uri="{BB962C8B-B14F-4D97-AF65-F5344CB8AC3E}">
        <p14:creationId xmlns:p14="http://schemas.microsoft.com/office/powerpoint/2010/main" val="2034619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So let’s start with the </a:t>
            </a:r>
            <a:r>
              <a:rPr lang="it-IT" dirty="0" err="1"/>
              <a:t>KERs</a:t>
            </a:r>
            <a:endParaRPr lang="en-GB" dirty="0"/>
          </a:p>
        </p:txBody>
      </p:sp>
      <p:sp>
        <p:nvSpPr>
          <p:cNvPr id="4" name="Slide Number Placeholder 3"/>
          <p:cNvSpPr>
            <a:spLocks noGrp="1"/>
          </p:cNvSpPr>
          <p:nvPr>
            <p:ph type="sldNum" sz="quarter" idx="5"/>
          </p:nvPr>
        </p:nvSpPr>
        <p:spPr/>
        <p:txBody>
          <a:bodyPr/>
          <a:lstStyle/>
          <a:p>
            <a:fld id="{04E63970-B039-4BED-BC11-FE776103C659}" type="slidenum">
              <a:rPr lang="nl-NL" smtClean="0"/>
              <a:t>22</a:t>
            </a:fld>
            <a:endParaRPr lang="nl-NL"/>
          </a:p>
        </p:txBody>
      </p:sp>
    </p:spTree>
    <p:extLst>
      <p:ext uri="{BB962C8B-B14F-4D97-AF65-F5344CB8AC3E}">
        <p14:creationId xmlns:p14="http://schemas.microsoft.com/office/powerpoint/2010/main" val="3345739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dirty="0"/>
              <a:t>What are Key </a:t>
            </a:r>
            <a:r>
              <a:rPr lang="it-IT" b="1" dirty="0" err="1"/>
              <a:t>Exploitable</a:t>
            </a:r>
            <a:r>
              <a:rPr lang="it-IT" b="1" dirty="0"/>
              <a:t> Results? </a:t>
            </a:r>
            <a:r>
              <a:rPr lang="it-IT" dirty="0" err="1"/>
              <a:t>Each</a:t>
            </a:r>
            <a:r>
              <a:rPr lang="it-IT" dirty="0"/>
              <a:t> project </a:t>
            </a:r>
            <a:r>
              <a:rPr lang="it-IT" dirty="0" err="1"/>
              <a:t>generates</a:t>
            </a:r>
            <a:r>
              <a:rPr lang="it-IT" dirty="0"/>
              <a:t> </a:t>
            </a:r>
            <a:r>
              <a:rPr lang="it-IT" dirty="0" err="1"/>
              <a:t>Exploitable</a:t>
            </a:r>
            <a:r>
              <a:rPr lang="it-IT" dirty="0"/>
              <a:t> Results, </a:t>
            </a:r>
            <a:r>
              <a:rPr lang="it-IT" dirty="0" err="1"/>
              <a:t>such</a:t>
            </a:r>
            <a:r>
              <a:rPr lang="it-IT" dirty="0"/>
              <a:t> as a new </a:t>
            </a:r>
            <a:r>
              <a:rPr lang="it-IT" dirty="0" err="1"/>
              <a:t>scientific</a:t>
            </a:r>
            <a:r>
              <a:rPr lang="it-IT" dirty="0"/>
              <a:t> knowledge, a new </a:t>
            </a:r>
            <a:r>
              <a:rPr lang="it-IT" dirty="0" err="1"/>
              <a:t>material</a:t>
            </a:r>
            <a:r>
              <a:rPr lang="it-IT" dirty="0"/>
              <a:t>, a new </a:t>
            </a:r>
            <a:r>
              <a:rPr lang="it-IT" dirty="0" err="1"/>
              <a:t>ingredient</a:t>
            </a:r>
            <a:r>
              <a:rPr lang="it-IT" dirty="0"/>
              <a:t>, a new product, </a:t>
            </a:r>
            <a:r>
              <a:rPr lang="it-IT" dirty="0" err="1"/>
              <a:t>process</a:t>
            </a:r>
            <a:r>
              <a:rPr lang="it-IT" dirty="0"/>
              <a:t>, service, standard or even training </a:t>
            </a:r>
            <a:r>
              <a:rPr lang="it-IT" dirty="0" err="1"/>
              <a:t>courses</a:t>
            </a:r>
            <a:r>
              <a:rPr lang="it-IT" dirty="0"/>
              <a:t>. </a:t>
            </a:r>
            <a:r>
              <a:rPr lang="it-IT" dirty="0" err="1"/>
              <a:t>Many</a:t>
            </a:r>
            <a:r>
              <a:rPr lang="it-IT" dirty="0"/>
              <a:t> innovative results of EU Funded projects can be </a:t>
            </a:r>
            <a:r>
              <a:rPr lang="it-IT" dirty="0" err="1"/>
              <a:t>found</a:t>
            </a:r>
            <a:r>
              <a:rPr lang="it-IT" dirty="0"/>
              <a:t> in the </a:t>
            </a:r>
            <a:r>
              <a:rPr lang="it-IT" dirty="0" err="1"/>
              <a:t>well</a:t>
            </a:r>
            <a:r>
              <a:rPr lang="it-IT" dirty="0"/>
              <a:t> </a:t>
            </a:r>
            <a:r>
              <a:rPr lang="it-IT" dirty="0" err="1"/>
              <a:t>known</a:t>
            </a:r>
            <a:r>
              <a:rPr lang="it-IT" dirty="0"/>
              <a:t> </a:t>
            </a:r>
            <a:r>
              <a:rPr lang="it-IT" dirty="0" err="1"/>
              <a:t>EU’s</a:t>
            </a:r>
            <a:r>
              <a:rPr lang="it-IT" dirty="0"/>
              <a:t> Innovation Radar, </a:t>
            </a:r>
            <a:r>
              <a:rPr lang="it-IT" dirty="0" err="1"/>
              <a:t>which</a:t>
            </a:r>
            <a:r>
              <a:rPr lang="it-IT" dirty="0"/>
              <a:t> has the </a:t>
            </a:r>
            <a:r>
              <a:rPr lang="it-IT" dirty="0" err="1"/>
              <a:t>objective</a:t>
            </a:r>
            <a:r>
              <a:rPr lang="it-IT" dirty="0"/>
              <a:t> to </a:t>
            </a:r>
            <a:r>
              <a:rPr lang="it-IT" dirty="0" err="1"/>
              <a:t>foster</a:t>
            </a:r>
            <a:r>
              <a:rPr lang="it-IT" dirty="0"/>
              <a:t> their exploitation. </a:t>
            </a:r>
            <a:r>
              <a:rPr lang="it-IT" dirty="0" err="1"/>
              <a:t>These</a:t>
            </a:r>
            <a:r>
              <a:rPr lang="it-IT" dirty="0"/>
              <a:t> results </a:t>
            </a:r>
            <a:r>
              <a:rPr lang="it-IT" dirty="0" err="1"/>
              <a:t>often</a:t>
            </a:r>
            <a:r>
              <a:rPr lang="it-IT" dirty="0"/>
              <a:t> </a:t>
            </a:r>
            <a:r>
              <a:rPr lang="it-IT" dirty="0" err="1"/>
              <a:t>meet</a:t>
            </a:r>
            <a:r>
              <a:rPr lang="it-IT" dirty="0"/>
              <a:t> </a:t>
            </a:r>
            <a:r>
              <a:rPr lang="it-IT" dirty="0" err="1"/>
              <a:t>specific</a:t>
            </a:r>
            <a:r>
              <a:rPr lang="it-IT" dirty="0"/>
              <a:t> user </a:t>
            </a:r>
            <a:r>
              <a:rPr lang="it-IT" dirty="0" err="1"/>
              <a:t>needs</a:t>
            </a:r>
            <a:r>
              <a:rPr lang="it-IT" dirty="0"/>
              <a:t>, </a:t>
            </a:r>
            <a:r>
              <a:rPr lang="it-IT" dirty="0" err="1"/>
              <a:t>such</a:t>
            </a:r>
            <a:r>
              <a:rPr lang="it-IT" dirty="0"/>
              <a:t> as </a:t>
            </a:r>
            <a:r>
              <a:rPr lang="it-IT" dirty="0" err="1"/>
              <a:t>higher</a:t>
            </a:r>
            <a:r>
              <a:rPr lang="it-IT" dirty="0"/>
              <a:t> </a:t>
            </a:r>
            <a:r>
              <a:rPr lang="it-IT" dirty="0" err="1"/>
              <a:t>crop</a:t>
            </a:r>
            <a:r>
              <a:rPr lang="it-IT" dirty="0"/>
              <a:t> yields, </a:t>
            </a:r>
            <a:r>
              <a:rPr lang="it-IT" dirty="0" err="1"/>
              <a:t>healthier</a:t>
            </a:r>
            <a:r>
              <a:rPr lang="it-IT" dirty="0"/>
              <a:t> food, </a:t>
            </a:r>
            <a:r>
              <a:rPr lang="it-IT" dirty="0" err="1"/>
              <a:t>reduced</a:t>
            </a:r>
            <a:r>
              <a:rPr lang="it-IT" dirty="0"/>
              <a:t> water use, </a:t>
            </a:r>
            <a:r>
              <a:rPr lang="it-IT" dirty="0" err="1"/>
              <a:t>recycling</a:t>
            </a:r>
            <a:r>
              <a:rPr lang="it-IT" dirty="0"/>
              <a:t> of food </a:t>
            </a:r>
            <a:r>
              <a:rPr lang="it-IT" dirty="0" err="1"/>
              <a:t>waste</a:t>
            </a:r>
            <a:r>
              <a:rPr lang="it-IT" dirty="0"/>
              <a:t> and so on. </a:t>
            </a:r>
            <a:r>
              <a:rPr lang="it-IT" dirty="0" err="1"/>
              <a:t>Each</a:t>
            </a:r>
            <a:r>
              <a:rPr lang="it-IT" dirty="0"/>
              <a:t> KIC Partner</a:t>
            </a:r>
            <a:r>
              <a:rPr lang="it-IT" baseline="0" dirty="0"/>
              <a:t> has the </a:t>
            </a:r>
            <a:r>
              <a:rPr lang="it-IT" baseline="0" dirty="0" err="1"/>
              <a:t>obligation</a:t>
            </a:r>
            <a:r>
              <a:rPr lang="it-IT" baseline="0" dirty="0"/>
              <a:t> to take </a:t>
            </a:r>
            <a:r>
              <a:rPr lang="it-IT" baseline="0" dirty="0" err="1"/>
              <a:t>measures</a:t>
            </a:r>
            <a:r>
              <a:rPr lang="it-IT" baseline="0" dirty="0"/>
              <a:t> to </a:t>
            </a:r>
            <a:r>
              <a:rPr lang="it-IT" baseline="0" dirty="0" err="1"/>
              <a:t>ensure</a:t>
            </a:r>
            <a:r>
              <a:rPr lang="it-IT" baseline="0" dirty="0"/>
              <a:t> exploitation of </a:t>
            </a:r>
            <a:r>
              <a:rPr lang="it-IT" baseline="0" dirty="0" err="1"/>
              <a:t>its</a:t>
            </a:r>
            <a:r>
              <a:rPr lang="it-IT" baseline="0" dirty="0"/>
              <a:t> results, e.g. by </a:t>
            </a:r>
            <a:r>
              <a:rPr lang="it-IT" baseline="0" dirty="0" err="1"/>
              <a:t>using</a:t>
            </a:r>
            <a:r>
              <a:rPr lang="it-IT" baseline="0" dirty="0"/>
              <a:t> </a:t>
            </a:r>
            <a:r>
              <a:rPr lang="it-IT" baseline="0" dirty="0" err="1"/>
              <a:t>them</a:t>
            </a:r>
            <a:r>
              <a:rPr lang="it-IT" baseline="0" dirty="0"/>
              <a:t> for </a:t>
            </a:r>
            <a:r>
              <a:rPr lang="it-IT" baseline="0" dirty="0" err="1"/>
              <a:t>further</a:t>
            </a:r>
            <a:r>
              <a:rPr lang="it-IT" baseline="0" dirty="0"/>
              <a:t> </a:t>
            </a:r>
            <a:r>
              <a:rPr lang="it-IT" baseline="0" dirty="0" err="1"/>
              <a:t>research</a:t>
            </a:r>
            <a:r>
              <a:rPr lang="it-IT" baseline="0" dirty="0"/>
              <a:t>, </a:t>
            </a:r>
            <a:r>
              <a:rPr lang="it-IT" baseline="0" dirty="0" err="1"/>
              <a:t>exploiting</a:t>
            </a:r>
            <a:r>
              <a:rPr lang="it-IT" baseline="0" dirty="0"/>
              <a:t> a product, </a:t>
            </a:r>
            <a:r>
              <a:rPr lang="it-IT" baseline="0" dirty="0" err="1"/>
              <a:t>process</a:t>
            </a:r>
            <a:r>
              <a:rPr lang="it-IT" baseline="0" dirty="0"/>
              <a:t> or service or </a:t>
            </a:r>
            <a:r>
              <a:rPr lang="it-IT" baseline="0" dirty="0" err="1"/>
              <a:t>using</a:t>
            </a:r>
            <a:r>
              <a:rPr lang="it-IT" baseline="0" dirty="0"/>
              <a:t> </a:t>
            </a:r>
            <a:r>
              <a:rPr lang="it-IT" baseline="0" dirty="0" err="1"/>
              <a:t>them</a:t>
            </a:r>
            <a:r>
              <a:rPr lang="it-IT" baseline="0" dirty="0"/>
              <a:t> in </a:t>
            </a:r>
            <a:r>
              <a:rPr lang="it-IT" baseline="0" dirty="0" err="1"/>
              <a:t>standardisation</a:t>
            </a:r>
            <a:r>
              <a:rPr lang="it-IT" baseline="0" dirty="0"/>
              <a:t> or </a:t>
            </a:r>
            <a:r>
              <a:rPr lang="it-IT" baseline="0" dirty="0" err="1"/>
              <a:t>other</a:t>
            </a:r>
            <a:r>
              <a:rPr lang="it-IT" baseline="0" dirty="0"/>
              <a:t> activities </a:t>
            </a:r>
            <a:r>
              <a:rPr lang="it-IT" baseline="0" dirty="0" err="1"/>
              <a:t>within</a:t>
            </a:r>
            <a:r>
              <a:rPr lang="it-IT" baseline="0" dirty="0"/>
              <a:t> the knowledge </a:t>
            </a:r>
            <a:r>
              <a:rPr lang="it-IT" baseline="0" dirty="0" err="1"/>
              <a:t>triangle</a:t>
            </a:r>
            <a:r>
              <a:rPr lang="it-IT" baseline="0" dirty="0"/>
              <a:t>. </a:t>
            </a:r>
            <a:r>
              <a:rPr lang="it-IT" dirty="0"/>
              <a:t>The </a:t>
            </a:r>
            <a:r>
              <a:rPr lang="it-IT" dirty="0" err="1"/>
              <a:t>exploitable</a:t>
            </a:r>
            <a:r>
              <a:rPr lang="it-IT" dirty="0"/>
              <a:t> results </a:t>
            </a:r>
            <a:r>
              <a:rPr lang="it-IT" dirty="0" err="1"/>
              <a:t>often</a:t>
            </a:r>
            <a:r>
              <a:rPr lang="it-IT" dirty="0"/>
              <a:t> </a:t>
            </a:r>
            <a:r>
              <a:rPr lang="it-IT" dirty="0" err="1"/>
              <a:t>need</a:t>
            </a:r>
            <a:r>
              <a:rPr lang="it-IT" dirty="0"/>
              <a:t> to be </a:t>
            </a:r>
            <a:r>
              <a:rPr lang="it-IT" dirty="0" err="1"/>
              <a:t>further</a:t>
            </a:r>
            <a:r>
              <a:rPr lang="it-IT" dirty="0"/>
              <a:t> </a:t>
            </a:r>
            <a:r>
              <a:rPr lang="it-IT" dirty="0" err="1"/>
              <a:t>developed</a:t>
            </a:r>
            <a:r>
              <a:rPr lang="it-IT" dirty="0"/>
              <a:t> for market </a:t>
            </a:r>
            <a:r>
              <a:rPr lang="it-IT" dirty="0" err="1"/>
              <a:t>introduction</a:t>
            </a:r>
            <a:r>
              <a:rPr lang="it-IT" dirty="0"/>
              <a:t> and exploitation, so they can be </a:t>
            </a:r>
            <a:r>
              <a:rPr lang="it-IT" dirty="0" err="1"/>
              <a:t>manufactered</a:t>
            </a:r>
            <a:r>
              <a:rPr lang="it-IT" dirty="0"/>
              <a:t>, </a:t>
            </a:r>
            <a:r>
              <a:rPr lang="it-IT" dirty="0" err="1"/>
              <a:t>industrialised</a:t>
            </a:r>
            <a:r>
              <a:rPr lang="it-IT" dirty="0"/>
              <a:t> and </a:t>
            </a:r>
            <a:r>
              <a:rPr lang="it-IT" dirty="0" err="1"/>
              <a:t>sold</a:t>
            </a:r>
            <a:r>
              <a:rPr lang="it-IT" dirty="0"/>
              <a:t> to clients. This can be </a:t>
            </a:r>
            <a:r>
              <a:rPr lang="it-IT" dirty="0" err="1"/>
              <a:t>done</a:t>
            </a:r>
            <a:r>
              <a:rPr lang="it-IT" dirty="0"/>
              <a:t> </a:t>
            </a:r>
            <a:r>
              <a:rPr lang="it-IT" dirty="0" err="1"/>
              <a:t>directly</a:t>
            </a:r>
            <a:r>
              <a:rPr lang="it-IT" dirty="0"/>
              <a:t> by the KAVA partners, or by </a:t>
            </a:r>
            <a:r>
              <a:rPr lang="it-IT" dirty="0" err="1"/>
              <a:t>third</a:t>
            </a:r>
            <a:r>
              <a:rPr lang="it-IT" dirty="0"/>
              <a:t> parties </a:t>
            </a:r>
            <a:r>
              <a:rPr lang="it-IT" dirty="0" err="1"/>
              <a:t>through</a:t>
            </a:r>
            <a:r>
              <a:rPr lang="it-IT" dirty="0"/>
              <a:t> </a:t>
            </a:r>
            <a:r>
              <a:rPr lang="it-IT" dirty="0" err="1"/>
              <a:t>distribution</a:t>
            </a:r>
            <a:r>
              <a:rPr lang="it-IT" dirty="0"/>
              <a:t> or </a:t>
            </a:r>
            <a:r>
              <a:rPr lang="it-IT" dirty="0" err="1"/>
              <a:t>license</a:t>
            </a:r>
            <a:r>
              <a:rPr lang="it-IT" dirty="0"/>
              <a:t> agreements. Not all </a:t>
            </a:r>
            <a:r>
              <a:rPr lang="it-IT" dirty="0" err="1"/>
              <a:t>Exploitatable</a:t>
            </a:r>
            <a:r>
              <a:rPr lang="it-IT" dirty="0"/>
              <a:t> Results </a:t>
            </a:r>
            <a:r>
              <a:rPr lang="it-IT" dirty="0" err="1"/>
              <a:t>however</a:t>
            </a:r>
            <a:r>
              <a:rPr lang="it-IT" dirty="0"/>
              <a:t> are </a:t>
            </a:r>
            <a:r>
              <a:rPr lang="it-IT" b="1" dirty="0"/>
              <a:t>Key</a:t>
            </a:r>
            <a:r>
              <a:rPr lang="it-IT" dirty="0"/>
              <a:t> </a:t>
            </a:r>
            <a:r>
              <a:rPr lang="it-IT" dirty="0" err="1"/>
              <a:t>Exploitable</a:t>
            </a:r>
            <a:r>
              <a:rPr lang="it-IT" dirty="0"/>
              <a:t> Results, in the </a:t>
            </a:r>
            <a:r>
              <a:rPr lang="it-IT" dirty="0" err="1"/>
              <a:t>context</a:t>
            </a:r>
            <a:r>
              <a:rPr lang="it-IT" dirty="0"/>
              <a:t> of </a:t>
            </a:r>
            <a:r>
              <a:rPr lang="it-IT" dirty="0" err="1"/>
              <a:t>our</a:t>
            </a:r>
            <a:r>
              <a:rPr lang="it-IT" dirty="0"/>
              <a:t> FRM. A </a:t>
            </a:r>
            <a:r>
              <a:rPr lang="it-IT" dirty="0" err="1"/>
              <a:t>valuable</a:t>
            </a:r>
            <a:r>
              <a:rPr lang="it-IT" dirty="0"/>
              <a:t> </a:t>
            </a:r>
            <a:r>
              <a:rPr lang="it-IT" dirty="0" err="1"/>
              <a:t>Exploitable</a:t>
            </a:r>
            <a:r>
              <a:rPr lang="it-IT" dirty="0"/>
              <a:t> </a:t>
            </a:r>
            <a:r>
              <a:rPr lang="it-IT" dirty="0" err="1"/>
              <a:t>Result</a:t>
            </a:r>
            <a:r>
              <a:rPr lang="it-IT" dirty="0"/>
              <a:t> can be a new </a:t>
            </a:r>
            <a:r>
              <a:rPr lang="it-IT" dirty="0" err="1"/>
              <a:t>university</a:t>
            </a:r>
            <a:r>
              <a:rPr lang="it-IT" dirty="0"/>
              <a:t> </a:t>
            </a:r>
            <a:r>
              <a:rPr lang="it-IT" dirty="0" err="1"/>
              <a:t>course</a:t>
            </a:r>
            <a:r>
              <a:rPr lang="it-IT" dirty="0"/>
              <a:t> for </a:t>
            </a:r>
            <a:r>
              <a:rPr lang="it-IT" dirty="0" err="1"/>
              <a:t>instance</a:t>
            </a:r>
            <a:r>
              <a:rPr lang="it-IT" dirty="0"/>
              <a:t> on </a:t>
            </a:r>
            <a:r>
              <a:rPr lang="it-IT" dirty="0" err="1"/>
              <a:t>sustainable</a:t>
            </a:r>
            <a:r>
              <a:rPr lang="it-IT" dirty="0"/>
              <a:t> </a:t>
            </a:r>
            <a:r>
              <a:rPr lang="it-IT" dirty="0" err="1"/>
              <a:t>enzymatic</a:t>
            </a:r>
            <a:r>
              <a:rPr lang="it-IT" dirty="0"/>
              <a:t> production of food </a:t>
            </a:r>
            <a:r>
              <a:rPr lang="it-IT" dirty="0" err="1"/>
              <a:t>ingredients</a:t>
            </a:r>
            <a:r>
              <a:rPr lang="it-IT" dirty="0"/>
              <a:t>, or new </a:t>
            </a:r>
            <a:r>
              <a:rPr lang="it-IT" dirty="0" err="1"/>
              <a:t>scientific</a:t>
            </a:r>
            <a:r>
              <a:rPr lang="it-IT" dirty="0"/>
              <a:t> knowledge on </a:t>
            </a:r>
            <a:r>
              <a:rPr lang="it-IT" dirty="0" err="1"/>
              <a:t>nutritional</a:t>
            </a:r>
            <a:r>
              <a:rPr lang="it-IT" dirty="0"/>
              <a:t> </a:t>
            </a:r>
            <a:r>
              <a:rPr lang="it-IT" dirty="0" err="1"/>
              <a:t>values</a:t>
            </a:r>
            <a:r>
              <a:rPr lang="it-IT" dirty="0"/>
              <a:t> of </a:t>
            </a:r>
            <a:r>
              <a:rPr lang="it-IT" dirty="0" err="1"/>
              <a:t>crops</a:t>
            </a:r>
            <a:r>
              <a:rPr lang="it-IT" dirty="0"/>
              <a:t>. They </a:t>
            </a:r>
            <a:r>
              <a:rPr lang="it-IT" dirty="0" err="1"/>
              <a:t>may</a:t>
            </a:r>
            <a:r>
              <a:rPr lang="it-IT" dirty="0"/>
              <a:t> but </a:t>
            </a:r>
            <a:r>
              <a:rPr lang="it-IT" dirty="0" err="1"/>
              <a:t>doesn’t</a:t>
            </a:r>
            <a:r>
              <a:rPr lang="it-IT" dirty="0"/>
              <a:t> </a:t>
            </a:r>
            <a:r>
              <a:rPr lang="it-IT" dirty="0" err="1"/>
              <a:t>necessary</a:t>
            </a:r>
            <a:r>
              <a:rPr lang="it-IT" dirty="0"/>
              <a:t> have to be </a:t>
            </a:r>
            <a:r>
              <a:rPr lang="it-IT" dirty="0" err="1"/>
              <a:t>exploited</a:t>
            </a:r>
            <a:r>
              <a:rPr lang="it-IT" dirty="0"/>
              <a:t> </a:t>
            </a:r>
            <a:r>
              <a:rPr lang="it-IT" dirty="0" err="1"/>
              <a:t>commercially</a:t>
            </a:r>
            <a:r>
              <a:rPr lang="it-IT" dirty="0"/>
              <a:t>. For the </a:t>
            </a:r>
            <a:r>
              <a:rPr lang="it-IT" dirty="0" err="1"/>
              <a:t>purpose</a:t>
            </a:r>
            <a:r>
              <a:rPr lang="it-IT" dirty="0"/>
              <a:t> of </a:t>
            </a:r>
            <a:r>
              <a:rPr lang="it-IT" dirty="0" err="1"/>
              <a:t>our</a:t>
            </a:r>
            <a:r>
              <a:rPr lang="it-IT" dirty="0"/>
              <a:t> FSM, we </a:t>
            </a:r>
            <a:r>
              <a:rPr lang="it-IT" dirty="0" err="1"/>
              <a:t>define</a:t>
            </a:r>
            <a:r>
              <a:rPr lang="it-IT" dirty="0"/>
              <a:t> Key </a:t>
            </a:r>
            <a:r>
              <a:rPr lang="it-IT" dirty="0" err="1"/>
              <a:t>Exploitable</a:t>
            </a:r>
            <a:r>
              <a:rPr lang="it-IT" dirty="0"/>
              <a:t> Results (</a:t>
            </a:r>
            <a:r>
              <a:rPr lang="it-IT" dirty="0" err="1"/>
              <a:t>KERs</a:t>
            </a:r>
            <a:r>
              <a:rPr lang="it-IT" dirty="0"/>
              <a:t>) as </a:t>
            </a:r>
            <a:r>
              <a:rPr lang="it-IT" dirty="0" err="1"/>
              <a:t>those</a:t>
            </a:r>
            <a:r>
              <a:rPr lang="it-IT" dirty="0"/>
              <a:t> </a:t>
            </a:r>
            <a:r>
              <a:rPr lang="it-IT" dirty="0" err="1"/>
              <a:t>ER’s</a:t>
            </a:r>
            <a:r>
              <a:rPr lang="it-IT" dirty="0"/>
              <a:t> that </a:t>
            </a:r>
            <a:r>
              <a:rPr lang="it-IT" dirty="0" err="1"/>
              <a:t>will</a:t>
            </a:r>
            <a:r>
              <a:rPr lang="it-IT" dirty="0"/>
              <a:t> </a:t>
            </a:r>
            <a:r>
              <a:rPr lang="it-IT" dirty="0" err="1"/>
              <a:t>lead</a:t>
            </a:r>
            <a:r>
              <a:rPr lang="it-IT" dirty="0"/>
              <a:t> to a business plan for commercial exploitation. They </a:t>
            </a:r>
            <a:r>
              <a:rPr lang="it-IT" dirty="0" err="1"/>
              <a:t>often</a:t>
            </a:r>
            <a:r>
              <a:rPr lang="it-IT" dirty="0"/>
              <a:t> can be a </a:t>
            </a:r>
            <a:r>
              <a:rPr lang="it-IT" dirty="0" err="1"/>
              <a:t>combination</a:t>
            </a:r>
            <a:r>
              <a:rPr lang="it-IT" dirty="0"/>
              <a:t> of </a:t>
            </a:r>
            <a:r>
              <a:rPr lang="it-IT" dirty="0" err="1"/>
              <a:t>Exploitable</a:t>
            </a:r>
            <a:r>
              <a:rPr lang="it-IT" dirty="0"/>
              <a:t> Results. Let’s look </a:t>
            </a:r>
            <a:r>
              <a:rPr lang="it-IT" dirty="0" err="1"/>
              <a:t>at</a:t>
            </a:r>
            <a:r>
              <a:rPr lang="it-IT" dirty="0"/>
              <a:t> an </a:t>
            </a:r>
            <a:r>
              <a:rPr lang="it-IT" dirty="0" err="1"/>
              <a:t>example</a:t>
            </a:r>
            <a:r>
              <a:rPr lang="it-IT" dirty="0"/>
              <a:t> …</a:t>
            </a:r>
            <a:endParaRPr lang="en-GB" dirty="0"/>
          </a:p>
        </p:txBody>
      </p:sp>
      <p:sp>
        <p:nvSpPr>
          <p:cNvPr id="4" name="Slide Number Placeholder 3"/>
          <p:cNvSpPr>
            <a:spLocks noGrp="1"/>
          </p:cNvSpPr>
          <p:nvPr>
            <p:ph type="sldNum" sz="quarter" idx="5"/>
          </p:nvPr>
        </p:nvSpPr>
        <p:spPr/>
        <p:txBody>
          <a:bodyPr/>
          <a:lstStyle/>
          <a:p>
            <a:fld id="{04E63970-B039-4BED-BC11-FE776103C659}" type="slidenum">
              <a:rPr lang="nl-NL" smtClean="0"/>
              <a:t>23</a:t>
            </a:fld>
            <a:endParaRPr lang="nl-NL"/>
          </a:p>
        </p:txBody>
      </p:sp>
    </p:spTree>
    <p:extLst>
      <p:ext uri="{BB962C8B-B14F-4D97-AF65-F5344CB8AC3E}">
        <p14:creationId xmlns:p14="http://schemas.microsoft.com/office/powerpoint/2010/main" val="216415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E63970-B039-4BED-BC11-FE776103C659}" type="slidenum">
              <a:rPr lang="nl-NL" smtClean="0"/>
              <a:t>2</a:t>
            </a:fld>
            <a:endParaRPr lang="nl-NL"/>
          </a:p>
        </p:txBody>
      </p:sp>
    </p:spTree>
    <p:extLst>
      <p:ext uri="{BB962C8B-B14F-4D97-AF65-F5344CB8AC3E}">
        <p14:creationId xmlns:p14="http://schemas.microsoft.com/office/powerpoint/2010/main" val="1731298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Smart farming </a:t>
            </a:r>
            <a:r>
              <a:rPr lang="it-IT" dirty="0" err="1"/>
              <a:t>offers</a:t>
            </a:r>
            <a:r>
              <a:rPr lang="it-IT" dirty="0"/>
              <a:t> </a:t>
            </a:r>
            <a:r>
              <a:rPr lang="it-IT" dirty="0" err="1"/>
              <a:t>huge</a:t>
            </a:r>
            <a:r>
              <a:rPr lang="it-IT" dirty="0"/>
              <a:t> </a:t>
            </a:r>
            <a:r>
              <a:rPr lang="it-IT" dirty="0" err="1"/>
              <a:t>opportunities</a:t>
            </a:r>
            <a:r>
              <a:rPr lang="it-IT" dirty="0"/>
              <a:t> for </a:t>
            </a:r>
            <a:r>
              <a:rPr lang="it-IT" dirty="0" err="1"/>
              <a:t>our</a:t>
            </a:r>
            <a:r>
              <a:rPr lang="it-IT" dirty="0"/>
              <a:t> society in </a:t>
            </a:r>
            <a:r>
              <a:rPr lang="it-IT" dirty="0" err="1"/>
              <a:t>terms</a:t>
            </a:r>
            <a:r>
              <a:rPr lang="it-IT" dirty="0"/>
              <a:t> of more </a:t>
            </a:r>
            <a:r>
              <a:rPr lang="it-IT" dirty="0" err="1"/>
              <a:t>sustainable</a:t>
            </a:r>
            <a:r>
              <a:rPr lang="it-IT" dirty="0"/>
              <a:t> food production, e.g. </a:t>
            </a:r>
            <a:r>
              <a:rPr lang="it-IT" dirty="0" err="1"/>
              <a:t>through</a:t>
            </a:r>
            <a:r>
              <a:rPr lang="it-IT" dirty="0"/>
              <a:t> </a:t>
            </a:r>
            <a:r>
              <a:rPr lang="it-IT" dirty="0" err="1"/>
              <a:t>better</a:t>
            </a:r>
            <a:r>
              <a:rPr lang="it-IT" dirty="0"/>
              <a:t> use of </a:t>
            </a:r>
            <a:r>
              <a:rPr lang="it-IT" dirty="0" err="1"/>
              <a:t>fertilizers</a:t>
            </a:r>
            <a:r>
              <a:rPr lang="it-IT" dirty="0"/>
              <a:t>, </a:t>
            </a:r>
            <a:r>
              <a:rPr lang="it-IT" dirty="0" err="1"/>
              <a:t>optimsing</a:t>
            </a:r>
            <a:r>
              <a:rPr lang="it-IT" dirty="0"/>
              <a:t> yield of </a:t>
            </a:r>
            <a:r>
              <a:rPr lang="it-IT" dirty="0" err="1"/>
              <a:t>crops</a:t>
            </a:r>
            <a:r>
              <a:rPr lang="it-IT" dirty="0"/>
              <a:t>, </a:t>
            </a:r>
            <a:r>
              <a:rPr lang="it-IT" dirty="0" err="1"/>
              <a:t>combatting</a:t>
            </a:r>
            <a:r>
              <a:rPr lang="it-IT" dirty="0"/>
              <a:t> water </a:t>
            </a:r>
            <a:r>
              <a:rPr lang="it-IT" dirty="0" err="1"/>
              <a:t>scarcity</a:t>
            </a:r>
            <a:r>
              <a:rPr lang="it-IT" dirty="0"/>
              <a:t> </a:t>
            </a:r>
            <a:r>
              <a:rPr lang="it-IT" dirty="0" err="1"/>
              <a:t>through</a:t>
            </a:r>
            <a:r>
              <a:rPr lang="it-IT" dirty="0"/>
              <a:t> </a:t>
            </a:r>
            <a:r>
              <a:rPr lang="it-IT" dirty="0" err="1"/>
              <a:t>precision</a:t>
            </a:r>
            <a:r>
              <a:rPr lang="it-IT" dirty="0"/>
              <a:t> </a:t>
            </a:r>
            <a:r>
              <a:rPr lang="it-IT" dirty="0" err="1"/>
              <a:t>irrigation</a:t>
            </a:r>
            <a:r>
              <a:rPr lang="it-IT" dirty="0"/>
              <a:t>. At the </a:t>
            </a:r>
            <a:r>
              <a:rPr lang="it-IT" dirty="0" err="1"/>
              <a:t>same</a:t>
            </a:r>
            <a:r>
              <a:rPr lang="it-IT" dirty="0"/>
              <a:t> time it </a:t>
            </a:r>
            <a:r>
              <a:rPr lang="it-IT" dirty="0" err="1"/>
              <a:t>offers</a:t>
            </a:r>
            <a:r>
              <a:rPr lang="it-IT" dirty="0"/>
              <a:t> </a:t>
            </a:r>
            <a:r>
              <a:rPr lang="it-IT" dirty="0" err="1"/>
              <a:t>huge</a:t>
            </a:r>
            <a:r>
              <a:rPr lang="it-IT" dirty="0"/>
              <a:t> business </a:t>
            </a:r>
            <a:r>
              <a:rPr lang="it-IT" dirty="0" err="1"/>
              <a:t>opportunities</a:t>
            </a:r>
            <a:r>
              <a:rPr lang="it-IT" dirty="0"/>
              <a:t> for farmers, their suppliers and service providers. A KAVA consortium </a:t>
            </a:r>
            <a:r>
              <a:rPr lang="it-IT" dirty="0" err="1"/>
              <a:t>could</a:t>
            </a:r>
            <a:r>
              <a:rPr lang="it-IT" dirty="0"/>
              <a:t> be </a:t>
            </a:r>
            <a:r>
              <a:rPr lang="it-IT" dirty="0" err="1"/>
              <a:t>focussing</a:t>
            </a:r>
            <a:r>
              <a:rPr lang="it-IT" dirty="0"/>
              <a:t> on </a:t>
            </a:r>
            <a:r>
              <a:rPr lang="it-IT" dirty="0" err="1"/>
              <a:t>developing</a:t>
            </a:r>
            <a:r>
              <a:rPr lang="it-IT" dirty="0"/>
              <a:t> </a:t>
            </a:r>
            <a:r>
              <a:rPr lang="it-IT" dirty="0" err="1"/>
              <a:t>next</a:t>
            </a:r>
            <a:r>
              <a:rPr lang="it-IT" dirty="0"/>
              <a:t> generation </a:t>
            </a:r>
            <a:r>
              <a:rPr lang="it-IT" dirty="0" err="1"/>
              <a:t>solutions</a:t>
            </a:r>
            <a:r>
              <a:rPr lang="it-IT" dirty="0"/>
              <a:t> for ‘smart farming’ </a:t>
            </a:r>
            <a:r>
              <a:rPr lang="it-IT" dirty="0" err="1"/>
              <a:t>based</a:t>
            </a:r>
            <a:r>
              <a:rPr lang="it-IT" dirty="0"/>
              <a:t> on </a:t>
            </a:r>
            <a:r>
              <a:rPr lang="it-IT" dirty="0" err="1"/>
              <a:t>satelite</a:t>
            </a:r>
            <a:r>
              <a:rPr lang="it-IT" dirty="0"/>
              <a:t> imaging, </a:t>
            </a:r>
            <a:r>
              <a:rPr lang="it-IT" dirty="0" err="1"/>
              <a:t>weather</a:t>
            </a:r>
            <a:r>
              <a:rPr lang="it-IT" dirty="0"/>
              <a:t> </a:t>
            </a:r>
            <a:r>
              <a:rPr lang="it-IT" dirty="0" err="1"/>
              <a:t>prediction</a:t>
            </a:r>
            <a:r>
              <a:rPr lang="it-IT" dirty="0"/>
              <a:t>, </a:t>
            </a:r>
            <a:r>
              <a:rPr lang="it-IT" dirty="0" err="1"/>
              <a:t>crop</a:t>
            </a:r>
            <a:r>
              <a:rPr lang="it-IT" dirty="0"/>
              <a:t> monitoring </a:t>
            </a:r>
            <a:r>
              <a:rPr lang="it-IT" dirty="0" err="1"/>
              <a:t>through</a:t>
            </a:r>
            <a:r>
              <a:rPr lang="it-IT" dirty="0"/>
              <a:t> </a:t>
            </a:r>
            <a:r>
              <a:rPr lang="it-IT" dirty="0" err="1"/>
              <a:t>drones</a:t>
            </a:r>
            <a:r>
              <a:rPr lang="it-IT" dirty="0"/>
              <a:t> and new </a:t>
            </a:r>
            <a:r>
              <a:rPr lang="it-IT" dirty="0" err="1"/>
              <a:t>sensors</a:t>
            </a:r>
            <a:r>
              <a:rPr lang="it-IT" dirty="0"/>
              <a:t> </a:t>
            </a:r>
            <a:r>
              <a:rPr lang="it-IT" dirty="0" err="1"/>
              <a:t>integrated</a:t>
            </a:r>
            <a:r>
              <a:rPr lang="it-IT" dirty="0"/>
              <a:t> in </a:t>
            </a:r>
            <a:r>
              <a:rPr lang="it-IT" dirty="0" err="1"/>
              <a:t>agricultural</a:t>
            </a:r>
            <a:r>
              <a:rPr lang="it-IT" dirty="0"/>
              <a:t> machines, as </a:t>
            </a:r>
            <a:r>
              <a:rPr lang="it-IT" dirty="0" err="1"/>
              <a:t>well</a:t>
            </a:r>
            <a:r>
              <a:rPr lang="it-IT" dirty="0"/>
              <a:t> as  </a:t>
            </a:r>
            <a:r>
              <a:rPr lang="it-IT" dirty="0" err="1"/>
              <a:t>crop-growth</a:t>
            </a:r>
            <a:r>
              <a:rPr lang="it-IT" dirty="0"/>
              <a:t> forecasting </a:t>
            </a:r>
            <a:r>
              <a:rPr lang="it-IT" dirty="0" err="1"/>
              <a:t>integrating</a:t>
            </a:r>
            <a:r>
              <a:rPr lang="it-IT" dirty="0"/>
              <a:t> all </a:t>
            </a:r>
            <a:r>
              <a:rPr lang="it-IT" dirty="0" err="1"/>
              <a:t>these</a:t>
            </a:r>
            <a:r>
              <a:rPr lang="it-IT" dirty="0"/>
              <a:t> </a:t>
            </a:r>
            <a:r>
              <a:rPr lang="it-IT" dirty="0" err="1"/>
              <a:t>elements</a:t>
            </a:r>
            <a:r>
              <a:rPr lang="it-IT" dirty="0"/>
              <a:t> </a:t>
            </a:r>
            <a:r>
              <a:rPr lang="it-IT" dirty="0" err="1"/>
              <a:t>into</a:t>
            </a:r>
            <a:r>
              <a:rPr lang="it-IT" dirty="0"/>
              <a:t> a web-</a:t>
            </a:r>
            <a:r>
              <a:rPr lang="it-IT" dirty="0" err="1"/>
              <a:t>based</a:t>
            </a:r>
            <a:r>
              <a:rPr lang="it-IT" dirty="0"/>
              <a:t> </a:t>
            </a:r>
            <a:r>
              <a:rPr lang="it-IT" dirty="0" err="1"/>
              <a:t>application</a:t>
            </a:r>
            <a:r>
              <a:rPr lang="it-IT" dirty="0"/>
              <a:t>. </a:t>
            </a:r>
            <a:r>
              <a:rPr lang="it-IT" dirty="0" err="1"/>
              <a:t>Such</a:t>
            </a:r>
            <a:r>
              <a:rPr lang="it-IT" dirty="0"/>
              <a:t> a web-</a:t>
            </a:r>
            <a:r>
              <a:rPr lang="it-IT" dirty="0" err="1"/>
              <a:t>based</a:t>
            </a:r>
            <a:r>
              <a:rPr lang="it-IT" dirty="0"/>
              <a:t> </a:t>
            </a:r>
            <a:r>
              <a:rPr lang="it-IT" dirty="0" err="1"/>
              <a:t>application</a:t>
            </a:r>
            <a:r>
              <a:rPr lang="it-IT" dirty="0"/>
              <a:t>,  </a:t>
            </a:r>
            <a:r>
              <a:rPr lang="it-IT" dirty="0" err="1"/>
              <a:t>is</a:t>
            </a:r>
            <a:r>
              <a:rPr lang="it-IT" dirty="0"/>
              <a:t> </a:t>
            </a:r>
            <a:r>
              <a:rPr lang="it-IT" dirty="0" err="1"/>
              <a:t>combining</a:t>
            </a:r>
            <a:r>
              <a:rPr lang="it-IT" dirty="0"/>
              <a:t> a </a:t>
            </a:r>
            <a:r>
              <a:rPr lang="it-IT" dirty="0" err="1"/>
              <a:t>number</a:t>
            </a:r>
            <a:r>
              <a:rPr lang="it-IT" dirty="0"/>
              <a:t> of </a:t>
            </a:r>
            <a:r>
              <a:rPr lang="it-IT" dirty="0" err="1"/>
              <a:t>Exploitable</a:t>
            </a:r>
            <a:r>
              <a:rPr lang="it-IT" dirty="0"/>
              <a:t> Results </a:t>
            </a:r>
            <a:r>
              <a:rPr lang="it-IT" dirty="0" err="1"/>
              <a:t>into</a:t>
            </a:r>
            <a:r>
              <a:rPr lang="it-IT" dirty="0"/>
              <a:t> Key </a:t>
            </a:r>
            <a:r>
              <a:rPr lang="it-IT" dirty="0" err="1"/>
              <a:t>Exploitable</a:t>
            </a:r>
            <a:r>
              <a:rPr lang="it-IT" dirty="0"/>
              <a:t> Results. New </a:t>
            </a:r>
            <a:r>
              <a:rPr lang="it-IT" dirty="0" err="1"/>
              <a:t>scientific</a:t>
            </a:r>
            <a:r>
              <a:rPr lang="it-IT" dirty="0"/>
              <a:t> knowledge on </a:t>
            </a:r>
            <a:r>
              <a:rPr lang="it-IT" dirty="0" err="1"/>
              <a:t>crop-growth</a:t>
            </a:r>
            <a:r>
              <a:rPr lang="it-IT" dirty="0"/>
              <a:t> </a:t>
            </a:r>
            <a:r>
              <a:rPr lang="it-IT" dirty="0" err="1"/>
              <a:t>based</a:t>
            </a:r>
            <a:r>
              <a:rPr lang="it-IT" dirty="0"/>
              <a:t> on </a:t>
            </a:r>
            <a:r>
              <a:rPr lang="it-IT" dirty="0" err="1"/>
              <a:t>nutritional</a:t>
            </a:r>
            <a:r>
              <a:rPr lang="it-IT" dirty="0"/>
              <a:t> </a:t>
            </a:r>
            <a:r>
              <a:rPr lang="it-IT" dirty="0" err="1"/>
              <a:t>values</a:t>
            </a:r>
            <a:r>
              <a:rPr lang="it-IT" dirty="0"/>
              <a:t> </a:t>
            </a:r>
            <a:r>
              <a:rPr lang="it-IT" dirty="0" err="1"/>
              <a:t>is</a:t>
            </a:r>
            <a:r>
              <a:rPr lang="it-IT" dirty="0"/>
              <a:t> an </a:t>
            </a:r>
            <a:r>
              <a:rPr lang="it-IT" dirty="0" err="1"/>
              <a:t>exploitable</a:t>
            </a:r>
            <a:r>
              <a:rPr lang="it-IT" dirty="0"/>
              <a:t> </a:t>
            </a:r>
            <a:r>
              <a:rPr lang="it-IT" dirty="0" err="1"/>
              <a:t>result</a:t>
            </a:r>
            <a:r>
              <a:rPr lang="it-IT" dirty="0"/>
              <a:t>. New </a:t>
            </a:r>
            <a:r>
              <a:rPr lang="it-IT" dirty="0" err="1"/>
              <a:t>Algorithms</a:t>
            </a:r>
            <a:r>
              <a:rPr lang="it-IT" dirty="0"/>
              <a:t> to </a:t>
            </a:r>
            <a:r>
              <a:rPr lang="it-IT" dirty="0" err="1"/>
              <a:t>predict</a:t>
            </a:r>
            <a:r>
              <a:rPr lang="it-IT" dirty="0"/>
              <a:t> </a:t>
            </a:r>
            <a:r>
              <a:rPr lang="it-IT" dirty="0" err="1"/>
              <a:t>crop-growth</a:t>
            </a:r>
            <a:r>
              <a:rPr lang="it-IT" dirty="0"/>
              <a:t> </a:t>
            </a:r>
            <a:r>
              <a:rPr lang="it-IT" dirty="0" err="1"/>
              <a:t>based</a:t>
            </a:r>
            <a:r>
              <a:rPr lang="it-IT" dirty="0"/>
              <a:t> on multiple </a:t>
            </a:r>
            <a:r>
              <a:rPr lang="it-IT" dirty="0" err="1"/>
              <a:t>monitored</a:t>
            </a:r>
            <a:r>
              <a:rPr lang="it-IT" dirty="0"/>
              <a:t> </a:t>
            </a:r>
            <a:r>
              <a:rPr lang="it-IT" dirty="0" err="1"/>
              <a:t>characteristics</a:t>
            </a:r>
            <a:r>
              <a:rPr lang="it-IT" dirty="0"/>
              <a:t> as </a:t>
            </a:r>
            <a:r>
              <a:rPr lang="it-IT" dirty="0" err="1"/>
              <a:t>well</a:t>
            </a:r>
            <a:r>
              <a:rPr lang="it-IT" dirty="0"/>
              <a:t>. </a:t>
            </a:r>
            <a:r>
              <a:rPr lang="it-IT" dirty="0" err="1"/>
              <a:t>However</a:t>
            </a:r>
            <a:r>
              <a:rPr lang="it-IT" dirty="0"/>
              <a:t>, they </a:t>
            </a:r>
            <a:r>
              <a:rPr lang="it-IT" dirty="0" err="1"/>
              <a:t>become</a:t>
            </a:r>
            <a:r>
              <a:rPr lang="it-IT" dirty="0"/>
              <a:t> a Key </a:t>
            </a:r>
            <a:r>
              <a:rPr lang="it-IT" dirty="0" err="1"/>
              <a:t>Exploitable</a:t>
            </a:r>
            <a:r>
              <a:rPr lang="it-IT" dirty="0"/>
              <a:t> </a:t>
            </a:r>
            <a:r>
              <a:rPr lang="it-IT" dirty="0" err="1"/>
              <a:t>Result</a:t>
            </a:r>
            <a:r>
              <a:rPr lang="it-IT" dirty="0"/>
              <a:t>, when they are </a:t>
            </a:r>
            <a:r>
              <a:rPr lang="it-IT" dirty="0" err="1"/>
              <a:t>combined</a:t>
            </a:r>
            <a:r>
              <a:rPr lang="it-IT" dirty="0"/>
              <a:t> </a:t>
            </a:r>
            <a:r>
              <a:rPr lang="it-IT" dirty="0" err="1"/>
              <a:t>into</a:t>
            </a:r>
            <a:r>
              <a:rPr lang="it-IT" dirty="0"/>
              <a:t> a </a:t>
            </a:r>
            <a:r>
              <a:rPr lang="it-IT" dirty="0" err="1"/>
              <a:t>sellable</a:t>
            </a:r>
            <a:r>
              <a:rPr lang="it-IT" dirty="0"/>
              <a:t> product or service, </a:t>
            </a:r>
            <a:r>
              <a:rPr lang="it-IT" dirty="0" err="1"/>
              <a:t>such</a:t>
            </a:r>
            <a:r>
              <a:rPr lang="it-IT" dirty="0"/>
              <a:t> as new </a:t>
            </a:r>
            <a:r>
              <a:rPr lang="it-IT" dirty="0" err="1"/>
              <a:t>sensors</a:t>
            </a:r>
            <a:r>
              <a:rPr lang="it-IT" dirty="0"/>
              <a:t> to be </a:t>
            </a:r>
            <a:r>
              <a:rPr lang="it-IT" dirty="0" err="1"/>
              <a:t>integrated</a:t>
            </a:r>
            <a:r>
              <a:rPr lang="it-IT" dirty="0"/>
              <a:t> </a:t>
            </a:r>
            <a:r>
              <a:rPr lang="it-IT" dirty="0" err="1"/>
              <a:t>into</a:t>
            </a:r>
            <a:r>
              <a:rPr lang="it-IT" dirty="0"/>
              <a:t> </a:t>
            </a:r>
            <a:r>
              <a:rPr lang="it-IT" dirty="0" err="1"/>
              <a:t>agricultural</a:t>
            </a:r>
            <a:r>
              <a:rPr lang="it-IT" dirty="0"/>
              <a:t> machines, or the </a:t>
            </a:r>
            <a:r>
              <a:rPr lang="it-IT" dirty="0" err="1"/>
              <a:t>Crop</a:t>
            </a:r>
            <a:r>
              <a:rPr lang="it-IT" dirty="0"/>
              <a:t>-monitoring </a:t>
            </a:r>
            <a:r>
              <a:rPr lang="it-IT" dirty="0" err="1"/>
              <a:t>webservice</a:t>
            </a:r>
            <a:r>
              <a:rPr lang="it-IT" dirty="0"/>
              <a:t> that can be </a:t>
            </a:r>
            <a:r>
              <a:rPr lang="it-IT" dirty="0" err="1"/>
              <a:t>sold</a:t>
            </a:r>
            <a:r>
              <a:rPr lang="it-IT" dirty="0"/>
              <a:t> to farmers or service providers that help farmers to </a:t>
            </a:r>
            <a:r>
              <a:rPr lang="it-IT" dirty="0" err="1"/>
              <a:t>optimise</a:t>
            </a:r>
            <a:r>
              <a:rPr lang="it-IT" dirty="0"/>
              <a:t> their </a:t>
            </a:r>
            <a:r>
              <a:rPr lang="it-IT" dirty="0" err="1"/>
              <a:t>agricultural</a:t>
            </a:r>
            <a:r>
              <a:rPr lang="it-IT" dirty="0"/>
              <a:t> strategies. To </a:t>
            </a:r>
            <a:r>
              <a:rPr lang="it-IT" dirty="0" err="1"/>
              <a:t>understand</a:t>
            </a:r>
            <a:r>
              <a:rPr lang="it-IT" dirty="0"/>
              <a:t> the commercial market </a:t>
            </a:r>
            <a:r>
              <a:rPr lang="it-IT" dirty="0" err="1"/>
              <a:t>potential</a:t>
            </a:r>
            <a:r>
              <a:rPr lang="it-IT" dirty="0"/>
              <a:t> of the KAVA results it </a:t>
            </a:r>
            <a:r>
              <a:rPr lang="it-IT" dirty="0" err="1"/>
              <a:t>is</a:t>
            </a:r>
            <a:r>
              <a:rPr lang="it-IT" dirty="0"/>
              <a:t> </a:t>
            </a:r>
            <a:r>
              <a:rPr lang="it-IT" dirty="0" err="1"/>
              <a:t>hence</a:t>
            </a:r>
            <a:r>
              <a:rPr lang="it-IT" dirty="0"/>
              <a:t> </a:t>
            </a:r>
            <a:r>
              <a:rPr lang="it-IT" dirty="0" err="1"/>
              <a:t>essential</a:t>
            </a:r>
            <a:r>
              <a:rPr lang="it-IT" dirty="0"/>
              <a:t> for </a:t>
            </a:r>
            <a:r>
              <a:rPr lang="it-IT" dirty="0" err="1"/>
              <a:t>each</a:t>
            </a:r>
            <a:r>
              <a:rPr lang="it-IT" dirty="0"/>
              <a:t> project to </a:t>
            </a:r>
            <a:r>
              <a:rPr lang="it-IT" dirty="0" err="1"/>
              <a:t>ask</a:t>
            </a:r>
            <a:r>
              <a:rPr lang="it-IT" dirty="0"/>
              <a:t>: ‘what are the </a:t>
            </a:r>
            <a:r>
              <a:rPr lang="it-IT" b="1" dirty="0"/>
              <a:t>Key</a:t>
            </a:r>
            <a:r>
              <a:rPr lang="it-IT" dirty="0"/>
              <a:t> </a:t>
            </a:r>
            <a:r>
              <a:rPr lang="it-IT" dirty="0" err="1"/>
              <a:t>Exploitable</a:t>
            </a:r>
            <a:r>
              <a:rPr lang="it-IT" dirty="0"/>
              <a:t> Results’ of </a:t>
            </a:r>
            <a:r>
              <a:rPr lang="it-IT" dirty="0" err="1"/>
              <a:t>my</a:t>
            </a:r>
            <a:r>
              <a:rPr lang="it-IT" dirty="0"/>
              <a:t> project, </a:t>
            </a:r>
            <a:r>
              <a:rPr lang="it-IT" dirty="0" err="1"/>
              <a:t>who</a:t>
            </a:r>
            <a:r>
              <a:rPr lang="it-IT" dirty="0"/>
              <a:t> </a:t>
            </a:r>
            <a:r>
              <a:rPr lang="it-IT" dirty="0" err="1"/>
              <a:t>owns</a:t>
            </a:r>
            <a:r>
              <a:rPr lang="it-IT" dirty="0"/>
              <a:t> </a:t>
            </a:r>
            <a:r>
              <a:rPr lang="it-IT" dirty="0" err="1"/>
              <a:t>them</a:t>
            </a:r>
            <a:r>
              <a:rPr lang="it-IT" dirty="0"/>
              <a:t>, and </a:t>
            </a:r>
            <a:r>
              <a:rPr lang="it-IT" dirty="0" err="1"/>
              <a:t>who</a:t>
            </a:r>
            <a:r>
              <a:rPr lang="it-IT" dirty="0"/>
              <a:t> exploits </a:t>
            </a:r>
            <a:r>
              <a:rPr lang="it-IT" dirty="0" err="1"/>
              <a:t>them</a:t>
            </a:r>
            <a:r>
              <a:rPr lang="it-IT" dirty="0"/>
              <a:t>. To </a:t>
            </a:r>
            <a:r>
              <a:rPr lang="it-IT" dirty="0" err="1"/>
              <a:t>which</a:t>
            </a:r>
            <a:r>
              <a:rPr lang="it-IT" dirty="0"/>
              <a:t> market? How large </a:t>
            </a:r>
            <a:r>
              <a:rPr lang="it-IT" dirty="0" err="1"/>
              <a:t>is</a:t>
            </a:r>
            <a:r>
              <a:rPr lang="it-IT" dirty="0"/>
              <a:t> that market, and what part of that market can you </a:t>
            </a:r>
            <a:r>
              <a:rPr lang="it-IT" dirty="0" err="1"/>
              <a:t>realistically</a:t>
            </a:r>
            <a:r>
              <a:rPr lang="it-IT" dirty="0"/>
              <a:t> </a:t>
            </a:r>
            <a:r>
              <a:rPr lang="it-IT" dirty="0" err="1"/>
              <a:t>capture</a:t>
            </a:r>
            <a:r>
              <a:rPr lang="it-IT" dirty="0"/>
              <a:t>.  All </a:t>
            </a:r>
            <a:r>
              <a:rPr lang="it-IT" dirty="0" err="1"/>
              <a:t>elements</a:t>
            </a:r>
            <a:r>
              <a:rPr lang="it-IT" dirty="0"/>
              <a:t> we </a:t>
            </a:r>
            <a:r>
              <a:rPr lang="it-IT" dirty="0" err="1"/>
              <a:t>will</a:t>
            </a:r>
            <a:r>
              <a:rPr lang="it-IT" dirty="0"/>
              <a:t> </a:t>
            </a:r>
            <a:r>
              <a:rPr lang="it-IT" dirty="0" err="1"/>
              <a:t>further</a:t>
            </a:r>
            <a:r>
              <a:rPr lang="it-IT" dirty="0"/>
              <a:t> elaborate on </a:t>
            </a:r>
            <a:r>
              <a:rPr lang="it-IT" dirty="0" err="1"/>
              <a:t>later</a:t>
            </a:r>
            <a:r>
              <a:rPr lang="it-IT" dirty="0"/>
              <a:t> on in this webinar. </a:t>
            </a:r>
            <a:endParaRPr lang="en-GB" dirty="0"/>
          </a:p>
        </p:txBody>
      </p:sp>
      <p:sp>
        <p:nvSpPr>
          <p:cNvPr id="4" name="Slide Number Placeholder 3"/>
          <p:cNvSpPr>
            <a:spLocks noGrp="1"/>
          </p:cNvSpPr>
          <p:nvPr>
            <p:ph type="sldNum" sz="quarter" idx="5"/>
          </p:nvPr>
        </p:nvSpPr>
        <p:spPr/>
        <p:txBody>
          <a:bodyPr/>
          <a:lstStyle/>
          <a:p>
            <a:fld id="{04E63970-B039-4BED-BC11-FE776103C659}" type="slidenum">
              <a:rPr lang="nl-NL" smtClean="0"/>
              <a:t>24</a:t>
            </a:fld>
            <a:endParaRPr lang="nl-NL"/>
          </a:p>
        </p:txBody>
      </p:sp>
    </p:spTree>
    <p:extLst>
      <p:ext uri="{BB962C8B-B14F-4D97-AF65-F5344CB8AC3E}">
        <p14:creationId xmlns:p14="http://schemas.microsoft.com/office/powerpoint/2010/main" val="276774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let’s look </a:t>
            </a:r>
            <a:r>
              <a:rPr lang="it-IT" dirty="0" err="1"/>
              <a:t>at</a:t>
            </a:r>
            <a:r>
              <a:rPr lang="it-IT" dirty="0"/>
              <a:t> the </a:t>
            </a:r>
            <a:r>
              <a:rPr lang="it-IT" dirty="0" err="1"/>
              <a:t>question</a:t>
            </a:r>
            <a:r>
              <a:rPr lang="it-IT" dirty="0"/>
              <a:t> – ‘</a:t>
            </a:r>
            <a:r>
              <a:rPr lang="it-IT" dirty="0" err="1"/>
              <a:t>who</a:t>
            </a:r>
            <a:r>
              <a:rPr lang="it-IT" dirty="0"/>
              <a:t> </a:t>
            </a:r>
            <a:r>
              <a:rPr lang="it-IT" dirty="0" err="1"/>
              <a:t>owns</a:t>
            </a:r>
            <a:r>
              <a:rPr lang="it-IT" dirty="0"/>
              <a:t> </a:t>
            </a:r>
            <a:r>
              <a:rPr lang="it-IT" dirty="0" err="1"/>
              <a:t>them</a:t>
            </a:r>
            <a:r>
              <a:rPr lang="it-IT" dirty="0"/>
              <a:t>’, or </a:t>
            </a:r>
            <a:r>
              <a:rPr lang="it-IT" dirty="0" err="1"/>
              <a:t>who</a:t>
            </a:r>
            <a:r>
              <a:rPr lang="it-IT" dirty="0"/>
              <a:t> has the </a:t>
            </a:r>
            <a:r>
              <a:rPr lang="it-IT" dirty="0" err="1"/>
              <a:t>Intellectual</a:t>
            </a:r>
            <a:r>
              <a:rPr lang="it-IT" dirty="0"/>
              <a:t> </a:t>
            </a:r>
            <a:r>
              <a:rPr lang="it-IT" dirty="0" err="1"/>
              <a:t>Property</a:t>
            </a:r>
            <a:r>
              <a:rPr lang="it-IT" dirty="0"/>
              <a:t> </a:t>
            </a:r>
            <a:r>
              <a:rPr lang="it-IT" dirty="0" err="1"/>
              <a:t>Rights</a:t>
            </a:r>
            <a:r>
              <a:rPr lang="it-IT" dirty="0"/>
              <a:t>?</a:t>
            </a:r>
            <a:endParaRPr lang="en-GB" dirty="0"/>
          </a:p>
        </p:txBody>
      </p:sp>
      <p:sp>
        <p:nvSpPr>
          <p:cNvPr id="4" name="Slide Number Placeholder 3"/>
          <p:cNvSpPr>
            <a:spLocks noGrp="1"/>
          </p:cNvSpPr>
          <p:nvPr>
            <p:ph type="sldNum" sz="quarter" idx="5"/>
          </p:nvPr>
        </p:nvSpPr>
        <p:spPr/>
        <p:txBody>
          <a:bodyPr/>
          <a:lstStyle/>
          <a:p>
            <a:fld id="{04E63970-B039-4BED-BC11-FE776103C659}" type="slidenum">
              <a:rPr lang="nl-NL" smtClean="0"/>
              <a:t>25</a:t>
            </a:fld>
            <a:endParaRPr lang="nl-NL"/>
          </a:p>
        </p:txBody>
      </p:sp>
    </p:spTree>
    <p:extLst>
      <p:ext uri="{BB962C8B-B14F-4D97-AF65-F5344CB8AC3E}">
        <p14:creationId xmlns:p14="http://schemas.microsoft.com/office/powerpoint/2010/main" val="3826947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It </a:t>
            </a:r>
            <a:r>
              <a:rPr lang="it-IT" dirty="0" err="1"/>
              <a:t>is</a:t>
            </a:r>
            <a:r>
              <a:rPr lang="it-IT" dirty="0"/>
              <a:t> </a:t>
            </a:r>
            <a:r>
              <a:rPr lang="it-IT" dirty="0" err="1"/>
              <a:t>important</a:t>
            </a:r>
            <a:r>
              <a:rPr lang="it-IT" dirty="0"/>
              <a:t> to </a:t>
            </a:r>
            <a:r>
              <a:rPr lang="it-IT" dirty="0" err="1"/>
              <a:t>never</a:t>
            </a:r>
            <a:r>
              <a:rPr lang="it-IT" dirty="0"/>
              <a:t> </a:t>
            </a:r>
            <a:r>
              <a:rPr lang="it-IT" dirty="0" err="1"/>
              <a:t>forget</a:t>
            </a:r>
            <a:r>
              <a:rPr lang="it-IT" dirty="0"/>
              <a:t> to </a:t>
            </a:r>
            <a:r>
              <a:rPr lang="it-IT" dirty="0" err="1"/>
              <a:t>carry</a:t>
            </a:r>
            <a:r>
              <a:rPr lang="it-IT" dirty="0"/>
              <a:t> out a ‘Freedom to Operate’ </a:t>
            </a:r>
            <a:r>
              <a:rPr lang="it-IT" dirty="0" err="1"/>
              <a:t>analysis</a:t>
            </a:r>
            <a:r>
              <a:rPr lang="it-IT" dirty="0"/>
              <a:t> as part of </a:t>
            </a:r>
            <a:r>
              <a:rPr lang="it-IT" dirty="0" err="1"/>
              <a:t>your</a:t>
            </a:r>
            <a:r>
              <a:rPr lang="it-IT" dirty="0"/>
              <a:t> exploitation plan, and </a:t>
            </a:r>
            <a:r>
              <a:rPr lang="it-IT" dirty="0" err="1"/>
              <a:t>already</a:t>
            </a:r>
            <a:r>
              <a:rPr lang="it-IT" dirty="0"/>
              <a:t> indicate in </a:t>
            </a:r>
            <a:r>
              <a:rPr lang="it-IT" dirty="0" err="1"/>
              <a:t>your</a:t>
            </a:r>
            <a:r>
              <a:rPr lang="it-IT" dirty="0"/>
              <a:t> </a:t>
            </a:r>
            <a:r>
              <a:rPr lang="it-IT" dirty="0" err="1"/>
              <a:t>proposal</a:t>
            </a:r>
            <a:r>
              <a:rPr lang="it-IT" dirty="0"/>
              <a:t> that you are </a:t>
            </a:r>
            <a:r>
              <a:rPr lang="it-IT" dirty="0" err="1"/>
              <a:t>fully</a:t>
            </a:r>
            <a:r>
              <a:rPr lang="it-IT" dirty="0"/>
              <a:t> </a:t>
            </a:r>
            <a:r>
              <a:rPr lang="it-IT" dirty="0" err="1"/>
              <a:t>aware</a:t>
            </a:r>
            <a:r>
              <a:rPr lang="it-IT" dirty="0"/>
              <a:t> on </a:t>
            </a:r>
            <a:r>
              <a:rPr lang="it-IT" dirty="0" err="1"/>
              <a:t>your</a:t>
            </a:r>
            <a:r>
              <a:rPr lang="it-IT" dirty="0"/>
              <a:t> ‘</a:t>
            </a:r>
            <a:r>
              <a:rPr lang="it-IT" dirty="0" err="1"/>
              <a:t>rights</a:t>
            </a:r>
            <a:r>
              <a:rPr lang="it-IT" dirty="0"/>
              <a:t> to </a:t>
            </a:r>
            <a:r>
              <a:rPr lang="it-IT" dirty="0" err="1"/>
              <a:t>commercialise</a:t>
            </a:r>
            <a:r>
              <a:rPr lang="it-IT" dirty="0"/>
              <a:t> the KAVA results’.  </a:t>
            </a:r>
            <a:endParaRPr lang="en-GB" dirty="0"/>
          </a:p>
        </p:txBody>
      </p:sp>
      <p:sp>
        <p:nvSpPr>
          <p:cNvPr id="4" name="Slide Number Placeholder 3"/>
          <p:cNvSpPr>
            <a:spLocks noGrp="1"/>
          </p:cNvSpPr>
          <p:nvPr>
            <p:ph type="sldNum" sz="quarter" idx="5"/>
          </p:nvPr>
        </p:nvSpPr>
        <p:spPr/>
        <p:txBody>
          <a:bodyPr/>
          <a:lstStyle/>
          <a:p>
            <a:fld id="{04E63970-B039-4BED-BC11-FE776103C659}" type="slidenum">
              <a:rPr lang="nl-NL" smtClean="0"/>
              <a:t>26</a:t>
            </a:fld>
            <a:endParaRPr lang="nl-NL"/>
          </a:p>
        </p:txBody>
      </p:sp>
    </p:spTree>
    <p:extLst>
      <p:ext uri="{BB962C8B-B14F-4D97-AF65-F5344CB8AC3E}">
        <p14:creationId xmlns:p14="http://schemas.microsoft.com/office/powerpoint/2010/main" val="1700174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Project Results are </a:t>
            </a:r>
            <a:r>
              <a:rPr lang="it-IT" dirty="0" err="1"/>
              <a:t>owned</a:t>
            </a:r>
            <a:r>
              <a:rPr lang="it-IT" dirty="0"/>
              <a:t> by the (KAVA) partners that </a:t>
            </a:r>
            <a:r>
              <a:rPr lang="it-IT" dirty="0" err="1"/>
              <a:t>developed</a:t>
            </a:r>
            <a:r>
              <a:rPr lang="it-IT" dirty="0"/>
              <a:t> (or </a:t>
            </a:r>
            <a:r>
              <a:rPr lang="it-IT" dirty="0" err="1"/>
              <a:t>acquired</a:t>
            </a:r>
            <a:r>
              <a:rPr lang="it-IT" dirty="0"/>
              <a:t>) </a:t>
            </a:r>
            <a:r>
              <a:rPr lang="it-IT" dirty="0" err="1"/>
              <a:t>them</a:t>
            </a:r>
            <a:r>
              <a:rPr lang="it-IT" dirty="0"/>
              <a:t>, </a:t>
            </a:r>
            <a:r>
              <a:rPr lang="it-IT" dirty="0" err="1"/>
              <a:t>previous</a:t>
            </a:r>
            <a:r>
              <a:rPr lang="it-IT" dirty="0"/>
              <a:t> to the project or </a:t>
            </a:r>
            <a:r>
              <a:rPr lang="it-IT" dirty="0" err="1"/>
              <a:t>during</a:t>
            </a:r>
            <a:r>
              <a:rPr lang="it-IT" dirty="0"/>
              <a:t> the project. </a:t>
            </a:r>
            <a:r>
              <a:rPr lang="it-IT" dirty="0" err="1"/>
              <a:t>Each</a:t>
            </a:r>
            <a:r>
              <a:rPr lang="it-IT" dirty="0"/>
              <a:t> KAVA project </a:t>
            </a:r>
            <a:r>
              <a:rPr lang="it-IT" dirty="0" err="1"/>
              <a:t>will</a:t>
            </a:r>
            <a:r>
              <a:rPr lang="it-IT" dirty="0"/>
              <a:t> have to </a:t>
            </a:r>
            <a:r>
              <a:rPr lang="it-IT" dirty="0" err="1"/>
              <a:t>develop</a:t>
            </a:r>
            <a:r>
              <a:rPr lang="it-IT" dirty="0"/>
              <a:t> an exploitation and </a:t>
            </a:r>
            <a:r>
              <a:rPr lang="it-IT" dirty="0" err="1"/>
              <a:t>dissemination</a:t>
            </a:r>
            <a:r>
              <a:rPr lang="it-IT" dirty="0"/>
              <a:t> strategy, </a:t>
            </a:r>
            <a:r>
              <a:rPr lang="it-IT" dirty="0" err="1"/>
              <a:t>consiliating</a:t>
            </a:r>
            <a:r>
              <a:rPr lang="it-IT" dirty="0"/>
              <a:t> the </a:t>
            </a:r>
            <a:r>
              <a:rPr lang="it-IT" dirty="0" err="1"/>
              <a:t>interest</a:t>
            </a:r>
            <a:r>
              <a:rPr lang="it-IT" dirty="0"/>
              <a:t> of IP </a:t>
            </a:r>
            <a:r>
              <a:rPr lang="it-IT" dirty="0" err="1"/>
              <a:t>owners</a:t>
            </a:r>
            <a:r>
              <a:rPr lang="it-IT" dirty="0"/>
              <a:t> that </a:t>
            </a:r>
            <a:r>
              <a:rPr lang="it-IT" dirty="0" err="1"/>
              <a:t>want</a:t>
            </a:r>
            <a:r>
              <a:rPr lang="it-IT" dirty="0"/>
              <a:t> to exploit and </a:t>
            </a:r>
            <a:r>
              <a:rPr lang="it-IT" dirty="0" err="1"/>
              <a:t>those</a:t>
            </a:r>
            <a:r>
              <a:rPr lang="it-IT" dirty="0"/>
              <a:t> that </a:t>
            </a:r>
            <a:r>
              <a:rPr lang="it-IT" dirty="0" err="1"/>
              <a:t>want</a:t>
            </a:r>
            <a:r>
              <a:rPr lang="it-IT" dirty="0"/>
              <a:t> to </a:t>
            </a:r>
            <a:r>
              <a:rPr lang="it-IT" dirty="0" err="1"/>
              <a:t>publish</a:t>
            </a:r>
            <a:r>
              <a:rPr lang="it-IT" dirty="0"/>
              <a:t>, or </a:t>
            </a:r>
            <a:r>
              <a:rPr lang="it-IT" dirty="0" err="1"/>
              <a:t>both</a:t>
            </a:r>
            <a:r>
              <a:rPr lang="it-IT" dirty="0"/>
              <a:t>. IP </a:t>
            </a:r>
            <a:r>
              <a:rPr lang="it-IT" dirty="0" err="1"/>
              <a:t>owner</a:t>
            </a:r>
            <a:r>
              <a:rPr lang="it-IT" dirty="0"/>
              <a:t> </a:t>
            </a:r>
            <a:r>
              <a:rPr lang="it-IT" dirty="0" err="1"/>
              <a:t>will</a:t>
            </a:r>
            <a:r>
              <a:rPr lang="it-IT" dirty="0"/>
              <a:t> </a:t>
            </a:r>
            <a:r>
              <a:rPr lang="it-IT" dirty="0" err="1"/>
              <a:t>need</a:t>
            </a:r>
            <a:r>
              <a:rPr lang="it-IT" dirty="0"/>
              <a:t> to decide their IP strategy, </a:t>
            </a:r>
            <a:r>
              <a:rPr lang="it-IT" dirty="0" err="1"/>
              <a:t>meaning</a:t>
            </a:r>
            <a:r>
              <a:rPr lang="it-IT" dirty="0"/>
              <a:t> if they </a:t>
            </a:r>
            <a:r>
              <a:rPr lang="it-IT" dirty="0" err="1"/>
              <a:t>need</a:t>
            </a:r>
            <a:r>
              <a:rPr lang="it-IT" dirty="0"/>
              <a:t> or </a:t>
            </a:r>
            <a:r>
              <a:rPr lang="it-IT" dirty="0" err="1"/>
              <a:t>want</a:t>
            </a:r>
            <a:r>
              <a:rPr lang="it-IT" dirty="0"/>
              <a:t> to </a:t>
            </a:r>
            <a:r>
              <a:rPr lang="it-IT" dirty="0" err="1"/>
              <a:t>protect</a:t>
            </a:r>
            <a:r>
              <a:rPr lang="it-IT" dirty="0"/>
              <a:t> </a:t>
            </a:r>
            <a:r>
              <a:rPr lang="it-IT" dirty="0" err="1"/>
              <a:t>them</a:t>
            </a:r>
            <a:r>
              <a:rPr lang="it-IT" dirty="0"/>
              <a:t> or not, </a:t>
            </a:r>
            <a:r>
              <a:rPr lang="it-IT" dirty="0" err="1"/>
              <a:t>how</a:t>
            </a:r>
            <a:r>
              <a:rPr lang="it-IT" dirty="0"/>
              <a:t> to </a:t>
            </a:r>
            <a:r>
              <a:rPr lang="it-IT" dirty="0" err="1"/>
              <a:t>deal</a:t>
            </a:r>
            <a:r>
              <a:rPr lang="it-IT" dirty="0"/>
              <a:t> with </a:t>
            </a:r>
            <a:r>
              <a:rPr lang="it-IT" dirty="0" err="1"/>
              <a:t>confidentiality</a:t>
            </a:r>
            <a:r>
              <a:rPr lang="it-IT" dirty="0"/>
              <a:t>, </a:t>
            </a:r>
            <a:r>
              <a:rPr lang="it-IT" dirty="0" err="1"/>
              <a:t>publication</a:t>
            </a:r>
            <a:r>
              <a:rPr lang="it-IT" dirty="0"/>
              <a:t> </a:t>
            </a:r>
            <a:r>
              <a:rPr lang="it-IT" dirty="0" err="1"/>
              <a:t>rights</a:t>
            </a:r>
            <a:r>
              <a:rPr lang="it-IT" dirty="0"/>
              <a:t> of </a:t>
            </a:r>
            <a:r>
              <a:rPr lang="it-IT" dirty="0" err="1"/>
              <a:t>academic</a:t>
            </a:r>
            <a:r>
              <a:rPr lang="it-IT" dirty="0"/>
              <a:t> partners, and the </a:t>
            </a:r>
            <a:r>
              <a:rPr lang="it-IT" dirty="0" err="1"/>
              <a:t>possible</a:t>
            </a:r>
            <a:r>
              <a:rPr lang="it-IT" dirty="0"/>
              <a:t> </a:t>
            </a:r>
            <a:r>
              <a:rPr lang="it-IT" dirty="0" err="1"/>
              <a:t>infringements</a:t>
            </a:r>
            <a:r>
              <a:rPr lang="it-IT" dirty="0"/>
              <a:t> on IP from </a:t>
            </a:r>
            <a:r>
              <a:rPr lang="it-IT" dirty="0" err="1"/>
              <a:t>third</a:t>
            </a:r>
            <a:r>
              <a:rPr lang="it-IT" dirty="0"/>
              <a:t> parties. </a:t>
            </a:r>
            <a:r>
              <a:rPr lang="it-IT" dirty="0" err="1"/>
              <a:t>Each</a:t>
            </a:r>
            <a:r>
              <a:rPr lang="it-IT" baseline="0" dirty="0"/>
              <a:t> KIC partner must </a:t>
            </a:r>
            <a:r>
              <a:rPr lang="it-IT" baseline="0" dirty="0" err="1"/>
              <a:t>examine</a:t>
            </a:r>
            <a:r>
              <a:rPr lang="it-IT" baseline="0" dirty="0"/>
              <a:t> the </a:t>
            </a:r>
            <a:r>
              <a:rPr lang="it-IT" baseline="0" dirty="0" err="1"/>
              <a:t>possibility</a:t>
            </a:r>
            <a:r>
              <a:rPr lang="it-IT" baseline="0" dirty="0"/>
              <a:t> of </a:t>
            </a:r>
            <a:r>
              <a:rPr lang="it-IT" baseline="0" dirty="0" err="1"/>
              <a:t>protecting</a:t>
            </a:r>
            <a:r>
              <a:rPr lang="it-IT" baseline="0" dirty="0"/>
              <a:t> </a:t>
            </a:r>
            <a:r>
              <a:rPr lang="it-IT" baseline="0" dirty="0" err="1"/>
              <a:t>its</a:t>
            </a:r>
            <a:r>
              <a:rPr lang="it-IT" baseline="0" dirty="0"/>
              <a:t> results and must </a:t>
            </a:r>
            <a:r>
              <a:rPr lang="it-IT" baseline="0" dirty="0" err="1"/>
              <a:t>adequately</a:t>
            </a:r>
            <a:r>
              <a:rPr lang="it-IT" baseline="0" dirty="0"/>
              <a:t> </a:t>
            </a:r>
            <a:r>
              <a:rPr lang="it-IT" baseline="0" dirty="0" err="1"/>
              <a:t>protect</a:t>
            </a:r>
            <a:r>
              <a:rPr lang="it-IT" baseline="0" dirty="0"/>
              <a:t> </a:t>
            </a:r>
            <a:r>
              <a:rPr lang="it-IT" baseline="0" dirty="0" err="1"/>
              <a:t>them</a:t>
            </a:r>
            <a:r>
              <a:rPr lang="it-IT" baseline="0" dirty="0"/>
              <a:t> if </a:t>
            </a:r>
            <a:r>
              <a:rPr lang="it-IT" baseline="0" dirty="0" err="1"/>
              <a:t>reasonable</a:t>
            </a:r>
            <a:r>
              <a:rPr lang="it-IT" baseline="0" dirty="0"/>
              <a:t>, </a:t>
            </a:r>
            <a:r>
              <a:rPr lang="it-IT" baseline="0" dirty="0" err="1"/>
              <a:t>possible</a:t>
            </a:r>
            <a:r>
              <a:rPr lang="it-IT" baseline="0" dirty="0"/>
              <a:t> and </a:t>
            </a:r>
            <a:r>
              <a:rPr lang="it-IT" baseline="0" dirty="0" err="1"/>
              <a:t>justified</a:t>
            </a:r>
            <a:r>
              <a:rPr lang="it-IT" baseline="0" dirty="0"/>
              <a:t>. </a:t>
            </a:r>
            <a:endParaRPr lang="en-GB" dirty="0"/>
          </a:p>
        </p:txBody>
      </p:sp>
      <p:sp>
        <p:nvSpPr>
          <p:cNvPr id="4" name="Slide Number Placeholder 3"/>
          <p:cNvSpPr>
            <a:spLocks noGrp="1"/>
          </p:cNvSpPr>
          <p:nvPr>
            <p:ph type="sldNum" sz="quarter" idx="5"/>
          </p:nvPr>
        </p:nvSpPr>
        <p:spPr/>
        <p:txBody>
          <a:bodyPr/>
          <a:lstStyle/>
          <a:p>
            <a:fld id="{04E63970-B039-4BED-BC11-FE776103C659}" type="slidenum">
              <a:rPr lang="nl-NL" smtClean="0"/>
              <a:t>27</a:t>
            </a:fld>
            <a:endParaRPr lang="nl-NL"/>
          </a:p>
        </p:txBody>
      </p:sp>
    </p:spTree>
    <p:extLst>
      <p:ext uri="{BB962C8B-B14F-4D97-AF65-F5344CB8AC3E}">
        <p14:creationId xmlns:p14="http://schemas.microsoft.com/office/powerpoint/2010/main" val="1381340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IP can have multiple </a:t>
            </a:r>
            <a:r>
              <a:rPr lang="it-IT" dirty="0" err="1"/>
              <a:t>forms</a:t>
            </a:r>
            <a:r>
              <a:rPr lang="it-IT" dirty="0"/>
              <a:t> </a:t>
            </a:r>
            <a:r>
              <a:rPr lang="it-IT" dirty="0" err="1"/>
              <a:t>such</a:t>
            </a:r>
            <a:r>
              <a:rPr lang="it-IT" dirty="0"/>
              <a:t> as patents, trade </a:t>
            </a:r>
            <a:r>
              <a:rPr lang="it-IT" dirty="0" err="1"/>
              <a:t>marks</a:t>
            </a:r>
            <a:r>
              <a:rPr lang="it-IT" dirty="0"/>
              <a:t> or copyright. Some results are more easy to </a:t>
            </a:r>
            <a:r>
              <a:rPr lang="it-IT" dirty="0" err="1"/>
              <a:t>protect</a:t>
            </a:r>
            <a:r>
              <a:rPr lang="it-IT" dirty="0"/>
              <a:t> </a:t>
            </a:r>
            <a:r>
              <a:rPr lang="it-IT" dirty="0" err="1"/>
              <a:t>than</a:t>
            </a:r>
            <a:r>
              <a:rPr lang="it-IT" dirty="0"/>
              <a:t> </a:t>
            </a:r>
            <a:r>
              <a:rPr lang="it-IT" dirty="0" err="1"/>
              <a:t>others</a:t>
            </a:r>
            <a:r>
              <a:rPr lang="it-IT" dirty="0"/>
              <a:t>. Software for </a:t>
            </a:r>
            <a:r>
              <a:rPr lang="it-IT" dirty="0" err="1"/>
              <a:t>instance</a:t>
            </a:r>
            <a:r>
              <a:rPr lang="it-IT" dirty="0"/>
              <a:t> </a:t>
            </a:r>
            <a:r>
              <a:rPr lang="it-IT" dirty="0" err="1"/>
              <a:t>is</a:t>
            </a:r>
            <a:r>
              <a:rPr lang="it-IT" dirty="0"/>
              <a:t> more </a:t>
            </a:r>
            <a:r>
              <a:rPr lang="it-IT" dirty="0" err="1"/>
              <a:t>difficult</a:t>
            </a:r>
            <a:r>
              <a:rPr lang="it-IT" dirty="0"/>
              <a:t> to </a:t>
            </a:r>
            <a:r>
              <a:rPr lang="it-IT" dirty="0" err="1"/>
              <a:t>protect</a:t>
            </a:r>
            <a:r>
              <a:rPr lang="it-IT" dirty="0"/>
              <a:t> </a:t>
            </a:r>
            <a:r>
              <a:rPr lang="it-IT" dirty="0" err="1"/>
              <a:t>through</a:t>
            </a:r>
            <a:r>
              <a:rPr lang="it-IT" dirty="0"/>
              <a:t> patents and </a:t>
            </a:r>
            <a:r>
              <a:rPr lang="it-IT" dirty="0" err="1"/>
              <a:t>sometimes</a:t>
            </a:r>
            <a:r>
              <a:rPr lang="it-IT" dirty="0"/>
              <a:t> </a:t>
            </a:r>
            <a:r>
              <a:rPr lang="it-IT" dirty="0" err="1"/>
              <a:t>confidentiality</a:t>
            </a:r>
            <a:r>
              <a:rPr lang="it-IT" dirty="0"/>
              <a:t> </a:t>
            </a:r>
            <a:r>
              <a:rPr lang="it-IT" dirty="0" err="1"/>
              <a:t>is</a:t>
            </a:r>
            <a:r>
              <a:rPr lang="it-IT" dirty="0"/>
              <a:t> the best IP strategy to </a:t>
            </a:r>
            <a:r>
              <a:rPr lang="it-IT" dirty="0" err="1"/>
              <a:t>secure</a:t>
            </a:r>
            <a:r>
              <a:rPr lang="it-IT" dirty="0"/>
              <a:t> </a:t>
            </a:r>
            <a:r>
              <a:rPr lang="it-IT" dirty="0" err="1"/>
              <a:t>your</a:t>
            </a:r>
            <a:r>
              <a:rPr lang="it-IT" dirty="0"/>
              <a:t> market position and </a:t>
            </a:r>
            <a:r>
              <a:rPr lang="it-IT" dirty="0" err="1"/>
              <a:t>growth</a:t>
            </a:r>
            <a:r>
              <a:rPr lang="it-IT" dirty="0"/>
              <a:t>. For </a:t>
            </a:r>
            <a:r>
              <a:rPr lang="it-IT" dirty="0" err="1"/>
              <a:t>our</a:t>
            </a:r>
            <a:r>
              <a:rPr lang="it-IT" dirty="0"/>
              <a:t> Financial </a:t>
            </a:r>
            <a:r>
              <a:rPr lang="it-IT" dirty="0" err="1"/>
              <a:t>Sustainability</a:t>
            </a:r>
            <a:r>
              <a:rPr lang="it-IT" dirty="0"/>
              <a:t> </a:t>
            </a:r>
            <a:r>
              <a:rPr lang="it-IT" dirty="0" err="1"/>
              <a:t>Mechanism</a:t>
            </a:r>
            <a:r>
              <a:rPr lang="it-IT" dirty="0"/>
              <a:t>, and for </a:t>
            </a:r>
            <a:r>
              <a:rPr lang="it-IT" dirty="0" err="1"/>
              <a:t>your</a:t>
            </a:r>
            <a:r>
              <a:rPr lang="it-IT" dirty="0"/>
              <a:t> KAVA Business Case in general, it </a:t>
            </a:r>
            <a:r>
              <a:rPr lang="it-IT" dirty="0" err="1"/>
              <a:t>is</a:t>
            </a:r>
            <a:r>
              <a:rPr lang="it-IT" dirty="0"/>
              <a:t> KEY to </a:t>
            </a:r>
            <a:r>
              <a:rPr lang="it-IT" dirty="0" err="1"/>
              <a:t>demonstrate</a:t>
            </a:r>
            <a:r>
              <a:rPr lang="it-IT" dirty="0"/>
              <a:t> </a:t>
            </a:r>
            <a:r>
              <a:rPr lang="it-IT" dirty="0" err="1"/>
              <a:t>already</a:t>
            </a:r>
            <a:r>
              <a:rPr lang="it-IT" dirty="0"/>
              <a:t> in </a:t>
            </a:r>
            <a:r>
              <a:rPr lang="it-IT" dirty="0" err="1"/>
              <a:t>your</a:t>
            </a:r>
            <a:r>
              <a:rPr lang="it-IT" dirty="0"/>
              <a:t> </a:t>
            </a:r>
            <a:r>
              <a:rPr lang="it-IT" dirty="0" err="1"/>
              <a:t>proposal</a:t>
            </a:r>
            <a:r>
              <a:rPr lang="it-IT" dirty="0"/>
              <a:t> that you have a clear </a:t>
            </a:r>
            <a:r>
              <a:rPr lang="it-IT" dirty="0" err="1"/>
              <a:t>understanding</a:t>
            </a:r>
            <a:r>
              <a:rPr lang="it-IT" dirty="0"/>
              <a:t> of ‘</a:t>
            </a:r>
            <a:r>
              <a:rPr lang="it-IT" dirty="0" err="1"/>
              <a:t>who</a:t>
            </a:r>
            <a:r>
              <a:rPr lang="it-IT" dirty="0"/>
              <a:t> </a:t>
            </a:r>
            <a:r>
              <a:rPr lang="it-IT" dirty="0" err="1"/>
              <a:t>owns</a:t>
            </a:r>
            <a:r>
              <a:rPr lang="it-IT" dirty="0"/>
              <a:t> what’, </a:t>
            </a:r>
            <a:r>
              <a:rPr lang="it-IT" dirty="0" err="1"/>
              <a:t>your</a:t>
            </a:r>
            <a:r>
              <a:rPr lang="it-IT" dirty="0"/>
              <a:t> ‘</a:t>
            </a:r>
            <a:r>
              <a:rPr lang="it-IT" dirty="0" err="1"/>
              <a:t>freedom</a:t>
            </a:r>
            <a:r>
              <a:rPr lang="it-IT" dirty="0"/>
              <a:t> to operate’, ‘</a:t>
            </a:r>
            <a:r>
              <a:rPr lang="it-IT" dirty="0" err="1"/>
              <a:t>relevant</a:t>
            </a:r>
            <a:r>
              <a:rPr lang="it-IT" dirty="0"/>
              <a:t> access </a:t>
            </a:r>
            <a:r>
              <a:rPr lang="it-IT" dirty="0" err="1"/>
              <a:t>rights</a:t>
            </a:r>
            <a:r>
              <a:rPr lang="it-IT" dirty="0"/>
              <a:t> to partners as </a:t>
            </a:r>
            <a:r>
              <a:rPr lang="it-IT" dirty="0" err="1"/>
              <a:t>well</a:t>
            </a:r>
            <a:r>
              <a:rPr lang="it-IT" dirty="0"/>
              <a:t> as </a:t>
            </a:r>
            <a:r>
              <a:rPr lang="it-IT" dirty="0" err="1"/>
              <a:t>third</a:t>
            </a:r>
            <a:r>
              <a:rPr lang="it-IT" dirty="0"/>
              <a:t> parties’ IP’ if </a:t>
            </a:r>
            <a:r>
              <a:rPr lang="it-IT" dirty="0" err="1"/>
              <a:t>needed</a:t>
            </a:r>
            <a:r>
              <a:rPr lang="it-IT" dirty="0"/>
              <a:t> to </a:t>
            </a:r>
            <a:r>
              <a:rPr lang="it-IT" dirty="0" err="1"/>
              <a:t>commercialise</a:t>
            </a:r>
            <a:r>
              <a:rPr lang="it-IT" dirty="0"/>
              <a:t> </a:t>
            </a:r>
            <a:r>
              <a:rPr lang="it-IT" dirty="0" err="1"/>
              <a:t>your</a:t>
            </a:r>
            <a:r>
              <a:rPr lang="it-IT" dirty="0"/>
              <a:t> KAVA results. </a:t>
            </a:r>
            <a:r>
              <a:rPr lang="it-IT" dirty="0" err="1"/>
              <a:t>Only</a:t>
            </a:r>
            <a:r>
              <a:rPr lang="it-IT" dirty="0"/>
              <a:t> when you </a:t>
            </a:r>
            <a:r>
              <a:rPr lang="it-IT" dirty="0" err="1"/>
              <a:t>secure</a:t>
            </a:r>
            <a:r>
              <a:rPr lang="it-IT" dirty="0"/>
              <a:t> clear IP agreements, you can </a:t>
            </a:r>
            <a:r>
              <a:rPr lang="it-IT" dirty="0" err="1"/>
              <a:t>implement</a:t>
            </a:r>
            <a:r>
              <a:rPr lang="it-IT" dirty="0"/>
              <a:t> the innovative business model and </a:t>
            </a:r>
            <a:r>
              <a:rPr lang="it-IT" dirty="0" err="1"/>
              <a:t>meet</a:t>
            </a:r>
            <a:r>
              <a:rPr lang="it-IT" dirty="0"/>
              <a:t> the commercial </a:t>
            </a:r>
            <a:r>
              <a:rPr lang="it-IT" dirty="0" err="1"/>
              <a:t>predictions</a:t>
            </a:r>
            <a:r>
              <a:rPr lang="it-IT" dirty="0"/>
              <a:t> of </a:t>
            </a:r>
            <a:r>
              <a:rPr lang="it-IT" dirty="0" err="1"/>
              <a:t>your</a:t>
            </a:r>
            <a:r>
              <a:rPr lang="it-IT" dirty="0"/>
              <a:t> </a:t>
            </a:r>
            <a:r>
              <a:rPr lang="it-IT" dirty="0" err="1"/>
              <a:t>winning</a:t>
            </a:r>
            <a:r>
              <a:rPr lang="it-IT" dirty="0"/>
              <a:t> Business Case and Business Plan. Also key </a:t>
            </a:r>
            <a:r>
              <a:rPr lang="it-IT" dirty="0" err="1"/>
              <a:t>elements</a:t>
            </a:r>
            <a:r>
              <a:rPr lang="it-IT" dirty="0"/>
              <a:t> you </a:t>
            </a:r>
            <a:r>
              <a:rPr lang="it-IT" dirty="0" err="1"/>
              <a:t>need</a:t>
            </a:r>
            <a:r>
              <a:rPr lang="it-IT" dirty="0"/>
              <a:t> to </a:t>
            </a:r>
            <a:r>
              <a:rPr lang="it-IT" dirty="0" err="1"/>
              <a:t>insert</a:t>
            </a:r>
            <a:r>
              <a:rPr lang="it-IT" dirty="0"/>
              <a:t> in </a:t>
            </a:r>
            <a:r>
              <a:rPr lang="it-IT" dirty="0" err="1"/>
              <a:t>your</a:t>
            </a:r>
            <a:r>
              <a:rPr lang="it-IT" dirty="0"/>
              <a:t> </a:t>
            </a:r>
            <a:r>
              <a:rPr lang="it-IT" dirty="0" err="1"/>
              <a:t>winning</a:t>
            </a:r>
            <a:r>
              <a:rPr lang="it-IT" dirty="0"/>
              <a:t> </a:t>
            </a:r>
            <a:r>
              <a:rPr lang="it-IT" dirty="0" err="1"/>
              <a:t>proposal</a:t>
            </a:r>
            <a:r>
              <a:rPr lang="it-IT" dirty="0"/>
              <a:t>, and </a:t>
            </a:r>
            <a:r>
              <a:rPr lang="it-IT" dirty="0" err="1"/>
              <a:t>essential</a:t>
            </a:r>
            <a:r>
              <a:rPr lang="it-IT" dirty="0"/>
              <a:t> to </a:t>
            </a:r>
            <a:r>
              <a:rPr lang="it-IT" dirty="0" err="1"/>
              <a:t>evaluate</a:t>
            </a:r>
            <a:r>
              <a:rPr lang="it-IT" dirty="0"/>
              <a:t> </a:t>
            </a:r>
            <a:r>
              <a:rPr lang="it-IT" dirty="0" err="1"/>
              <a:t>your</a:t>
            </a:r>
            <a:r>
              <a:rPr lang="it-IT" dirty="0"/>
              <a:t> </a:t>
            </a:r>
            <a:r>
              <a:rPr lang="it-IT" dirty="0" err="1"/>
              <a:t>proposed</a:t>
            </a:r>
            <a:r>
              <a:rPr lang="it-IT" dirty="0"/>
              <a:t> FSM. So let’s look </a:t>
            </a:r>
            <a:r>
              <a:rPr lang="it-IT" dirty="0" err="1"/>
              <a:t>at</a:t>
            </a:r>
            <a:r>
              <a:rPr lang="it-IT" dirty="0"/>
              <a:t> </a:t>
            </a:r>
            <a:r>
              <a:rPr lang="it-IT" dirty="0" err="1"/>
              <a:t>these</a:t>
            </a:r>
            <a:r>
              <a:rPr lang="it-IT" dirty="0"/>
              <a:t> </a:t>
            </a:r>
            <a:r>
              <a:rPr lang="it-IT" dirty="0" err="1"/>
              <a:t>aspects</a:t>
            </a:r>
            <a:r>
              <a:rPr lang="it-IT" dirty="0"/>
              <a:t> now. </a:t>
            </a:r>
            <a:endParaRPr lang="en-GB" dirty="0"/>
          </a:p>
        </p:txBody>
      </p:sp>
      <p:sp>
        <p:nvSpPr>
          <p:cNvPr id="4" name="Slide Number Placeholder 3"/>
          <p:cNvSpPr>
            <a:spLocks noGrp="1"/>
          </p:cNvSpPr>
          <p:nvPr>
            <p:ph type="sldNum" sz="quarter" idx="5"/>
          </p:nvPr>
        </p:nvSpPr>
        <p:spPr/>
        <p:txBody>
          <a:bodyPr/>
          <a:lstStyle/>
          <a:p>
            <a:fld id="{04E63970-B039-4BED-BC11-FE776103C659}" type="slidenum">
              <a:rPr lang="nl-NL" smtClean="0"/>
              <a:t>28</a:t>
            </a:fld>
            <a:endParaRPr lang="nl-NL"/>
          </a:p>
        </p:txBody>
      </p:sp>
    </p:spTree>
    <p:extLst>
      <p:ext uri="{BB962C8B-B14F-4D97-AF65-F5344CB8AC3E}">
        <p14:creationId xmlns:p14="http://schemas.microsoft.com/office/powerpoint/2010/main" val="2800819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Now</a:t>
            </a:r>
            <a:r>
              <a:rPr lang="nl-NL" dirty="0"/>
              <a:t> </a:t>
            </a:r>
            <a:r>
              <a:rPr lang="nl-NL" dirty="0" err="1"/>
              <a:t>let’s</a:t>
            </a:r>
            <a:r>
              <a:rPr lang="nl-NL" dirty="0"/>
              <a:t> have a closer</a:t>
            </a:r>
            <a:r>
              <a:rPr lang="nl-NL" baseline="0" dirty="0"/>
              <a:t> look at </a:t>
            </a:r>
            <a:r>
              <a:rPr lang="nl-NL" baseline="0" dirty="0" err="1"/>
              <a:t>the</a:t>
            </a:r>
            <a:r>
              <a:rPr lang="nl-NL" baseline="0" dirty="0"/>
              <a:t> </a:t>
            </a:r>
            <a:r>
              <a:rPr lang="nl-NL" baseline="0" dirty="0" err="1"/>
              <a:t>busines</a:t>
            </a:r>
            <a:r>
              <a:rPr lang="nl-NL" baseline="0" dirty="0"/>
              <a:t> model </a:t>
            </a:r>
            <a:r>
              <a:rPr lang="nl-NL" baseline="0" dirty="0" err="1"/>
              <a:t>for</a:t>
            </a:r>
            <a:r>
              <a:rPr lang="nl-NL" baseline="0" dirty="0"/>
              <a:t> </a:t>
            </a:r>
            <a:r>
              <a:rPr lang="nl-NL" baseline="0" dirty="0" err="1"/>
              <a:t>the</a:t>
            </a:r>
            <a:r>
              <a:rPr lang="nl-NL" baseline="0" dirty="0"/>
              <a:t> </a:t>
            </a:r>
            <a:r>
              <a:rPr lang="nl-NL" baseline="0" dirty="0" err="1"/>
              <a:t>exploitation</a:t>
            </a:r>
            <a:r>
              <a:rPr lang="nl-NL" baseline="0" dirty="0"/>
              <a:t> of </a:t>
            </a:r>
            <a:r>
              <a:rPr lang="nl-NL" baseline="0" dirty="0" err="1"/>
              <a:t>Key</a:t>
            </a:r>
            <a:r>
              <a:rPr lang="nl-NL" baseline="0" dirty="0"/>
              <a:t> </a:t>
            </a:r>
            <a:r>
              <a:rPr lang="nl-NL" baseline="0" dirty="0" err="1"/>
              <a:t>Exploitable</a:t>
            </a:r>
            <a:r>
              <a:rPr lang="nl-NL" baseline="0" dirty="0"/>
              <a:t> </a:t>
            </a:r>
            <a:r>
              <a:rPr lang="nl-NL" baseline="0" dirty="0" err="1"/>
              <a:t>Results</a:t>
            </a:r>
            <a:r>
              <a:rPr lang="nl-NL" baseline="0" dirty="0"/>
              <a:t>, </a:t>
            </a:r>
            <a:r>
              <a:rPr lang="nl-NL" baseline="0" dirty="0" err="1"/>
              <a:t>including</a:t>
            </a:r>
            <a:r>
              <a:rPr lang="nl-NL" baseline="0" dirty="0"/>
              <a:t> </a:t>
            </a:r>
            <a:r>
              <a:rPr lang="nl-NL" baseline="0" dirty="0" err="1"/>
              <a:t>the</a:t>
            </a:r>
            <a:r>
              <a:rPr lang="nl-NL" baseline="0" dirty="0"/>
              <a:t> type of information </a:t>
            </a:r>
            <a:r>
              <a:rPr lang="nl-NL" baseline="0" dirty="0" err="1"/>
              <a:t>that</a:t>
            </a:r>
            <a:r>
              <a:rPr lang="nl-NL" baseline="0" dirty="0"/>
              <a:t> is </a:t>
            </a:r>
            <a:r>
              <a:rPr lang="nl-NL" baseline="0" dirty="0" err="1"/>
              <a:t>required</a:t>
            </a:r>
            <a:r>
              <a:rPr lang="nl-NL" baseline="0" dirty="0"/>
              <a:t> at </a:t>
            </a:r>
            <a:r>
              <a:rPr lang="nl-NL" baseline="0" dirty="0" err="1"/>
              <a:t>the</a:t>
            </a:r>
            <a:r>
              <a:rPr lang="nl-NL" baseline="0" dirty="0"/>
              <a:t> time of </a:t>
            </a:r>
            <a:r>
              <a:rPr lang="nl-NL" baseline="0" dirty="0" err="1"/>
              <a:t>the</a:t>
            </a:r>
            <a:r>
              <a:rPr lang="nl-NL" baseline="0" dirty="0"/>
              <a:t> </a:t>
            </a:r>
            <a:r>
              <a:rPr lang="nl-NL" baseline="0" dirty="0" err="1"/>
              <a:t>application</a:t>
            </a:r>
            <a:r>
              <a:rPr lang="nl-NL" baseline="0" dirty="0"/>
              <a:t> of KAVA </a:t>
            </a:r>
            <a:r>
              <a:rPr lang="nl-NL" baseline="0" dirty="0" err="1"/>
              <a:t>projects</a:t>
            </a:r>
            <a:r>
              <a:rPr lang="nl-NL" baseline="0" dirty="0"/>
              <a:t> </a:t>
            </a:r>
            <a:r>
              <a:rPr lang="nl-NL" baseline="0" dirty="0" err="1"/>
              <a:t>to</a:t>
            </a:r>
            <a:r>
              <a:rPr lang="nl-NL" baseline="0" dirty="0"/>
              <a:t> EIT Food.</a:t>
            </a:r>
            <a:endParaRPr lang="nl-NL" dirty="0"/>
          </a:p>
        </p:txBody>
      </p:sp>
      <p:sp>
        <p:nvSpPr>
          <p:cNvPr id="4" name="Slide Number Placeholder 3"/>
          <p:cNvSpPr>
            <a:spLocks noGrp="1"/>
          </p:cNvSpPr>
          <p:nvPr>
            <p:ph type="sldNum" sz="quarter" idx="10"/>
          </p:nvPr>
        </p:nvSpPr>
        <p:spPr/>
        <p:txBody>
          <a:bodyPr/>
          <a:lstStyle/>
          <a:p>
            <a:fld id="{04E63970-B039-4BED-BC11-FE776103C659}" type="slidenum">
              <a:rPr lang="nl-NL" smtClean="0"/>
              <a:t>29</a:t>
            </a:fld>
            <a:endParaRPr lang="nl-NL"/>
          </a:p>
        </p:txBody>
      </p:sp>
    </p:spTree>
    <p:extLst>
      <p:ext uri="{BB962C8B-B14F-4D97-AF65-F5344CB8AC3E}">
        <p14:creationId xmlns:p14="http://schemas.microsoft.com/office/powerpoint/2010/main" val="2137638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Now</a:t>
            </a:r>
            <a:r>
              <a:rPr lang="nl-NL" dirty="0"/>
              <a:t> </a:t>
            </a:r>
            <a:r>
              <a:rPr lang="nl-NL" dirty="0" err="1"/>
              <a:t>let’s</a:t>
            </a:r>
            <a:r>
              <a:rPr lang="nl-NL" dirty="0"/>
              <a:t> have a closer</a:t>
            </a:r>
            <a:r>
              <a:rPr lang="nl-NL" baseline="0" dirty="0"/>
              <a:t> look at </a:t>
            </a:r>
            <a:r>
              <a:rPr lang="nl-NL" baseline="0" dirty="0" err="1"/>
              <a:t>the</a:t>
            </a:r>
            <a:r>
              <a:rPr lang="nl-NL" baseline="0" dirty="0"/>
              <a:t> </a:t>
            </a:r>
            <a:r>
              <a:rPr lang="nl-NL" baseline="0" dirty="0" err="1"/>
              <a:t>busines</a:t>
            </a:r>
            <a:r>
              <a:rPr lang="nl-NL" baseline="0" dirty="0"/>
              <a:t> model </a:t>
            </a:r>
            <a:r>
              <a:rPr lang="nl-NL" baseline="0" dirty="0" err="1"/>
              <a:t>for</a:t>
            </a:r>
            <a:r>
              <a:rPr lang="nl-NL" baseline="0" dirty="0"/>
              <a:t> </a:t>
            </a:r>
            <a:r>
              <a:rPr lang="nl-NL" baseline="0" dirty="0" err="1"/>
              <a:t>the</a:t>
            </a:r>
            <a:r>
              <a:rPr lang="nl-NL" baseline="0" dirty="0"/>
              <a:t> </a:t>
            </a:r>
            <a:r>
              <a:rPr lang="nl-NL" baseline="0" dirty="0" err="1"/>
              <a:t>exploitation</a:t>
            </a:r>
            <a:r>
              <a:rPr lang="nl-NL" baseline="0" dirty="0"/>
              <a:t> of </a:t>
            </a:r>
            <a:r>
              <a:rPr lang="nl-NL" baseline="0" dirty="0" err="1"/>
              <a:t>Key</a:t>
            </a:r>
            <a:r>
              <a:rPr lang="nl-NL" baseline="0" dirty="0"/>
              <a:t> </a:t>
            </a:r>
            <a:r>
              <a:rPr lang="nl-NL" baseline="0" dirty="0" err="1"/>
              <a:t>Exploitable</a:t>
            </a:r>
            <a:r>
              <a:rPr lang="nl-NL" baseline="0" dirty="0"/>
              <a:t> </a:t>
            </a:r>
            <a:r>
              <a:rPr lang="nl-NL" baseline="0" dirty="0" err="1"/>
              <a:t>Results</a:t>
            </a:r>
            <a:r>
              <a:rPr lang="nl-NL" baseline="0" dirty="0"/>
              <a:t>, </a:t>
            </a:r>
            <a:r>
              <a:rPr lang="nl-NL" baseline="0" dirty="0" err="1"/>
              <a:t>including</a:t>
            </a:r>
            <a:r>
              <a:rPr lang="nl-NL" baseline="0" dirty="0"/>
              <a:t> </a:t>
            </a:r>
            <a:r>
              <a:rPr lang="nl-NL" baseline="0" dirty="0" err="1"/>
              <a:t>the</a:t>
            </a:r>
            <a:r>
              <a:rPr lang="nl-NL" baseline="0" dirty="0"/>
              <a:t> type of information </a:t>
            </a:r>
            <a:r>
              <a:rPr lang="nl-NL" baseline="0" dirty="0" err="1"/>
              <a:t>that</a:t>
            </a:r>
            <a:r>
              <a:rPr lang="nl-NL" baseline="0" dirty="0"/>
              <a:t> is </a:t>
            </a:r>
            <a:r>
              <a:rPr lang="nl-NL" baseline="0" dirty="0" err="1"/>
              <a:t>required</a:t>
            </a:r>
            <a:r>
              <a:rPr lang="nl-NL" baseline="0" dirty="0"/>
              <a:t> at </a:t>
            </a:r>
            <a:r>
              <a:rPr lang="nl-NL" baseline="0" dirty="0" err="1"/>
              <a:t>the</a:t>
            </a:r>
            <a:r>
              <a:rPr lang="nl-NL" baseline="0" dirty="0"/>
              <a:t> time of </a:t>
            </a:r>
            <a:r>
              <a:rPr lang="nl-NL" baseline="0" dirty="0" err="1"/>
              <a:t>the</a:t>
            </a:r>
            <a:r>
              <a:rPr lang="nl-NL" baseline="0" dirty="0"/>
              <a:t> </a:t>
            </a:r>
            <a:r>
              <a:rPr lang="nl-NL" baseline="0" dirty="0" err="1"/>
              <a:t>application</a:t>
            </a:r>
            <a:r>
              <a:rPr lang="nl-NL" baseline="0" dirty="0"/>
              <a:t> of KAVA </a:t>
            </a:r>
            <a:r>
              <a:rPr lang="nl-NL" baseline="0" dirty="0" err="1"/>
              <a:t>projects</a:t>
            </a:r>
            <a:r>
              <a:rPr lang="nl-NL" baseline="0" dirty="0"/>
              <a:t> </a:t>
            </a:r>
            <a:r>
              <a:rPr lang="nl-NL" baseline="0" dirty="0" err="1"/>
              <a:t>to</a:t>
            </a:r>
            <a:r>
              <a:rPr lang="nl-NL" baseline="0" dirty="0"/>
              <a:t> EIT Food.</a:t>
            </a:r>
            <a:endParaRPr lang="nl-NL" dirty="0"/>
          </a:p>
        </p:txBody>
      </p:sp>
      <p:sp>
        <p:nvSpPr>
          <p:cNvPr id="4" name="Slide Number Placeholder 3"/>
          <p:cNvSpPr>
            <a:spLocks noGrp="1"/>
          </p:cNvSpPr>
          <p:nvPr>
            <p:ph type="sldNum" sz="quarter" idx="10"/>
          </p:nvPr>
        </p:nvSpPr>
        <p:spPr/>
        <p:txBody>
          <a:bodyPr/>
          <a:lstStyle/>
          <a:p>
            <a:fld id="{04E63970-B039-4BED-BC11-FE776103C659}" type="slidenum">
              <a:rPr lang="nl-NL" smtClean="0"/>
              <a:t>30</a:t>
            </a:fld>
            <a:endParaRPr lang="nl-NL"/>
          </a:p>
        </p:txBody>
      </p:sp>
    </p:spTree>
    <p:extLst>
      <p:ext uri="{BB962C8B-B14F-4D97-AF65-F5344CB8AC3E}">
        <p14:creationId xmlns:p14="http://schemas.microsoft.com/office/powerpoint/2010/main" val="624855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 Business model is </a:t>
            </a:r>
            <a:r>
              <a:rPr lang="nl-NL" dirty="0" err="1"/>
              <a:t>to</a:t>
            </a:r>
            <a:r>
              <a:rPr lang="nl-NL" baseline="0" dirty="0"/>
              <a:t> </a:t>
            </a:r>
            <a:r>
              <a:rPr lang="nl-NL" baseline="0" dirty="0" err="1"/>
              <a:t>be</a:t>
            </a:r>
            <a:r>
              <a:rPr lang="nl-NL" baseline="0" dirty="0"/>
              <a:t> </a:t>
            </a:r>
            <a:r>
              <a:rPr lang="nl-NL" baseline="0" dirty="0" err="1"/>
              <a:t>defined</a:t>
            </a:r>
            <a:r>
              <a:rPr lang="nl-NL" baseline="0" dirty="0"/>
              <a:t> </a:t>
            </a:r>
            <a:r>
              <a:rPr lang="nl-NL" baseline="0" dirty="0" err="1"/>
              <a:t>for</a:t>
            </a:r>
            <a:r>
              <a:rPr lang="nl-NL" baseline="0" dirty="0"/>
              <a:t> </a:t>
            </a:r>
            <a:r>
              <a:rPr lang="nl-NL" baseline="0" dirty="0" err="1"/>
              <a:t>any</a:t>
            </a:r>
            <a:r>
              <a:rPr lang="nl-NL" baseline="0" dirty="0"/>
              <a:t> </a:t>
            </a:r>
            <a:r>
              <a:rPr lang="nl-NL" baseline="0" dirty="0" err="1"/>
              <a:t>organization</a:t>
            </a:r>
            <a:r>
              <a:rPr lang="nl-NL" baseline="0" dirty="0"/>
              <a:t> </a:t>
            </a:r>
            <a:r>
              <a:rPr lang="nl-NL" baseline="0" dirty="0" err="1"/>
              <a:t>who</a:t>
            </a:r>
            <a:r>
              <a:rPr lang="nl-NL" baseline="0" dirty="0"/>
              <a:t> wants </a:t>
            </a:r>
            <a:r>
              <a:rPr lang="nl-NL" baseline="0" dirty="0" err="1"/>
              <a:t>to</a:t>
            </a:r>
            <a:r>
              <a:rPr lang="nl-NL" baseline="0" dirty="0"/>
              <a:t> </a:t>
            </a:r>
            <a:r>
              <a:rPr lang="nl-NL" baseline="0" dirty="0" err="1"/>
              <a:t>apply</a:t>
            </a:r>
            <a:r>
              <a:rPr lang="nl-NL" baseline="0" dirty="0"/>
              <a:t> </a:t>
            </a:r>
            <a:r>
              <a:rPr lang="nl-NL" baseline="0" dirty="0" err="1"/>
              <a:t>its</a:t>
            </a:r>
            <a:r>
              <a:rPr lang="nl-NL" baseline="0" dirty="0"/>
              <a:t> </a:t>
            </a:r>
            <a:r>
              <a:rPr lang="nl-NL" baseline="0" dirty="0" err="1"/>
              <a:t>innovation</a:t>
            </a:r>
            <a:r>
              <a:rPr lang="nl-NL" baseline="0" dirty="0"/>
              <a:t>, in order </a:t>
            </a:r>
            <a:r>
              <a:rPr lang="nl-NL" baseline="0" dirty="0" err="1"/>
              <a:t>to</a:t>
            </a:r>
            <a:r>
              <a:rPr lang="nl-NL" baseline="0" dirty="0"/>
              <a:t> </a:t>
            </a:r>
            <a:r>
              <a:rPr lang="nl-NL" baseline="0" dirty="0" err="1"/>
              <a:t>successfully</a:t>
            </a:r>
            <a:r>
              <a:rPr lang="nl-NL" baseline="0" dirty="0"/>
              <a:t> </a:t>
            </a:r>
            <a:r>
              <a:rPr lang="nl-NL" baseline="0" dirty="0" err="1"/>
              <a:t>sell</a:t>
            </a:r>
            <a:r>
              <a:rPr lang="nl-NL" baseline="0" dirty="0"/>
              <a:t> </a:t>
            </a:r>
            <a:r>
              <a:rPr lang="nl-NL" baseline="0" dirty="0" err="1"/>
              <a:t>it</a:t>
            </a:r>
            <a:r>
              <a:rPr lang="nl-NL" baseline="0" dirty="0"/>
              <a:t> </a:t>
            </a:r>
            <a:r>
              <a:rPr lang="nl-NL" baseline="0" dirty="0" err="1"/>
              <a:t>and</a:t>
            </a:r>
            <a:r>
              <a:rPr lang="nl-NL" baseline="0" dirty="0"/>
              <a:t> </a:t>
            </a:r>
            <a:r>
              <a:rPr lang="nl-NL" baseline="0" dirty="0" err="1"/>
              <a:t>to</a:t>
            </a:r>
            <a:r>
              <a:rPr lang="nl-NL" baseline="0" dirty="0"/>
              <a:t> </a:t>
            </a:r>
            <a:r>
              <a:rPr lang="nl-NL" baseline="0" dirty="0" err="1"/>
              <a:t>become</a:t>
            </a:r>
            <a:r>
              <a:rPr lang="nl-NL" baseline="0" dirty="0"/>
              <a:t> </a:t>
            </a:r>
            <a:r>
              <a:rPr lang="nl-NL" baseline="0" dirty="0" err="1"/>
              <a:t>profitable</a:t>
            </a:r>
            <a:r>
              <a:rPr lang="nl-NL" baseline="0" dirty="0"/>
              <a:t> on </a:t>
            </a:r>
            <a:r>
              <a:rPr lang="nl-NL" baseline="0" dirty="0" err="1"/>
              <a:t>the</a:t>
            </a:r>
            <a:r>
              <a:rPr lang="nl-NL" baseline="0" dirty="0"/>
              <a:t> long-term.</a:t>
            </a:r>
          </a:p>
          <a:p>
            <a:endParaRPr lang="nl-NL" baseline="0" dirty="0"/>
          </a:p>
          <a:p>
            <a:r>
              <a:rPr lang="nl-NL" baseline="0" dirty="0" err="1"/>
              <a:t>That</a:t>
            </a:r>
            <a:r>
              <a:rPr lang="nl-NL" baseline="0" dirty="0"/>
              <a:t> is, </a:t>
            </a:r>
            <a:r>
              <a:rPr lang="nl-NL" baseline="0" dirty="0" err="1"/>
              <a:t>something</a:t>
            </a:r>
            <a:r>
              <a:rPr lang="nl-NL" baseline="0" dirty="0"/>
              <a:t> </a:t>
            </a:r>
            <a:r>
              <a:rPr lang="nl-NL" baseline="0" dirty="0" err="1"/>
              <a:t>that</a:t>
            </a:r>
            <a:r>
              <a:rPr lang="nl-NL" baseline="0" dirty="0"/>
              <a:t> has been </a:t>
            </a:r>
            <a:r>
              <a:rPr lang="nl-NL" baseline="0" dirty="0" err="1"/>
              <a:t>developed</a:t>
            </a:r>
            <a:r>
              <a:rPr lang="nl-NL" baseline="0" dirty="0"/>
              <a:t> </a:t>
            </a:r>
            <a:r>
              <a:rPr lang="nl-NL" baseline="0" dirty="0" err="1"/>
              <a:t>can</a:t>
            </a:r>
            <a:r>
              <a:rPr lang="nl-NL" baseline="0" dirty="0"/>
              <a:t> </a:t>
            </a:r>
            <a:r>
              <a:rPr lang="nl-NL" baseline="0" dirty="0" err="1"/>
              <a:t>only</a:t>
            </a:r>
            <a:r>
              <a:rPr lang="nl-NL" baseline="0" dirty="0"/>
              <a:t> </a:t>
            </a:r>
            <a:r>
              <a:rPr lang="nl-NL" baseline="0" dirty="0" err="1"/>
              <a:t>be</a:t>
            </a:r>
            <a:r>
              <a:rPr lang="nl-NL" baseline="0" dirty="0"/>
              <a:t> </a:t>
            </a:r>
            <a:r>
              <a:rPr lang="nl-NL" baseline="0" dirty="0" err="1"/>
              <a:t>called</a:t>
            </a:r>
            <a:r>
              <a:rPr lang="nl-NL" baseline="0" dirty="0"/>
              <a:t> </a:t>
            </a:r>
            <a:r>
              <a:rPr lang="nl-NL" baseline="0" dirty="0" err="1"/>
              <a:t>an</a:t>
            </a:r>
            <a:r>
              <a:rPr lang="nl-NL" baseline="0" dirty="0"/>
              <a:t> </a:t>
            </a:r>
            <a:r>
              <a:rPr lang="nl-NL" baseline="0" dirty="0" err="1"/>
              <a:t>innovation</a:t>
            </a:r>
            <a:r>
              <a:rPr lang="nl-NL" baseline="0" dirty="0"/>
              <a:t> </a:t>
            </a:r>
            <a:r>
              <a:rPr lang="nl-NL" baseline="0" dirty="0" err="1"/>
              <a:t>once</a:t>
            </a:r>
            <a:r>
              <a:rPr lang="nl-NL" baseline="0" dirty="0"/>
              <a:t> </a:t>
            </a:r>
            <a:r>
              <a:rPr lang="nl-NL" baseline="0" dirty="0" err="1"/>
              <a:t>it</a:t>
            </a:r>
            <a:r>
              <a:rPr lang="nl-NL" baseline="0" dirty="0"/>
              <a:t> is </a:t>
            </a:r>
            <a:r>
              <a:rPr lang="nl-NL" baseline="0" dirty="0" err="1"/>
              <a:t>introduced</a:t>
            </a:r>
            <a:r>
              <a:rPr lang="nl-NL" baseline="0" dirty="0"/>
              <a:t> </a:t>
            </a:r>
            <a:r>
              <a:rPr lang="nl-NL" baseline="0" dirty="0" err="1"/>
              <a:t>to</a:t>
            </a:r>
            <a:r>
              <a:rPr lang="nl-NL" baseline="0" dirty="0"/>
              <a:t> a </a:t>
            </a:r>
            <a:r>
              <a:rPr lang="nl-NL" baseline="0" dirty="0" err="1"/>
              <a:t>certain</a:t>
            </a:r>
            <a:r>
              <a:rPr lang="nl-NL" baseline="0" dirty="0"/>
              <a:t> market </a:t>
            </a:r>
            <a:r>
              <a:rPr lang="nl-NL" baseline="0" dirty="0" err="1"/>
              <a:t>and</a:t>
            </a:r>
            <a:r>
              <a:rPr lang="nl-NL" baseline="0" dirty="0"/>
              <a:t> </a:t>
            </a:r>
            <a:r>
              <a:rPr lang="nl-NL" baseline="0" dirty="0" err="1"/>
              <a:t>follows</a:t>
            </a:r>
            <a:r>
              <a:rPr lang="nl-NL" baseline="0" dirty="0"/>
              <a:t> a </a:t>
            </a:r>
            <a:r>
              <a:rPr lang="nl-NL" baseline="0" dirty="0" err="1"/>
              <a:t>certain</a:t>
            </a:r>
            <a:r>
              <a:rPr lang="nl-NL" baseline="0" dirty="0"/>
              <a:t> pace of </a:t>
            </a:r>
            <a:r>
              <a:rPr lang="nl-NL" baseline="0" dirty="0" err="1"/>
              <a:t>increasing</a:t>
            </a:r>
            <a:r>
              <a:rPr lang="nl-NL" baseline="0" dirty="0"/>
              <a:t> sales </a:t>
            </a:r>
            <a:r>
              <a:rPr lang="nl-NL" baseline="0" dirty="0" err="1"/>
              <a:t>and</a:t>
            </a:r>
            <a:r>
              <a:rPr lang="nl-NL" baseline="0" dirty="0"/>
              <a:t> </a:t>
            </a:r>
            <a:r>
              <a:rPr lang="nl-NL" baseline="0" dirty="0" err="1"/>
              <a:t>profitability</a:t>
            </a:r>
            <a:r>
              <a:rPr lang="nl-NL" baseline="0" dirty="0"/>
              <a:t>.</a:t>
            </a:r>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 </a:t>
            </a:r>
            <a:r>
              <a:rPr lang="nl-NL" dirty="0" err="1"/>
              <a:t>very</a:t>
            </a:r>
            <a:r>
              <a:rPr lang="nl-NL" dirty="0"/>
              <a:t> </a:t>
            </a:r>
            <a:r>
              <a:rPr lang="nl-NL" dirty="0" err="1"/>
              <a:t>helpful</a:t>
            </a:r>
            <a:r>
              <a:rPr lang="nl-NL" dirty="0"/>
              <a:t> way </a:t>
            </a:r>
            <a:r>
              <a:rPr lang="nl-NL" dirty="0" err="1"/>
              <a:t>to</a:t>
            </a:r>
            <a:r>
              <a:rPr lang="nl-NL" dirty="0"/>
              <a:t> </a:t>
            </a:r>
            <a:r>
              <a:rPr lang="nl-NL" dirty="0" err="1"/>
              <a:t>elaborate</a:t>
            </a:r>
            <a:r>
              <a:rPr lang="nl-NL" dirty="0"/>
              <a:t> on a business model </a:t>
            </a:r>
            <a:r>
              <a:rPr lang="nl-NL" dirty="0" err="1"/>
              <a:t>for</a:t>
            </a:r>
            <a:r>
              <a:rPr lang="nl-NL" baseline="0" dirty="0"/>
              <a:t> </a:t>
            </a:r>
            <a:r>
              <a:rPr lang="nl-NL" baseline="0" dirty="0" err="1"/>
              <a:t>KERs</a:t>
            </a:r>
            <a:r>
              <a:rPr lang="nl-NL" baseline="0" dirty="0"/>
              <a:t> is </a:t>
            </a:r>
            <a:r>
              <a:rPr lang="nl-NL" baseline="0" dirty="0" err="1"/>
              <a:t>the</a:t>
            </a:r>
            <a:r>
              <a:rPr lang="nl-NL" baseline="0" dirty="0"/>
              <a:t> Business Model Canvas. As a </a:t>
            </a:r>
            <a:r>
              <a:rPr lang="nl-NL" baseline="0" dirty="0" err="1"/>
              <a:t>framework</a:t>
            </a:r>
            <a:r>
              <a:rPr lang="nl-NL" baseline="0" dirty="0"/>
              <a:t> </a:t>
            </a:r>
            <a:r>
              <a:rPr lang="nl-NL" baseline="0" dirty="0" err="1"/>
              <a:t>the</a:t>
            </a:r>
            <a:r>
              <a:rPr lang="nl-NL" baseline="0" dirty="0"/>
              <a:t> Business Model Canvas is </a:t>
            </a:r>
            <a:r>
              <a:rPr lang="nl-NL" baseline="0" dirty="0" err="1"/>
              <a:t>helpful</a:t>
            </a:r>
            <a:r>
              <a:rPr lang="nl-NL" baseline="0" dirty="0"/>
              <a:t> </a:t>
            </a:r>
            <a:r>
              <a:rPr lang="nl-NL" baseline="0" dirty="0" err="1"/>
              <a:t>to</a:t>
            </a:r>
            <a:r>
              <a:rPr lang="nl-NL" baseline="0" dirty="0"/>
              <a:t> </a:t>
            </a:r>
            <a:r>
              <a:rPr lang="nl-NL" baseline="0" dirty="0" err="1"/>
              <a:t>think</a:t>
            </a:r>
            <a:r>
              <a:rPr lang="nl-NL" baseline="0" dirty="0"/>
              <a:t> of </a:t>
            </a:r>
            <a:r>
              <a:rPr lang="nl-NL" baseline="0" dirty="0" err="1"/>
              <a:t>the</a:t>
            </a:r>
            <a:r>
              <a:rPr lang="nl-NL" baseline="0" dirty="0"/>
              <a:t> </a:t>
            </a:r>
            <a:r>
              <a:rPr lang="nl-NL" baseline="0" dirty="0" err="1"/>
              <a:t>exploitation</a:t>
            </a:r>
            <a:r>
              <a:rPr lang="nl-NL" baseline="0" dirty="0"/>
              <a:t> of </a:t>
            </a:r>
            <a:r>
              <a:rPr lang="nl-NL" baseline="0" dirty="0" err="1"/>
              <a:t>KERs</a:t>
            </a:r>
            <a:r>
              <a:rPr lang="nl-NL" baseline="0" dirty="0"/>
              <a:t> at time of </a:t>
            </a:r>
            <a:r>
              <a:rPr lang="nl-NL" baseline="0" dirty="0" err="1"/>
              <a:t>application</a:t>
            </a:r>
            <a:r>
              <a:rPr lang="nl-NL" baseline="0" dirty="0"/>
              <a:t> of KAVA </a:t>
            </a:r>
            <a:r>
              <a:rPr lang="nl-NL" baseline="0" dirty="0" err="1"/>
              <a:t>projects</a:t>
            </a:r>
            <a:r>
              <a:rPr lang="nl-NL" baseline="0" dirty="0"/>
              <a:t>. </a:t>
            </a:r>
            <a:r>
              <a:rPr lang="nl-NL" baseline="0" dirty="0" err="1"/>
              <a:t>Also</a:t>
            </a:r>
            <a:r>
              <a:rPr lang="nl-NL" baseline="0" dirty="0"/>
              <a:t> </a:t>
            </a:r>
            <a:r>
              <a:rPr lang="nl-NL" baseline="0" dirty="0" err="1"/>
              <a:t>note</a:t>
            </a:r>
            <a:r>
              <a:rPr lang="nl-NL" baseline="0" dirty="0"/>
              <a:t> </a:t>
            </a:r>
            <a:r>
              <a:rPr lang="nl-NL" baseline="0" dirty="0" err="1"/>
              <a:t>that</a:t>
            </a:r>
            <a:r>
              <a:rPr lang="nl-NL" baseline="0" dirty="0"/>
              <a:t> Business Model Canvas is </a:t>
            </a:r>
            <a:r>
              <a:rPr lang="nl-NL" baseline="0" dirty="0" err="1"/>
              <a:t>to</a:t>
            </a:r>
            <a:r>
              <a:rPr lang="nl-NL" baseline="0" dirty="0"/>
              <a:t> </a:t>
            </a:r>
            <a:r>
              <a:rPr lang="nl-NL" baseline="0" dirty="0" err="1"/>
              <a:t>be</a:t>
            </a:r>
            <a:r>
              <a:rPr lang="nl-NL" baseline="0" dirty="0"/>
              <a:t> </a:t>
            </a:r>
            <a:r>
              <a:rPr lang="nl-NL" baseline="0" dirty="0" err="1"/>
              <a:t>filled</a:t>
            </a:r>
            <a:r>
              <a:rPr lang="nl-NL" baseline="0" dirty="0"/>
              <a:t> in as a </a:t>
            </a:r>
            <a:r>
              <a:rPr lang="nl-NL" baseline="0" dirty="0" err="1"/>
              <a:t>mandatory</a:t>
            </a:r>
            <a:r>
              <a:rPr lang="nl-NL" baseline="0" dirty="0"/>
              <a:t> document </a:t>
            </a:r>
            <a:r>
              <a:rPr lang="nl-NL" baseline="0" dirty="0" err="1"/>
              <a:t>for</a:t>
            </a:r>
            <a:r>
              <a:rPr lang="nl-NL" baseline="0" dirty="0"/>
              <a:t> </a:t>
            </a:r>
            <a:r>
              <a:rPr lang="nl-NL" baseline="0" dirty="0" err="1"/>
              <a:t>your</a:t>
            </a:r>
            <a:r>
              <a:rPr lang="nl-NL" baseline="0" dirty="0"/>
              <a:t> </a:t>
            </a:r>
            <a:r>
              <a:rPr lang="nl-NL" baseline="0" dirty="0" err="1"/>
              <a:t>application</a:t>
            </a:r>
            <a:r>
              <a:rPr lang="nl-NL" baseline="0" dirty="0"/>
              <a:t>.</a:t>
            </a:r>
          </a:p>
          <a:p>
            <a:endParaRPr lang="nl-NL" baseline="0" dirty="0"/>
          </a:p>
          <a:p>
            <a:r>
              <a:rPr lang="nl-NL" baseline="0" dirty="0" err="1"/>
              <a:t>Based</a:t>
            </a:r>
            <a:r>
              <a:rPr lang="nl-NL" baseline="0" dirty="0"/>
              <a:t> on 11 </a:t>
            </a:r>
            <a:r>
              <a:rPr lang="nl-NL" baseline="0" dirty="0" err="1"/>
              <a:t>elements</a:t>
            </a:r>
            <a:r>
              <a:rPr lang="nl-NL" baseline="0" dirty="0"/>
              <a:t> </a:t>
            </a:r>
            <a:r>
              <a:rPr lang="nl-NL" baseline="0" dirty="0" err="1"/>
              <a:t>this</a:t>
            </a:r>
            <a:r>
              <a:rPr lang="nl-NL" baseline="0" dirty="0"/>
              <a:t> </a:t>
            </a:r>
            <a:r>
              <a:rPr lang="nl-NL" baseline="0" dirty="0" err="1"/>
              <a:t>framework</a:t>
            </a:r>
            <a:r>
              <a:rPr lang="nl-NL" baseline="0" dirty="0"/>
              <a:t> supports on </a:t>
            </a:r>
            <a:r>
              <a:rPr lang="nl-NL" dirty="0" err="1"/>
              <a:t>how</a:t>
            </a:r>
            <a:r>
              <a:rPr lang="nl-NL" baseline="0" dirty="0"/>
              <a:t> </a:t>
            </a:r>
            <a:r>
              <a:rPr lang="nl-NL" baseline="0" dirty="0" err="1"/>
              <a:t>the</a:t>
            </a:r>
            <a:r>
              <a:rPr lang="nl-NL" baseline="0" dirty="0"/>
              <a:t> </a:t>
            </a:r>
            <a:r>
              <a:rPr lang="nl-NL" baseline="0" dirty="0" err="1"/>
              <a:t>KERs</a:t>
            </a:r>
            <a:r>
              <a:rPr lang="nl-NL" baseline="0" dirty="0"/>
              <a:t> are </a:t>
            </a:r>
            <a:r>
              <a:rPr lang="nl-NL" baseline="0" dirty="0" err="1"/>
              <a:t>to</a:t>
            </a:r>
            <a:r>
              <a:rPr lang="nl-NL" baseline="0" dirty="0"/>
              <a:t> </a:t>
            </a:r>
            <a:r>
              <a:rPr lang="nl-NL" baseline="0" dirty="0" err="1"/>
              <a:t>be</a:t>
            </a:r>
            <a:r>
              <a:rPr lang="nl-NL" baseline="0" dirty="0"/>
              <a:t> </a:t>
            </a:r>
            <a:r>
              <a:rPr lang="nl-NL" baseline="0" dirty="0" err="1"/>
              <a:t>exploited</a:t>
            </a:r>
            <a:r>
              <a:rPr lang="nl-NL" baseline="0" dirty="0"/>
              <a:t> </a:t>
            </a:r>
            <a:r>
              <a:rPr lang="nl-NL" baseline="0" dirty="0" err="1"/>
              <a:t>from</a:t>
            </a:r>
            <a:r>
              <a:rPr lang="nl-NL" baseline="0" dirty="0"/>
              <a:t> multiple </a:t>
            </a:r>
            <a:r>
              <a:rPr lang="nl-NL" baseline="0" dirty="0" err="1"/>
              <a:t>perspectives</a:t>
            </a:r>
            <a:r>
              <a:rPr lang="nl-NL" baseline="0" dirty="0"/>
              <a:t>:</a:t>
            </a:r>
          </a:p>
          <a:p>
            <a:pPr marL="171450" indent="-171450">
              <a:buFont typeface="Arial" panose="020B0604020202020204" pitchFamily="34" charset="0"/>
              <a:buChar char="•"/>
            </a:pPr>
            <a:r>
              <a:rPr lang="nl-NL" baseline="0" dirty="0"/>
              <a:t>The </a:t>
            </a:r>
            <a:r>
              <a:rPr lang="nl-NL" baseline="0" dirty="0" err="1"/>
              <a:t>elements</a:t>
            </a:r>
            <a:r>
              <a:rPr lang="nl-NL" baseline="0" dirty="0"/>
              <a:t> Customer </a:t>
            </a:r>
            <a:r>
              <a:rPr lang="nl-NL" baseline="0" dirty="0" err="1"/>
              <a:t>needs</a:t>
            </a:r>
            <a:r>
              <a:rPr lang="nl-NL" baseline="0" dirty="0"/>
              <a:t>, Customer </a:t>
            </a:r>
            <a:r>
              <a:rPr lang="nl-NL" baseline="0" dirty="0" err="1"/>
              <a:t>relationships</a:t>
            </a:r>
            <a:r>
              <a:rPr lang="nl-NL" baseline="0" dirty="0"/>
              <a:t>, Customer </a:t>
            </a:r>
            <a:r>
              <a:rPr lang="nl-NL" baseline="0" dirty="0" err="1"/>
              <a:t>segments</a:t>
            </a:r>
            <a:r>
              <a:rPr lang="nl-NL" baseline="0" dirty="0"/>
              <a:t> </a:t>
            </a:r>
            <a:r>
              <a:rPr lang="nl-NL" baseline="0" dirty="0" err="1"/>
              <a:t>and</a:t>
            </a:r>
            <a:r>
              <a:rPr lang="nl-NL" baseline="0" dirty="0"/>
              <a:t> </a:t>
            </a:r>
            <a:r>
              <a:rPr lang="nl-NL" baseline="0" dirty="0" err="1"/>
              <a:t>Channels</a:t>
            </a:r>
            <a:r>
              <a:rPr lang="nl-NL" baseline="0" dirty="0"/>
              <a:t> </a:t>
            </a:r>
            <a:r>
              <a:rPr lang="nl-NL" baseline="0" dirty="0" err="1"/>
              <a:t>together</a:t>
            </a:r>
            <a:r>
              <a:rPr lang="nl-NL" baseline="0" dirty="0"/>
              <a:t> deal </a:t>
            </a:r>
            <a:r>
              <a:rPr lang="nl-NL" baseline="0" dirty="0" err="1"/>
              <a:t>with</a:t>
            </a:r>
            <a:r>
              <a:rPr lang="nl-NL" baseline="0" dirty="0"/>
              <a:t> </a:t>
            </a:r>
            <a:r>
              <a:rPr lang="nl-NL" baseline="0" dirty="0" err="1"/>
              <a:t>the</a:t>
            </a:r>
            <a:r>
              <a:rPr lang="nl-NL" baseline="0" dirty="0"/>
              <a:t> </a:t>
            </a:r>
            <a:r>
              <a:rPr lang="nl-NL" baseline="0" dirty="0" err="1"/>
              <a:t>Desirability</a:t>
            </a:r>
            <a:r>
              <a:rPr lang="nl-NL" baseline="0" dirty="0"/>
              <a:t> of </a:t>
            </a:r>
            <a:r>
              <a:rPr lang="nl-NL" baseline="0" dirty="0" err="1"/>
              <a:t>the</a:t>
            </a:r>
            <a:r>
              <a:rPr lang="nl-NL" baseline="0" dirty="0"/>
              <a:t> KER. These deal </a:t>
            </a:r>
            <a:r>
              <a:rPr lang="nl-NL" baseline="0" dirty="0" err="1"/>
              <a:t>with</a:t>
            </a:r>
            <a:r>
              <a:rPr lang="nl-NL" baseline="0" dirty="0"/>
              <a:t> building </a:t>
            </a:r>
            <a:r>
              <a:rPr lang="nl-NL" baseline="0" dirty="0" err="1"/>
              <a:t>and</a:t>
            </a:r>
            <a:r>
              <a:rPr lang="nl-NL" baseline="0" dirty="0"/>
              <a:t> managing a customer base.</a:t>
            </a:r>
          </a:p>
          <a:p>
            <a:pPr marL="171450" indent="-171450">
              <a:buFont typeface="Arial" panose="020B0604020202020204" pitchFamily="34" charset="0"/>
              <a:buChar char="•"/>
            </a:pPr>
            <a:r>
              <a:rPr lang="nl-NL" baseline="0" dirty="0"/>
              <a:t>The </a:t>
            </a:r>
            <a:r>
              <a:rPr lang="nl-NL" baseline="0" dirty="0" err="1"/>
              <a:t>elements</a:t>
            </a:r>
            <a:r>
              <a:rPr lang="nl-NL" baseline="0" dirty="0"/>
              <a:t> Technology Solutions, </a:t>
            </a:r>
            <a:r>
              <a:rPr lang="nl-NL" baseline="0" dirty="0" err="1"/>
              <a:t>Key</a:t>
            </a:r>
            <a:r>
              <a:rPr lang="nl-NL" baseline="0" dirty="0"/>
              <a:t> Partnerships, </a:t>
            </a:r>
            <a:r>
              <a:rPr lang="nl-NL" baseline="0" dirty="0" err="1"/>
              <a:t>Key</a:t>
            </a:r>
            <a:r>
              <a:rPr lang="nl-NL" baseline="0" dirty="0"/>
              <a:t> </a:t>
            </a:r>
            <a:r>
              <a:rPr lang="nl-NL" baseline="0" dirty="0" err="1"/>
              <a:t>activities</a:t>
            </a:r>
            <a:r>
              <a:rPr lang="nl-NL" baseline="0" dirty="0"/>
              <a:t> </a:t>
            </a:r>
            <a:r>
              <a:rPr lang="nl-NL" baseline="0" dirty="0" err="1"/>
              <a:t>and</a:t>
            </a:r>
            <a:r>
              <a:rPr lang="nl-NL" baseline="0" dirty="0"/>
              <a:t> </a:t>
            </a:r>
            <a:r>
              <a:rPr lang="nl-NL" baseline="0" dirty="0" err="1"/>
              <a:t>Key</a:t>
            </a:r>
            <a:r>
              <a:rPr lang="nl-NL" baseline="0" dirty="0"/>
              <a:t> Resources </a:t>
            </a:r>
            <a:r>
              <a:rPr lang="nl-NL" baseline="0" dirty="0" err="1"/>
              <a:t>together</a:t>
            </a:r>
            <a:r>
              <a:rPr lang="nl-NL" baseline="0" dirty="0"/>
              <a:t> deal </a:t>
            </a:r>
            <a:r>
              <a:rPr lang="nl-NL" baseline="0" dirty="0" err="1"/>
              <a:t>with</a:t>
            </a:r>
            <a:r>
              <a:rPr lang="nl-NL" baseline="0" dirty="0"/>
              <a:t> </a:t>
            </a:r>
            <a:r>
              <a:rPr lang="nl-NL" baseline="0" dirty="0" err="1"/>
              <a:t>the</a:t>
            </a:r>
            <a:r>
              <a:rPr lang="nl-NL" baseline="0" dirty="0"/>
              <a:t> </a:t>
            </a:r>
            <a:r>
              <a:rPr lang="nl-NL" baseline="0" dirty="0" err="1"/>
              <a:t>Feasibility</a:t>
            </a:r>
            <a:r>
              <a:rPr lang="nl-NL" baseline="0" dirty="0"/>
              <a:t> of </a:t>
            </a:r>
            <a:r>
              <a:rPr lang="nl-NL" baseline="0" dirty="0" err="1"/>
              <a:t>the</a:t>
            </a:r>
            <a:r>
              <a:rPr lang="nl-NL" baseline="0" dirty="0"/>
              <a:t> KER in a </a:t>
            </a:r>
            <a:r>
              <a:rPr lang="nl-NL" baseline="0" dirty="0" err="1"/>
              <a:t>technical</a:t>
            </a:r>
            <a:r>
              <a:rPr lang="nl-NL" baseline="0" dirty="0"/>
              <a:t> sense. These </a:t>
            </a:r>
            <a:r>
              <a:rPr lang="nl-NL" baseline="0" dirty="0" err="1"/>
              <a:t>elements</a:t>
            </a:r>
            <a:r>
              <a:rPr lang="nl-NL" baseline="0" dirty="0"/>
              <a:t> deal </a:t>
            </a:r>
            <a:r>
              <a:rPr lang="nl-NL" baseline="0" dirty="0" err="1"/>
              <a:t>with</a:t>
            </a:r>
            <a:r>
              <a:rPr lang="nl-NL" baseline="0" dirty="0"/>
              <a:t> </a:t>
            </a:r>
            <a:r>
              <a:rPr lang="nl-NL" baseline="0" dirty="0" err="1"/>
              <a:t>the</a:t>
            </a:r>
            <a:r>
              <a:rPr lang="nl-NL" baseline="0" dirty="0"/>
              <a:t> full </a:t>
            </a:r>
            <a:r>
              <a:rPr lang="nl-NL" baseline="0" dirty="0" err="1"/>
              <a:t>supply</a:t>
            </a:r>
            <a:r>
              <a:rPr lang="nl-NL" baseline="0" dirty="0"/>
              <a:t> chain </a:t>
            </a:r>
            <a:r>
              <a:rPr lang="nl-NL" baseline="0" dirty="0" err="1"/>
              <a:t>and</a:t>
            </a:r>
            <a:r>
              <a:rPr lang="nl-NL" baseline="0" dirty="0"/>
              <a:t> tackle </a:t>
            </a:r>
            <a:r>
              <a:rPr lang="nl-NL" baseline="0" dirty="0" err="1"/>
              <a:t>questions</a:t>
            </a:r>
            <a:r>
              <a:rPr lang="nl-NL" baseline="0" dirty="0"/>
              <a:t> like </a:t>
            </a:r>
            <a:r>
              <a:rPr lang="nl-NL" baseline="0" dirty="0" err="1"/>
              <a:t>should</a:t>
            </a:r>
            <a:r>
              <a:rPr lang="nl-NL" baseline="0" dirty="0"/>
              <a:t> </a:t>
            </a:r>
            <a:r>
              <a:rPr lang="nl-NL" baseline="0" dirty="0" err="1"/>
              <a:t>build</a:t>
            </a:r>
            <a:r>
              <a:rPr lang="nl-NL" baseline="0" dirty="0"/>
              <a:t>, </a:t>
            </a:r>
            <a:r>
              <a:rPr lang="nl-NL" baseline="0" dirty="0" err="1"/>
              <a:t>borrow</a:t>
            </a:r>
            <a:r>
              <a:rPr lang="nl-NL" baseline="0" dirty="0"/>
              <a:t> or </a:t>
            </a:r>
            <a:r>
              <a:rPr lang="nl-NL" baseline="0" dirty="0" err="1"/>
              <a:t>buy</a:t>
            </a:r>
            <a:r>
              <a:rPr lang="nl-NL" baseline="0" dirty="0"/>
              <a:t> </a:t>
            </a:r>
            <a:r>
              <a:rPr lang="nl-NL" baseline="0" dirty="0" err="1"/>
              <a:t>certain</a:t>
            </a:r>
            <a:r>
              <a:rPr lang="nl-NL" baseline="0" dirty="0"/>
              <a:t> </a:t>
            </a:r>
            <a:r>
              <a:rPr lang="nl-NL" baseline="0" dirty="0" err="1"/>
              <a:t>parts</a:t>
            </a:r>
            <a:r>
              <a:rPr lang="nl-NL" baseline="0" dirty="0"/>
              <a:t> of a KER? </a:t>
            </a:r>
          </a:p>
          <a:p>
            <a:pPr marL="171450" indent="-171450">
              <a:buFont typeface="Arial" panose="020B0604020202020204" pitchFamily="34" charset="0"/>
              <a:buChar char="•"/>
            </a:pPr>
            <a:r>
              <a:rPr lang="nl-NL" baseline="0" dirty="0"/>
              <a:t>The </a:t>
            </a:r>
            <a:r>
              <a:rPr lang="nl-NL" baseline="0" dirty="0" err="1"/>
              <a:t>elements</a:t>
            </a:r>
            <a:r>
              <a:rPr lang="nl-NL" baseline="0" dirty="0"/>
              <a:t> </a:t>
            </a:r>
            <a:r>
              <a:rPr lang="nl-NL" baseline="0" dirty="0" err="1"/>
              <a:t>Cost</a:t>
            </a:r>
            <a:r>
              <a:rPr lang="nl-NL" baseline="0" dirty="0"/>
              <a:t> </a:t>
            </a:r>
            <a:r>
              <a:rPr lang="nl-NL" baseline="0" dirty="0" err="1"/>
              <a:t>Structure</a:t>
            </a:r>
            <a:r>
              <a:rPr lang="nl-NL" baseline="0" dirty="0"/>
              <a:t> </a:t>
            </a:r>
            <a:r>
              <a:rPr lang="nl-NL" baseline="0" dirty="0" err="1"/>
              <a:t>and</a:t>
            </a:r>
            <a:r>
              <a:rPr lang="nl-NL" baseline="0" dirty="0"/>
              <a:t> Revenu Streams </a:t>
            </a:r>
            <a:r>
              <a:rPr lang="nl-NL" baseline="0" dirty="0" err="1"/>
              <a:t>together</a:t>
            </a:r>
            <a:r>
              <a:rPr lang="nl-NL" baseline="0" dirty="0"/>
              <a:t> deal </a:t>
            </a:r>
            <a:r>
              <a:rPr lang="nl-NL" baseline="0" dirty="0" err="1"/>
              <a:t>with</a:t>
            </a:r>
            <a:r>
              <a:rPr lang="nl-NL" baseline="0" dirty="0"/>
              <a:t> </a:t>
            </a:r>
            <a:r>
              <a:rPr lang="nl-NL" baseline="0" dirty="0" err="1"/>
              <a:t>the</a:t>
            </a:r>
            <a:r>
              <a:rPr lang="nl-NL" baseline="0" dirty="0"/>
              <a:t> </a:t>
            </a:r>
            <a:r>
              <a:rPr lang="nl-NL" baseline="0" dirty="0" err="1"/>
              <a:t>Viability</a:t>
            </a:r>
            <a:r>
              <a:rPr lang="nl-NL" baseline="0" dirty="0"/>
              <a:t> in a commercial /financial sense. These </a:t>
            </a:r>
            <a:r>
              <a:rPr lang="nl-NL" baseline="0" dirty="0" err="1"/>
              <a:t>elements</a:t>
            </a:r>
            <a:r>
              <a:rPr lang="nl-NL" baseline="0" dirty="0"/>
              <a:t> deal </a:t>
            </a:r>
            <a:r>
              <a:rPr lang="nl-NL" baseline="0" dirty="0" err="1"/>
              <a:t>with</a:t>
            </a:r>
            <a:r>
              <a:rPr lang="nl-NL" baseline="0" dirty="0"/>
              <a:t> </a:t>
            </a:r>
            <a:r>
              <a:rPr lang="nl-NL" baseline="0" dirty="0" err="1"/>
              <a:t>the</a:t>
            </a:r>
            <a:r>
              <a:rPr lang="nl-NL" baseline="0" dirty="0"/>
              <a:t> business case.</a:t>
            </a:r>
          </a:p>
          <a:p>
            <a:pPr marL="171450" indent="-171450">
              <a:buFont typeface="Arial" panose="020B0604020202020204" pitchFamily="34" charset="0"/>
              <a:buChar char="•"/>
            </a:pPr>
            <a:r>
              <a:rPr lang="nl-NL" baseline="0" dirty="0"/>
              <a:t>The </a:t>
            </a:r>
            <a:r>
              <a:rPr lang="nl-NL" baseline="0" dirty="0" err="1"/>
              <a:t>drafting</a:t>
            </a:r>
            <a:r>
              <a:rPr lang="nl-NL" baseline="0" dirty="0"/>
              <a:t> of these </a:t>
            </a:r>
            <a:r>
              <a:rPr lang="nl-NL" baseline="0" dirty="0" err="1"/>
              <a:t>elements</a:t>
            </a:r>
            <a:r>
              <a:rPr lang="nl-NL" baseline="0" dirty="0"/>
              <a:t> is </a:t>
            </a:r>
            <a:r>
              <a:rPr lang="nl-NL" baseline="0" dirty="0" err="1"/>
              <a:t>iterative</a:t>
            </a:r>
            <a:r>
              <a:rPr lang="nl-NL" baseline="0" dirty="0"/>
              <a:t> in </a:t>
            </a:r>
            <a:r>
              <a:rPr lang="nl-NL" baseline="0" dirty="0" err="1"/>
              <a:t>that</a:t>
            </a:r>
            <a:r>
              <a:rPr lang="nl-NL" baseline="0" dirty="0"/>
              <a:t> </a:t>
            </a:r>
            <a:r>
              <a:rPr lang="nl-NL" baseline="0" dirty="0" err="1"/>
              <a:t>all</a:t>
            </a:r>
            <a:r>
              <a:rPr lang="nl-NL" baseline="0" dirty="0"/>
              <a:t> </a:t>
            </a:r>
            <a:r>
              <a:rPr lang="nl-NL" baseline="0" dirty="0" err="1"/>
              <a:t>mentioned</a:t>
            </a:r>
            <a:r>
              <a:rPr lang="nl-NL" baseline="0" dirty="0"/>
              <a:t> 10 </a:t>
            </a:r>
            <a:r>
              <a:rPr lang="nl-NL" baseline="0" dirty="0" err="1"/>
              <a:t>elements</a:t>
            </a:r>
            <a:r>
              <a:rPr lang="nl-NL" baseline="0" dirty="0"/>
              <a:t> </a:t>
            </a:r>
            <a:r>
              <a:rPr lang="nl-NL" baseline="0" dirty="0" err="1"/>
              <a:t>fine-tune</a:t>
            </a:r>
            <a:r>
              <a:rPr lang="nl-NL" baseline="0" dirty="0"/>
              <a:t> </a:t>
            </a:r>
            <a:r>
              <a:rPr lang="nl-NL" baseline="0" dirty="0" err="1"/>
              <a:t>the</a:t>
            </a:r>
            <a:r>
              <a:rPr lang="nl-NL" baseline="0" dirty="0"/>
              <a:t> 11th element: </a:t>
            </a:r>
            <a:r>
              <a:rPr lang="nl-NL" baseline="0" dirty="0" err="1"/>
              <a:t>the</a:t>
            </a:r>
            <a:r>
              <a:rPr lang="nl-NL" baseline="0" dirty="0"/>
              <a:t> </a:t>
            </a:r>
            <a:r>
              <a:rPr lang="nl-NL" baseline="0" dirty="0" err="1"/>
              <a:t>value</a:t>
            </a:r>
            <a:r>
              <a:rPr lang="nl-NL" baseline="0" dirty="0"/>
              <a:t> </a:t>
            </a:r>
            <a:r>
              <a:rPr lang="nl-NL" baseline="0" dirty="0" err="1"/>
              <a:t>proposition</a:t>
            </a:r>
            <a:r>
              <a:rPr lang="nl-NL" baseline="0" dirty="0"/>
              <a:t> of a KER. The </a:t>
            </a:r>
            <a:r>
              <a:rPr lang="nl-NL" baseline="0" dirty="0" err="1"/>
              <a:t>value</a:t>
            </a:r>
            <a:r>
              <a:rPr lang="nl-NL" baseline="0" dirty="0"/>
              <a:t> </a:t>
            </a:r>
            <a:r>
              <a:rPr lang="nl-NL" baseline="0" dirty="0" err="1"/>
              <a:t>proposition</a:t>
            </a:r>
            <a:r>
              <a:rPr lang="nl-NL" baseline="0" dirty="0"/>
              <a:t> </a:t>
            </a:r>
            <a:r>
              <a:rPr lang="nl-NL" baseline="0" dirty="0" err="1"/>
              <a:t>should</a:t>
            </a:r>
            <a:r>
              <a:rPr lang="nl-NL" baseline="0" dirty="0"/>
              <a:t> </a:t>
            </a:r>
            <a:r>
              <a:rPr lang="nl-NL" baseline="0" dirty="0" err="1"/>
              <a:t>not</a:t>
            </a:r>
            <a:r>
              <a:rPr lang="nl-NL" baseline="0" dirty="0"/>
              <a:t> </a:t>
            </a:r>
            <a:r>
              <a:rPr lang="nl-NL" baseline="0" dirty="0" err="1"/>
              <a:t>only</a:t>
            </a:r>
            <a:r>
              <a:rPr lang="nl-NL" baseline="0" dirty="0"/>
              <a:t> </a:t>
            </a:r>
            <a:r>
              <a:rPr lang="nl-NL" baseline="0" dirty="0" err="1"/>
              <a:t>be</a:t>
            </a:r>
            <a:r>
              <a:rPr lang="nl-NL" baseline="0" dirty="0"/>
              <a:t> on </a:t>
            </a:r>
            <a:r>
              <a:rPr lang="nl-NL" baseline="0" dirty="0" err="1"/>
              <a:t>technical</a:t>
            </a:r>
            <a:r>
              <a:rPr lang="nl-NL" baseline="0" dirty="0"/>
              <a:t> features of a KER but </a:t>
            </a:r>
            <a:r>
              <a:rPr lang="nl-NL" baseline="0" dirty="0" err="1"/>
              <a:t>for</a:t>
            </a:r>
            <a:r>
              <a:rPr lang="nl-NL" baseline="0" dirty="0"/>
              <a:t> </a:t>
            </a:r>
            <a:r>
              <a:rPr lang="nl-NL" baseline="0" dirty="0" err="1"/>
              <a:t>example</a:t>
            </a:r>
            <a:r>
              <a:rPr lang="nl-NL" baseline="0" dirty="0"/>
              <a:t> </a:t>
            </a:r>
            <a:r>
              <a:rPr lang="nl-NL" baseline="0" dirty="0" err="1"/>
              <a:t>also</a:t>
            </a:r>
            <a:r>
              <a:rPr lang="nl-NL" baseline="0" dirty="0"/>
              <a:t> </a:t>
            </a:r>
            <a:r>
              <a:rPr lang="nl-NL" baseline="0" dirty="0" err="1"/>
              <a:t>about</a:t>
            </a:r>
            <a:r>
              <a:rPr lang="nl-NL" baseline="0" dirty="0"/>
              <a:t> </a:t>
            </a:r>
            <a:r>
              <a:rPr lang="nl-NL" baseline="0" dirty="0" err="1"/>
              <a:t>the</a:t>
            </a:r>
            <a:r>
              <a:rPr lang="nl-NL" baseline="0" dirty="0"/>
              <a:t> </a:t>
            </a:r>
            <a:r>
              <a:rPr lang="nl-NL" baseline="0" dirty="0" err="1"/>
              <a:t>unique</a:t>
            </a:r>
            <a:r>
              <a:rPr lang="nl-NL" baseline="0" dirty="0"/>
              <a:t> </a:t>
            </a:r>
            <a:r>
              <a:rPr lang="nl-NL" baseline="0" dirty="0" err="1"/>
              <a:t>economic</a:t>
            </a:r>
            <a:r>
              <a:rPr lang="nl-NL" baseline="0" dirty="0"/>
              <a:t> or health benefits </a:t>
            </a:r>
            <a:r>
              <a:rPr lang="nl-NL" baseline="0" dirty="0" err="1"/>
              <a:t>for</a:t>
            </a:r>
            <a:r>
              <a:rPr lang="nl-NL" baseline="0" dirty="0"/>
              <a:t> </a:t>
            </a:r>
            <a:r>
              <a:rPr lang="nl-NL" baseline="0" dirty="0" err="1"/>
              <a:t>the</a:t>
            </a:r>
            <a:r>
              <a:rPr lang="nl-NL" baseline="0" dirty="0"/>
              <a:t> </a:t>
            </a:r>
            <a:r>
              <a:rPr lang="nl-NL" baseline="0" dirty="0" err="1"/>
              <a:t>consumer</a:t>
            </a:r>
            <a:r>
              <a:rPr lang="nl-NL" baseline="0" dirty="0"/>
              <a:t>.</a:t>
            </a:r>
          </a:p>
          <a:p>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err="1"/>
              <a:t>Also</a:t>
            </a:r>
            <a:r>
              <a:rPr lang="nl-NL" baseline="0" dirty="0"/>
              <a:t> </a:t>
            </a:r>
            <a:r>
              <a:rPr lang="nl-NL" baseline="0" dirty="0" err="1"/>
              <a:t>good</a:t>
            </a:r>
            <a:r>
              <a:rPr lang="nl-NL" baseline="0" dirty="0"/>
              <a:t> </a:t>
            </a:r>
            <a:r>
              <a:rPr lang="nl-NL" baseline="0" dirty="0" err="1"/>
              <a:t>to</a:t>
            </a:r>
            <a:r>
              <a:rPr lang="nl-NL" baseline="0" dirty="0"/>
              <a:t> </a:t>
            </a:r>
            <a:r>
              <a:rPr lang="nl-NL" baseline="0" dirty="0" err="1"/>
              <a:t>note</a:t>
            </a:r>
            <a:r>
              <a:rPr lang="nl-NL" baseline="0" dirty="0"/>
              <a:t> </a:t>
            </a:r>
            <a:r>
              <a:rPr lang="nl-NL" baseline="0" dirty="0" err="1"/>
              <a:t>and</a:t>
            </a:r>
            <a:r>
              <a:rPr lang="nl-NL" baseline="0" dirty="0"/>
              <a:t> </a:t>
            </a:r>
            <a:r>
              <a:rPr lang="nl-NL" baseline="0" dirty="0" err="1"/>
              <a:t>remind</a:t>
            </a:r>
            <a:r>
              <a:rPr lang="nl-NL" baseline="0" dirty="0"/>
              <a:t> </a:t>
            </a:r>
            <a:r>
              <a:rPr lang="nl-NL" baseline="0" dirty="0" err="1"/>
              <a:t>that</a:t>
            </a:r>
            <a:r>
              <a:rPr lang="nl-NL" baseline="0" dirty="0"/>
              <a:t> </a:t>
            </a:r>
            <a:r>
              <a:rPr lang="nl-NL" baseline="0" dirty="0" err="1"/>
              <a:t>for</a:t>
            </a:r>
            <a:r>
              <a:rPr lang="nl-NL" baseline="0" dirty="0"/>
              <a:t> </a:t>
            </a:r>
            <a:r>
              <a:rPr lang="nl-NL" baseline="0" dirty="0" err="1"/>
              <a:t>each</a:t>
            </a:r>
            <a:r>
              <a:rPr lang="nl-NL" baseline="0" dirty="0"/>
              <a:t> KER </a:t>
            </a:r>
            <a:r>
              <a:rPr lang="nl-NL" baseline="0" dirty="0" err="1"/>
              <a:t>resulting</a:t>
            </a:r>
            <a:r>
              <a:rPr lang="nl-NL" baseline="0" dirty="0"/>
              <a:t> </a:t>
            </a:r>
            <a:r>
              <a:rPr lang="nl-NL" baseline="0" dirty="0" err="1"/>
              <a:t>from</a:t>
            </a:r>
            <a:r>
              <a:rPr lang="nl-NL" baseline="0" dirty="0"/>
              <a:t> a KAVA project a separate BM canvas </a:t>
            </a:r>
            <a:r>
              <a:rPr lang="nl-NL" baseline="0" dirty="0" err="1"/>
              <a:t>can</a:t>
            </a:r>
            <a:r>
              <a:rPr lang="nl-NL" baseline="0" dirty="0"/>
              <a:t> </a:t>
            </a:r>
            <a:r>
              <a:rPr lang="nl-NL" baseline="0" dirty="0" err="1"/>
              <a:t>be</a:t>
            </a:r>
            <a:r>
              <a:rPr lang="nl-NL" baseline="0" dirty="0"/>
              <a:t> </a:t>
            </a:r>
            <a:r>
              <a:rPr lang="nl-NL" baseline="0" dirty="0" err="1"/>
              <a:t>completed</a:t>
            </a:r>
            <a:r>
              <a:rPr lang="nl-NL" baseline="0" dirty="0"/>
              <a:t> </a:t>
            </a:r>
            <a:r>
              <a:rPr lang="nl-NL" baseline="0" dirty="0" err="1"/>
              <a:t>because</a:t>
            </a:r>
            <a:r>
              <a:rPr lang="nl-NL" baseline="0" dirty="0"/>
              <a:t> </a:t>
            </a:r>
            <a:r>
              <a:rPr lang="nl-NL" baseline="0" dirty="0" err="1"/>
              <a:t>each</a:t>
            </a:r>
            <a:r>
              <a:rPr lang="nl-NL" baseline="0" dirty="0"/>
              <a:t> KER has, </a:t>
            </a:r>
            <a:r>
              <a:rPr lang="nl-NL" baseline="0" dirty="0" err="1"/>
              <a:t>for</a:t>
            </a:r>
            <a:r>
              <a:rPr lang="nl-NL" baseline="0" dirty="0"/>
              <a:t> </a:t>
            </a:r>
            <a:r>
              <a:rPr lang="nl-NL" baseline="0" dirty="0" err="1"/>
              <a:t>example</a:t>
            </a:r>
            <a:r>
              <a:rPr lang="nl-NL" baseline="0" dirty="0"/>
              <a:t>, a separate/independent customer segment.</a:t>
            </a:r>
          </a:p>
          <a:p>
            <a:endParaRPr lang="nl-NL" baseline="0" dirty="0"/>
          </a:p>
          <a:p>
            <a:endParaRPr lang="nl-NL" dirty="0"/>
          </a:p>
        </p:txBody>
      </p:sp>
      <p:sp>
        <p:nvSpPr>
          <p:cNvPr id="4" name="Slide Number Placeholder 3"/>
          <p:cNvSpPr>
            <a:spLocks noGrp="1"/>
          </p:cNvSpPr>
          <p:nvPr>
            <p:ph type="sldNum" sz="quarter" idx="10"/>
          </p:nvPr>
        </p:nvSpPr>
        <p:spPr/>
        <p:txBody>
          <a:bodyPr/>
          <a:lstStyle/>
          <a:p>
            <a:fld id="{04E63970-B039-4BED-BC11-FE776103C659}" type="slidenum">
              <a:rPr lang="nl-NL" smtClean="0"/>
              <a:t>31</a:t>
            </a:fld>
            <a:endParaRPr lang="nl-NL"/>
          </a:p>
        </p:txBody>
      </p:sp>
    </p:spTree>
    <p:extLst>
      <p:ext uri="{BB962C8B-B14F-4D97-AF65-F5344CB8AC3E}">
        <p14:creationId xmlns:p14="http://schemas.microsoft.com/office/powerpoint/2010/main" val="403600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Where</a:t>
            </a:r>
            <a:r>
              <a:rPr lang="nl-NL" baseline="0" dirty="0"/>
              <a:t> </a:t>
            </a:r>
            <a:r>
              <a:rPr lang="nl-NL" baseline="0" dirty="0" err="1"/>
              <a:t>the</a:t>
            </a:r>
            <a:r>
              <a:rPr lang="nl-NL" baseline="0" dirty="0"/>
              <a:t> Business Model Canvas is </a:t>
            </a:r>
            <a:r>
              <a:rPr lang="nl-NL" baseline="0" dirty="0" err="1"/>
              <a:t>good</a:t>
            </a:r>
            <a:r>
              <a:rPr lang="nl-NL" baseline="0" dirty="0"/>
              <a:t> </a:t>
            </a:r>
            <a:r>
              <a:rPr lang="nl-NL" baseline="0" dirty="0" err="1"/>
              <a:t>framework</a:t>
            </a:r>
            <a:r>
              <a:rPr lang="nl-NL" baseline="0" dirty="0"/>
              <a:t> </a:t>
            </a:r>
            <a:r>
              <a:rPr lang="nl-NL" baseline="0" dirty="0" err="1"/>
              <a:t>to</a:t>
            </a:r>
            <a:r>
              <a:rPr lang="nl-NL" baseline="0" dirty="0"/>
              <a:t> </a:t>
            </a:r>
            <a:r>
              <a:rPr lang="nl-NL" baseline="0" dirty="0" err="1"/>
              <a:t>work</a:t>
            </a:r>
            <a:r>
              <a:rPr lang="nl-NL" baseline="0" dirty="0"/>
              <a:t> at </a:t>
            </a:r>
            <a:r>
              <a:rPr lang="nl-NL" baseline="0" dirty="0" err="1"/>
              <a:t>times</a:t>
            </a:r>
            <a:r>
              <a:rPr lang="nl-NL" baseline="0" dirty="0"/>
              <a:t> of </a:t>
            </a:r>
            <a:r>
              <a:rPr lang="nl-NL" baseline="0" dirty="0" err="1"/>
              <a:t>the</a:t>
            </a:r>
            <a:r>
              <a:rPr lang="nl-NL" baseline="0" dirty="0"/>
              <a:t> KAVA project </a:t>
            </a:r>
            <a:r>
              <a:rPr lang="nl-NL" baseline="0" dirty="0" err="1"/>
              <a:t>application</a:t>
            </a:r>
            <a:r>
              <a:rPr lang="nl-NL" baseline="0" dirty="0"/>
              <a:t>, </a:t>
            </a:r>
            <a:r>
              <a:rPr lang="nl-NL" baseline="0" dirty="0" err="1"/>
              <a:t>the</a:t>
            </a:r>
            <a:r>
              <a:rPr lang="nl-NL" baseline="0" dirty="0"/>
              <a:t> Business Plan </a:t>
            </a:r>
            <a:r>
              <a:rPr lang="nl-NL" baseline="0" dirty="0" err="1"/>
              <a:t>for</a:t>
            </a:r>
            <a:r>
              <a:rPr lang="nl-NL" baseline="0" dirty="0"/>
              <a:t> </a:t>
            </a:r>
            <a:r>
              <a:rPr lang="nl-NL" baseline="0" dirty="0" err="1"/>
              <a:t>the</a:t>
            </a:r>
            <a:r>
              <a:rPr lang="nl-NL" baseline="0" dirty="0"/>
              <a:t> </a:t>
            </a:r>
            <a:r>
              <a:rPr lang="nl-NL" baseline="0" dirty="0" err="1"/>
              <a:t>exploitation</a:t>
            </a:r>
            <a:r>
              <a:rPr lang="nl-NL" baseline="0" dirty="0"/>
              <a:t> of </a:t>
            </a:r>
            <a:r>
              <a:rPr lang="nl-NL" baseline="0" dirty="0" err="1"/>
              <a:t>KERs</a:t>
            </a:r>
            <a:r>
              <a:rPr lang="nl-NL" baseline="0" dirty="0"/>
              <a:t> is </a:t>
            </a:r>
            <a:r>
              <a:rPr lang="nl-NL" baseline="0" dirty="0" err="1"/>
              <a:t>an</a:t>
            </a:r>
            <a:r>
              <a:rPr lang="nl-NL" baseline="0" dirty="0"/>
              <a:t> in-</a:t>
            </a:r>
            <a:r>
              <a:rPr lang="nl-NL" baseline="0" dirty="0" err="1"/>
              <a:t>depth</a:t>
            </a:r>
            <a:r>
              <a:rPr lang="nl-NL" baseline="0" dirty="0"/>
              <a:t> </a:t>
            </a:r>
            <a:r>
              <a:rPr lang="nl-NL" baseline="0" dirty="0" err="1"/>
              <a:t>version</a:t>
            </a:r>
            <a:r>
              <a:rPr lang="nl-NL" baseline="0" dirty="0"/>
              <a:t> of </a:t>
            </a:r>
            <a:r>
              <a:rPr lang="nl-NL" baseline="0" dirty="0" err="1"/>
              <a:t>the</a:t>
            </a:r>
            <a:r>
              <a:rPr lang="nl-NL" baseline="0" dirty="0"/>
              <a:t> Business Model.</a:t>
            </a:r>
          </a:p>
          <a:p>
            <a:r>
              <a:rPr lang="nl-NL" baseline="0" dirty="0"/>
              <a:t>A full business plan is </a:t>
            </a:r>
            <a:r>
              <a:rPr lang="nl-NL" baseline="0" dirty="0" err="1"/>
              <a:t>expected</a:t>
            </a:r>
            <a:r>
              <a:rPr lang="nl-NL" baseline="0" dirty="0"/>
              <a:t> </a:t>
            </a:r>
            <a:r>
              <a:rPr lang="nl-NL" baseline="0" dirty="0" err="1"/>
              <a:t>to</a:t>
            </a:r>
            <a:r>
              <a:rPr lang="nl-NL" baseline="0" dirty="0"/>
              <a:t> </a:t>
            </a:r>
            <a:r>
              <a:rPr lang="nl-NL" baseline="0" dirty="0" err="1"/>
              <a:t>be</a:t>
            </a:r>
            <a:r>
              <a:rPr lang="nl-NL" baseline="0" dirty="0"/>
              <a:t> </a:t>
            </a:r>
            <a:r>
              <a:rPr lang="nl-NL" baseline="0" dirty="0" err="1"/>
              <a:t>finalised</a:t>
            </a:r>
            <a:r>
              <a:rPr lang="nl-NL" baseline="0" dirty="0"/>
              <a:t> </a:t>
            </a:r>
            <a:r>
              <a:rPr lang="nl-NL" baseline="0" dirty="0" err="1"/>
              <a:t>by</a:t>
            </a:r>
            <a:r>
              <a:rPr lang="nl-NL" baseline="0" dirty="0"/>
              <a:t> </a:t>
            </a:r>
            <a:r>
              <a:rPr lang="nl-NL" baseline="0" dirty="0" err="1"/>
              <a:t>the</a:t>
            </a:r>
            <a:r>
              <a:rPr lang="nl-NL" baseline="0" dirty="0"/>
              <a:t> end of </a:t>
            </a:r>
            <a:r>
              <a:rPr lang="nl-NL" baseline="0" dirty="0" err="1"/>
              <a:t>the</a:t>
            </a:r>
            <a:r>
              <a:rPr lang="nl-NL" baseline="0" dirty="0"/>
              <a:t> KAVA project </a:t>
            </a:r>
            <a:r>
              <a:rPr lang="nl-NL" baseline="0" dirty="0" err="1"/>
              <a:t>to</a:t>
            </a:r>
            <a:r>
              <a:rPr lang="nl-NL" baseline="0" dirty="0"/>
              <a:t> </a:t>
            </a:r>
            <a:r>
              <a:rPr lang="nl-NL" baseline="0" dirty="0" err="1"/>
              <a:t>ensure</a:t>
            </a:r>
            <a:r>
              <a:rPr lang="nl-NL" baseline="0" dirty="0"/>
              <a:t> a </a:t>
            </a:r>
            <a:r>
              <a:rPr lang="nl-NL" baseline="0" dirty="0" err="1"/>
              <a:t>realistic</a:t>
            </a:r>
            <a:r>
              <a:rPr lang="nl-NL" baseline="0" dirty="0"/>
              <a:t> </a:t>
            </a:r>
            <a:r>
              <a:rPr lang="nl-NL" baseline="0" dirty="0" err="1"/>
              <a:t>and</a:t>
            </a:r>
            <a:r>
              <a:rPr lang="nl-NL" baseline="0" dirty="0"/>
              <a:t> </a:t>
            </a:r>
            <a:r>
              <a:rPr lang="nl-NL" baseline="0" dirty="0" err="1"/>
              <a:t>feasible</a:t>
            </a:r>
            <a:r>
              <a:rPr lang="nl-NL" baseline="0" dirty="0"/>
              <a:t> </a:t>
            </a:r>
            <a:r>
              <a:rPr lang="nl-NL" baseline="0" dirty="0" err="1"/>
              <a:t>exploitation</a:t>
            </a:r>
            <a:r>
              <a:rPr lang="nl-NL" baseline="0" dirty="0"/>
              <a:t> of </a:t>
            </a:r>
            <a:r>
              <a:rPr lang="nl-NL" baseline="0" dirty="0" err="1"/>
              <a:t>KERs</a:t>
            </a:r>
            <a:r>
              <a:rPr lang="nl-NL" baseline="0" dirty="0"/>
              <a:t>.</a:t>
            </a:r>
          </a:p>
          <a:p>
            <a:r>
              <a:rPr lang="nl-NL" baseline="0" dirty="0" err="1"/>
              <a:t>This</a:t>
            </a:r>
            <a:r>
              <a:rPr lang="nl-NL" baseline="0" dirty="0"/>
              <a:t> slide shows </a:t>
            </a:r>
            <a:r>
              <a:rPr lang="nl-NL" baseline="0" dirty="0" err="1"/>
              <a:t>how</a:t>
            </a:r>
            <a:r>
              <a:rPr lang="nl-NL" baseline="0" dirty="0"/>
              <a:t> </a:t>
            </a:r>
            <a:r>
              <a:rPr lang="nl-NL" baseline="0" dirty="0" err="1"/>
              <a:t>the</a:t>
            </a:r>
            <a:r>
              <a:rPr lang="nl-NL" baseline="0" dirty="0"/>
              <a:t> </a:t>
            </a:r>
            <a:r>
              <a:rPr lang="nl-NL" baseline="0" dirty="0" err="1"/>
              <a:t>elements</a:t>
            </a:r>
            <a:r>
              <a:rPr lang="nl-NL" baseline="0" dirty="0"/>
              <a:t> of </a:t>
            </a:r>
            <a:r>
              <a:rPr lang="nl-NL" baseline="0" dirty="0" err="1"/>
              <a:t>the</a:t>
            </a:r>
            <a:r>
              <a:rPr lang="nl-NL" baseline="0" dirty="0"/>
              <a:t> Business Model Canvas </a:t>
            </a:r>
            <a:r>
              <a:rPr lang="nl-NL" baseline="0" dirty="0" err="1"/>
              <a:t>could</a:t>
            </a:r>
            <a:r>
              <a:rPr lang="nl-NL" baseline="0" dirty="0"/>
              <a:t> </a:t>
            </a:r>
            <a:r>
              <a:rPr lang="nl-NL" baseline="0" dirty="0" err="1"/>
              <a:t>correspont</a:t>
            </a:r>
            <a:r>
              <a:rPr lang="nl-NL" baseline="0" dirty="0"/>
              <a:t> </a:t>
            </a:r>
            <a:r>
              <a:rPr lang="nl-NL" baseline="0" dirty="0" err="1"/>
              <a:t>with</a:t>
            </a:r>
            <a:r>
              <a:rPr lang="nl-NL" baseline="0" dirty="0"/>
              <a:t> </a:t>
            </a:r>
            <a:r>
              <a:rPr lang="nl-NL" baseline="0" dirty="0" err="1"/>
              <a:t>chapters</a:t>
            </a:r>
            <a:r>
              <a:rPr lang="nl-NL" baseline="0" dirty="0"/>
              <a:t> of </a:t>
            </a:r>
            <a:r>
              <a:rPr lang="nl-NL" baseline="0" dirty="0" err="1"/>
              <a:t>the</a:t>
            </a:r>
            <a:r>
              <a:rPr lang="nl-NL" baseline="0" dirty="0"/>
              <a:t> business plan.</a:t>
            </a:r>
          </a:p>
          <a:p>
            <a:r>
              <a:rPr lang="nl-NL" baseline="0" dirty="0"/>
              <a:t>For </a:t>
            </a:r>
            <a:r>
              <a:rPr lang="nl-NL" baseline="0" dirty="0" err="1"/>
              <a:t>example</a:t>
            </a:r>
            <a:r>
              <a:rPr lang="nl-NL" baseline="0" dirty="0"/>
              <a:t>, </a:t>
            </a:r>
            <a:r>
              <a:rPr lang="nl-NL" baseline="0" dirty="0" err="1"/>
              <a:t>the</a:t>
            </a:r>
            <a:r>
              <a:rPr lang="nl-NL" baseline="0" dirty="0"/>
              <a:t> </a:t>
            </a:r>
            <a:r>
              <a:rPr lang="nl-NL" baseline="0" dirty="0" err="1"/>
              <a:t>value</a:t>
            </a:r>
            <a:r>
              <a:rPr lang="nl-NL" baseline="0" dirty="0"/>
              <a:t> </a:t>
            </a:r>
            <a:r>
              <a:rPr lang="nl-NL" baseline="0" dirty="0" err="1"/>
              <a:t>proposition</a:t>
            </a:r>
            <a:r>
              <a:rPr lang="nl-NL" baseline="0" dirty="0"/>
              <a:t> of a KER as </a:t>
            </a:r>
            <a:r>
              <a:rPr lang="nl-NL" baseline="0" dirty="0" err="1"/>
              <a:t>drafted</a:t>
            </a:r>
            <a:r>
              <a:rPr lang="nl-NL" baseline="0" dirty="0"/>
              <a:t> in </a:t>
            </a:r>
            <a:r>
              <a:rPr lang="nl-NL" baseline="0" dirty="0" err="1"/>
              <a:t>the</a:t>
            </a:r>
            <a:r>
              <a:rPr lang="nl-NL" baseline="0" dirty="0"/>
              <a:t> Business Model Canvas is </a:t>
            </a:r>
            <a:r>
              <a:rPr lang="nl-NL" baseline="0" dirty="0" err="1"/>
              <a:t>delineated</a:t>
            </a:r>
            <a:r>
              <a:rPr lang="nl-NL" baseline="0" dirty="0"/>
              <a:t> in </a:t>
            </a:r>
            <a:r>
              <a:rPr lang="nl-NL" baseline="0" dirty="0" err="1"/>
              <a:t>the</a:t>
            </a:r>
            <a:r>
              <a:rPr lang="nl-NL" baseline="0" dirty="0"/>
              <a:t> business plan in </a:t>
            </a:r>
            <a:r>
              <a:rPr lang="nl-NL" baseline="0" dirty="0" err="1"/>
              <a:t>the</a:t>
            </a:r>
            <a:r>
              <a:rPr lang="nl-NL" baseline="0" dirty="0"/>
              <a:t> </a:t>
            </a:r>
            <a:r>
              <a:rPr lang="nl-NL" baseline="0" dirty="0" err="1"/>
              <a:t>chapter</a:t>
            </a:r>
            <a:r>
              <a:rPr lang="nl-NL" baseline="0" dirty="0"/>
              <a:t> 2 Solution </a:t>
            </a:r>
            <a:r>
              <a:rPr lang="nl-NL" baseline="0" dirty="0" err="1"/>
              <a:t>and</a:t>
            </a:r>
            <a:r>
              <a:rPr lang="nl-NL" baseline="0" dirty="0"/>
              <a:t> </a:t>
            </a:r>
            <a:r>
              <a:rPr lang="nl-NL" baseline="0" dirty="0" err="1"/>
              <a:t>chapter</a:t>
            </a:r>
            <a:r>
              <a:rPr lang="nl-NL" baseline="0" dirty="0"/>
              <a:t> 4 on Technology.</a:t>
            </a:r>
          </a:p>
          <a:p>
            <a:endParaRPr lang="nl-NL" baseline="0" dirty="0"/>
          </a:p>
          <a:p>
            <a:r>
              <a:rPr lang="nl-NL" baseline="0" dirty="0"/>
              <a:t>A business plan </a:t>
            </a:r>
            <a:r>
              <a:rPr lang="nl-NL" baseline="0" dirty="0" err="1"/>
              <a:t>can</a:t>
            </a:r>
            <a:r>
              <a:rPr lang="nl-NL" baseline="0" dirty="0"/>
              <a:t> </a:t>
            </a:r>
            <a:r>
              <a:rPr lang="nl-NL" baseline="0" dirty="0" err="1"/>
              <a:t>be</a:t>
            </a:r>
            <a:r>
              <a:rPr lang="nl-NL" baseline="0" dirty="0"/>
              <a:t> </a:t>
            </a:r>
            <a:r>
              <a:rPr lang="nl-NL" baseline="0" dirty="0" err="1"/>
              <a:t>viewed</a:t>
            </a:r>
            <a:r>
              <a:rPr lang="nl-NL" baseline="0" dirty="0"/>
              <a:t> </a:t>
            </a:r>
            <a:r>
              <a:rPr lang="nl-NL" baseline="0" dirty="0" err="1"/>
              <a:t>upon</a:t>
            </a:r>
            <a:r>
              <a:rPr lang="nl-NL" baseline="0" dirty="0"/>
              <a:t> as </a:t>
            </a:r>
            <a:r>
              <a:rPr lang="nl-NL" baseline="0" dirty="0" err="1"/>
              <a:t>the</a:t>
            </a:r>
            <a:r>
              <a:rPr lang="nl-NL" baseline="0" dirty="0"/>
              <a:t> </a:t>
            </a:r>
            <a:r>
              <a:rPr lang="nl-NL" baseline="0" dirty="0" err="1"/>
              <a:t>overarching</a:t>
            </a:r>
            <a:r>
              <a:rPr lang="nl-NL" baseline="0" dirty="0"/>
              <a:t> plan of </a:t>
            </a:r>
            <a:r>
              <a:rPr lang="nl-NL" baseline="0" dirty="0" err="1"/>
              <a:t>other</a:t>
            </a:r>
            <a:r>
              <a:rPr lang="nl-NL" baseline="0" dirty="0"/>
              <a:t> </a:t>
            </a:r>
            <a:r>
              <a:rPr lang="nl-NL" baseline="0" dirty="0" err="1"/>
              <a:t>plans</a:t>
            </a:r>
            <a:r>
              <a:rPr lang="nl-NL" baseline="0" dirty="0"/>
              <a:t> </a:t>
            </a:r>
            <a:r>
              <a:rPr lang="nl-NL" baseline="0" dirty="0" err="1"/>
              <a:t>that</a:t>
            </a:r>
            <a:r>
              <a:rPr lang="nl-NL" baseline="0" dirty="0"/>
              <a:t> deal </a:t>
            </a:r>
            <a:r>
              <a:rPr lang="nl-NL" baseline="0" dirty="0" err="1"/>
              <a:t>with</a:t>
            </a:r>
            <a:r>
              <a:rPr lang="nl-NL" baseline="0" dirty="0"/>
              <a:t> </a:t>
            </a:r>
            <a:r>
              <a:rPr lang="nl-NL" baseline="0" dirty="0" err="1"/>
              <a:t>the</a:t>
            </a:r>
            <a:r>
              <a:rPr lang="nl-NL" baseline="0" dirty="0"/>
              <a:t> </a:t>
            </a:r>
            <a:r>
              <a:rPr lang="nl-NL" baseline="0" dirty="0" err="1"/>
              <a:t>exploitation</a:t>
            </a:r>
            <a:r>
              <a:rPr lang="nl-NL" baseline="0" dirty="0"/>
              <a:t> of </a:t>
            </a:r>
            <a:r>
              <a:rPr lang="nl-NL" baseline="0" dirty="0" err="1"/>
              <a:t>KERs</a:t>
            </a:r>
            <a:r>
              <a:rPr lang="nl-NL" baseline="0" dirty="0"/>
              <a:t>, </a:t>
            </a:r>
            <a:r>
              <a:rPr lang="nl-NL" baseline="0" dirty="0" err="1"/>
              <a:t>such</a:t>
            </a:r>
            <a:r>
              <a:rPr lang="nl-NL" baseline="0" dirty="0"/>
              <a:t> as a market research report, </a:t>
            </a:r>
            <a:r>
              <a:rPr lang="nl-NL" baseline="0" dirty="0" err="1"/>
              <a:t>dissemination</a:t>
            </a:r>
            <a:r>
              <a:rPr lang="nl-NL" baseline="0" dirty="0"/>
              <a:t> plan, commercial plan </a:t>
            </a:r>
            <a:r>
              <a:rPr lang="nl-NL" baseline="0" dirty="0" err="1"/>
              <a:t>and</a:t>
            </a:r>
            <a:r>
              <a:rPr lang="nl-NL" baseline="0" dirty="0"/>
              <a:t> go-</a:t>
            </a:r>
            <a:r>
              <a:rPr lang="nl-NL" baseline="0" dirty="0" err="1"/>
              <a:t>to</a:t>
            </a:r>
            <a:r>
              <a:rPr lang="nl-NL" baseline="0" dirty="0"/>
              <a:t>-market plan. </a:t>
            </a:r>
            <a:r>
              <a:rPr lang="nl-NL" baseline="0" dirty="0" err="1"/>
              <a:t>Likely</a:t>
            </a:r>
            <a:r>
              <a:rPr lang="nl-NL" baseline="0" dirty="0"/>
              <a:t> these type of </a:t>
            </a:r>
            <a:r>
              <a:rPr lang="nl-NL" baseline="0" dirty="0" err="1"/>
              <a:t>plans</a:t>
            </a:r>
            <a:r>
              <a:rPr lang="nl-NL" baseline="0" dirty="0"/>
              <a:t> </a:t>
            </a:r>
            <a:r>
              <a:rPr lang="nl-NL" baseline="0" dirty="0" err="1"/>
              <a:t>can</a:t>
            </a:r>
            <a:r>
              <a:rPr lang="nl-NL" baseline="0" dirty="0"/>
              <a:t> </a:t>
            </a:r>
            <a:r>
              <a:rPr lang="nl-NL" baseline="0" dirty="0" err="1"/>
              <a:t>be</a:t>
            </a:r>
            <a:r>
              <a:rPr lang="nl-NL" baseline="0" dirty="0"/>
              <a:t> </a:t>
            </a:r>
            <a:r>
              <a:rPr lang="nl-NL" baseline="0" dirty="0" err="1"/>
              <a:t>drafted</a:t>
            </a:r>
            <a:r>
              <a:rPr lang="nl-NL" baseline="0" dirty="0"/>
              <a:t> </a:t>
            </a:r>
            <a:r>
              <a:rPr lang="nl-NL" baseline="0" dirty="0" err="1"/>
              <a:t>during</a:t>
            </a:r>
            <a:r>
              <a:rPr lang="nl-NL" baseline="0" dirty="0"/>
              <a:t> </a:t>
            </a:r>
            <a:r>
              <a:rPr lang="nl-NL" baseline="0" dirty="0" err="1"/>
              <a:t>the</a:t>
            </a:r>
            <a:r>
              <a:rPr lang="nl-NL" baseline="0" dirty="0"/>
              <a:t> KAVA project </a:t>
            </a:r>
            <a:r>
              <a:rPr lang="nl-NL" baseline="0" dirty="0" err="1"/>
              <a:t>and</a:t>
            </a:r>
            <a:r>
              <a:rPr lang="nl-NL" baseline="0" dirty="0"/>
              <a:t> </a:t>
            </a:r>
            <a:r>
              <a:rPr lang="nl-NL" baseline="0" dirty="0" err="1"/>
              <a:t>hence</a:t>
            </a:r>
            <a:r>
              <a:rPr lang="nl-NL" baseline="0" dirty="0"/>
              <a:t> support </a:t>
            </a:r>
            <a:r>
              <a:rPr lang="nl-NL" baseline="0" dirty="0" err="1"/>
              <a:t>the</a:t>
            </a:r>
            <a:r>
              <a:rPr lang="nl-NL" baseline="0" dirty="0"/>
              <a:t> delivery of a business plan </a:t>
            </a:r>
            <a:r>
              <a:rPr lang="nl-NL" baseline="0" dirty="0" err="1"/>
              <a:t>by</a:t>
            </a:r>
            <a:r>
              <a:rPr lang="nl-NL" baseline="0" dirty="0"/>
              <a:t> </a:t>
            </a:r>
            <a:r>
              <a:rPr lang="nl-NL" baseline="0" dirty="0" err="1"/>
              <a:t>the</a:t>
            </a:r>
            <a:r>
              <a:rPr lang="nl-NL" baseline="0" dirty="0"/>
              <a:t> end of a KAVA project. </a:t>
            </a:r>
            <a:endParaRPr lang="nl-NL" dirty="0"/>
          </a:p>
        </p:txBody>
      </p:sp>
      <p:sp>
        <p:nvSpPr>
          <p:cNvPr id="4" name="Slide Number Placeholder 3"/>
          <p:cNvSpPr>
            <a:spLocks noGrp="1"/>
          </p:cNvSpPr>
          <p:nvPr>
            <p:ph type="sldNum" sz="quarter" idx="10"/>
          </p:nvPr>
        </p:nvSpPr>
        <p:spPr/>
        <p:txBody>
          <a:bodyPr/>
          <a:lstStyle/>
          <a:p>
            <a:fld id="{04E63970-B039-4BED-BC11-FE776103C659}" type="slidenum">
              <a:rPr lang="nl-NL" smtClean="0"/>
              <a:t>32</a:t>
            </a:fld>
            <a:endParaRPr lang="nl-NL"/>
          </a:p>
        </p:txBody>
      </p:sp>
    </p:spTree>
    <p:extLst>
      <p:ext uri="{BB962C8B-B14F-4D97-AF65-F5344CB8AC3E}">
        <p14:creationId xmlns:p14="http://schemas.microsoft.com/office/powerpoint/2010/main" val="1918566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Another</a:t>
            </a:r>
            <a:r>
              <a:rPr lang="nl-NL" dirty="0"/>
              <a:t> </a:t>
            </a:r>
            <a:r>
              <a:rPr lang="nl-NL" dirty="0" err="1"/>
              <a:t>representation</a:t>
            </a:r>
            <a:r>
              <a:rPr lang="nl-NL" dirty="0"/>
              <a:t> of </a:t>
            </a:r>
            <a:r>
              <a:rPr lang="nl-NL" dirty="0" err="1"/>
              <a:t>the</a:t>
            </a:r>
            <a:r>
              <a:rPr lang="nl-NL" dirty="0"/>
              <a:t> Business Model Canvas is </a:t>
            </a:r>
            <a:r>
              <a:rPr lang="nl-NL" dirty="0" err="1"/>
              <a:t>shown</a:t>
            </a:r>
            <a:r>
              <a:rPr lang="nl-NL" baseline="0" dirty="0"/>
              <a:t> on </a:t>
            </a:r>
            <a:r>
              <a:rPr lang="nl-NL" baseline="0" dirty="0" err="1"/>
              <a:t>this</a:t>
            </a:r>
            <a:r>
              <a:rPr lang="nl-NL" baseline="0" dirty="0"/>
              <a:t> slide. </a:t>
            </a:r>
            <a:r>
              <a:rPr lang="nl-NL" baseline="0" dirty="0" err="1"/>
              <a:t>From</a:t>
            </a:r>
            <a:r>
              <a:rPr lang="nl-NL" baseline="0" dirty="0"/>
              <a:t> a </a:t>
            </a:r>
            <a:r>
              <a:rPr lang="nl-NL" baseline="0" dirty="0" err="1"/>
              <a:t>funder’s</a:t>
            </a:r>
            <a:r>
              <a:rPr lang="nl-NL" baseline="0" dirty="0"/>
              <a:t> </a:t>
            </a:r>
            <a:r>
              <a:rPr lang="nl-NL" baseline="0" dirty="0" err="1"/>
              <a:t>perspective</a:t>
            </a:r>
            <a:r>
              <a:rPr lang="nl-NL" baseline="0" dirty="0"/>
              <a:t>, </a:t>
            </a:r>
            <a:r>
              <a:rPr lang="nl-NL" baseline="0" dirty="0" err="1"/>
              <a:t>such</a:t>
            </a:r>
            <a:r>
              <a:rPr lang="nl-NL" baseline="0" dirty="0"/>
              <a:t> as EIT Food, a </a:t>
            </a:r>
            <a:r>
              <a:rPr lang="nl-NL" baseline="0" dirty="0" err="1"/>
              <a:t>proposition</a:t>
            </a:r>
            <a:r>
              <a:rPr lang="nl-NL" baseline="0" dirty="0"/>
              <a:t> </a:t>
            </a:r>
            <a:r>
              <a:rPr lang="nl-NL" baseline="0" dirty="0" err="1"/>
              <a:t>should</a:t>
            </a:r>
            <a:r>
              <a:rPr lang="nl-NL" baseline="0" dirty="0"/>
              <a:t> have 3 </a:t>
            </a:r>
            <a:r>
              <a:rPr lang="nl-NL" baseline="0" dirty="0" err="1"/>
              <a:t>elements</a:t>
            </a:r>
            <a:r>
              <a:rPr lang="nl-NL" baseline="0" dirty="0"/>
              <a:t> in </a:t>
            </a:r>
            <a:r>
              <a:rPr lang="nl-NL" baseline="0" dirty="0" err="1"/>
              <a:t>balance</a:t>
            </a:r>
            <a:r>
              <a:rPr lang="nl-NL" baseline="0" dirty="0"/>
              <a:t>: </a:t>
            </a:r>
          </a:p>
          <a:p>
            <a:pPr marL="171450" indent="-171450">
              <a:buFont typeface="Arial" panose="020B0604020202020204" pitchFamily="34" charset="0"/>
              <a:buChar char="•"/>
            </a:pPr>
            <a:r>
              <a:rPr lang="nl-NL" baseline="0" dirty="0" err="1"/>
              <a:t>the</a:t>
            </a:r>
            <a:r>
              <a:rPr lang="nl-NL" baseline="0" dirty="0"/>
              <a:t> product (</a:t>
            </a:r>
            <a:r>
              <a:rPr lang="nl-NL" baseline="0" dirty="0" err="1"/>
              <a:t>being</a:t>
            </a:r>
            <a:r>
              <a:rPr lang="nl-NL" baseline="0" dirty="0"/>
              <a:t> </a:t>
            </a:r>
            <a:r>
              <a:rPr lang="nl-NL" baseline="0" dirty="0" err="1"/>
              <a:t>the</a:t>
            </a:r>
            <a:r>
              <a:rPr lang="nl-NL" baseline="0" dirty="0"/>
              <a:t> KER </a:t>
            </a:r>
            <a:r>
              <a:rPr lang="nl-NL" baseline="0" dirty="0" err="1"/>
              <a:t>that</a:t>
            </a:r>
            <a:r>
              <a:rPr lang="nl-NL" baseline="0" dirty="0"/>
              <a:t> </a:t>
            </a:r>
            <a:r>
              <a:rPr lang="nl-NL" baseline="0" dirty="0" err="1"/>
              <a:t>solves</a:t>
            </a:r>
            <a:r>
              <a:rPr lang="nl-NL" baseline="0" dirty="0"/>
              <a:t> a </a:t>
            </a:r>
            <a:r>
              <a:rPr lang="nl-NL" baseline="0" dirty="0" err="1"/>
              <a:t>need</a:t>
            </a:r>
            <a:r>
              <a:rPr lang="nl-NL" baseline="0" dirty="0"/>
              <a:t>/ </a:t>
            </a:r>
            <a:r>
              <a:rPr lang="nl-NL" baseline="0" dirty="0" err="1"/>
              <a:t>problem</a:t>
            </a:r>
            <a:r>
              <a:rPr lang="nl-NL" baseline="0" dirty="0"/>
              <a:t> in society), </a:t>
            </a:r>
          </a:p>
          <a:p>
            <a:pPr marL="171450" indent="-171450">
              <a:buFont typeface="Arial" panose="020B0604020202020204" pitchFamily="34" charset="0"/>
              <a:buChar char="•"/>
            </a:pPr>
            <a:r>
              <a:rPr lang="nl-NL" baseline="0" dirty="0" err="1"/>
              <a:t>the</a:t>
            </a:r>
            <a:r>
              <a:rPr lang="nl-NL" baseline="0" dirty="0"/>
              <a:t> </a:t>
            </a:r>
            <a:r>
              <a:rPr lang="nl-NL" baseline="0" dirty="0" err="1"/>
              <a:t>specific</a:t>
            </a:r>
            <a:r>
              <a:rPr lang="nl-NL" baseline="0" dirty="0"/>
              <a:t> market in </a:t>
            </a:r>
            <a:r>
              <a:rPr lang="nl-NL" baseline="0" dirty="0" err="1"/>
              <a:t>which</a:t>
            </a:r>
            <a:r>
              <a:rPr lang="nl-NL" baseline="0" dirty="0"/>
              <a:t> </a:t>
            </a:r>
            <a:r>
              <a:rPr lang="nl-NL" baseline="0" dirty="0" err="1"/>
              <a:t>this</a:t>
            </a:r>
            <a:r>
              <a:rPr lang="nl-NL" baseline="0" dirty="0"/>
              <a:t> KER </a:t>
            </a:r>
            <a:r>
              <a:rPr lang="nl-NL" baseline="0" dirty="0" err="1"/>
              <a:t>can</a:t>
            </a:r>
            <a:r>
              <a:rPr lang="nl-NL" baseline="0" dirty="0"/>
              <a:t> </a:t>
            </a:r>
            <a:r>
              <a:rPr lang="nl-NL" baseline="0" dirty="0" err="1"/>
              <a:t>be</a:t>
            </a:r>
            <a:r>
              <a:rPr lang="nl-NL" baseline="0" dirty="0"/>
              <a:t> </a:t>
            </a:r>
            <a:r>
              <a:rPr lang="nl-NL" baseline="0" dirty="0" err="1"/>
              <a:t>applied</a:t>
            </a:r>
            <a:endParaRPr lang="nl-NL" baseline="0" dirty="0"/>
          </a:p>
          <a:p>
            <a:pPr marL="171450" indent="-171450">
              <a:buFont typeface="Arial" panose="020B0604020202020204" pitchFamily="34" charset="0"/>
              <a:buChar char="•"/>
            </a:pPr>
            <a:r>
              <a:rPr lang="nl-NL" baseline="0" dirty="0" err="1"/>
              <a:t>and</a:t>
            </a:r>
            <a:r>
              <a:rPr lang="nl-NL" baseline="0" dirty="0"/>
              <a:t> – </a:t>
            </a:r>
            <a:r>
              <a:rPr lang="nl-NL" baseline="0" dirty="0" err="1"/>
              <a:t>not</a:t>
            </a:r>
            <a:r>
              <a:rPr lang="nl-NL" baseline="0" dirty="0"/>
              <a:t> </a:t>
            </a:r>
            <a:r>
              <a:rPr lang="nl-NL" baseline="0" dirty="0" err="1"/>
              <a:t>to</a:t>
            </a:r>
            <a:r>
              <a:rPr lang="nl-NL" baseline="0" dirty="0"/>
              <a:t> </a:t>
            </a:r>
            <a:r>
              <a:rPr lang="nl-NL" baseline="0" dirty="0" err="1"/>
              <a:t>forget</a:t>
            </a:r>
            <a:r>
              <a:rPr lang="nl-NL" baseline="0" dirty="0"/>
              <a:t> – </a:t>
            </a:r>
            <a:r>
              <a:rPr lang="nl-NL" baseline="0" dirty="0" err="1"/>
              <a:t>the</a:t>
            </a:r>
            <a:r>
              <a:rPr lang="nl-NL" baseline="0" dirty="0"/>
              <a:t> </a:t>
            </a:r>
            <a:r>
              <a:rPr lang="nl-NL" baseline="0" dirty="0" err="1"/>
              <a:t>execution</a:t>
            </a:r>
            <a:r>
              <a:rPr lang="nl-NL" baseline="0" dirty="0"/>
              <a:t> power of </a:t>
            </a:r>
            <a:r>
              <a:rPr lang="nl-NL" baseline="0" dirty="0" err="1"/>
              <a:t>the</a:t>
            </a:r>
            <a:r>
              <a:rPr lang="nl-NL" baseline="0" dirty="0"/>
              <a:t> </a:t>
            </a:r>
            <a:r>
              <a:rPr lang="nl-NL" baseline="0" dirty="0" err="1"/>
              <a:t>organization</a:t>
            </a:r>
            <a:r>
              <a:rPr lang="nl-NL" baseline="0" dirty="0"/>
              <a:t> </a:t>
            </a:r>
            <a:r>
              <a:rPr lang="nl-NL" baseline="0" dirty="0" err="1"/>
              <a:t>that</a:t>
            </a:r>
            <a:r>
              <a:rPr lang="nl-NL" baseline="0" dirty="0"/>
              <a:t> </a:t>
            </a:r>
            <a:r>
              <a:rPr lang="nl-NL" baseline="0" dirty="0" err="1"/>
              <a:t>exploits</a:t>
            </a:r>
            <a:r>
              <a:rPr lang="nl-NL" baseline="0" dirty="0"/>
              <a:t> </a:t>
            </a:r>
            <a:r>
              <a:rPr lang="nl-NL" baseline="0" dirty="0" err="1"/>
              <a:t>the</a:t>
            </a:r>
            <a:r>
              <a:rPr lang="nl-NL" baseline="0" dirty="0"/>
              <a:t> product in </a:t>
            </a:r>
            <a:r>
              <a:rPr lang="nl-NL" baseline="0" dirty="0" err="1"/>
              <a:t>that</a:t>
            </a:r>
            <a:r>
              <a:rPr lang="nl-NL" baseline="0" dirty="0"/>
              <a:t> </a:t>
            </a:r>
            <a:r>
              <a:rPr lang="nl-NL" baseline="0" dirty="0" err="1"/>
              <a:t>specific</a:t>
            </a:r>
            <a:r>
              <a:rPr lang="nl-NL" baseline="0" dirty="0"/>
              <a:t> market, in </a:t>
            </a:r>
            <a:r>
              <a:rPr lang="nl-NL" baseline="0" dirty="0" err="1"/>
              <a:t>other</a:t>
            </a:r>
            <a:r>
              <a:rPr lang="nl-NL" baseline="0" dirty="0"/>
              <a:t> </a:t>
            </a:r>
            <a:r>
              <a:rPr lang="nl-NL" baseline="0" dirty="0" err="1"/>
              <a:t>words</a:t>
            </a:r>
            <a:r>
              <a:rPr lang="nl-NL" baseline="0" dirty="0"/>
              <a:t> </a:t>
            </a:r>
            <a:r>
              <a:rPr lang="nl-NL" baseline="0" dirty="0" err="1"/>
              <a:t>the</a:t>
            </a:r>
            <a:r>
              <a:rPr lang="nl-NL" baseline="0" dirty="0"/>
              <a:t> </a:t>
            </a:r>
            <a:r>
              <a:rPr lang="nl-NL" baseline="0" dirty="0" err="1"/>
              <a:t>Exploiting</a:t>
            </a:r>
            <a:r>
              <a:rPr lang="nl-NL" baseline="0" dirty="0"/>
              <a:t> partner or partners.</a:t>
            </a:r>
          </a:p>
          <a:p>
            <a:pPr marL="0" indent="0">
              <a:buFont typeface="Arial" panose="020B0604020202020204" pitchFamily="34" charset="0"/>
              <a:buNone/>
            </a:pPr>
            <a:endParaRPr lang="nl-NL" baseline="0" dirty="0"/>
          </a:p>
          <a:p>
            <a:pPr marL="0" indent="0">
              <a:buFont typeface="Arial" panose="020B0604020202020204" pitchFamily="34" charset="0"/>
              <a:buNone/>
            </a:pPr>
            <a:r>
              <a:rPr lang="nl-NL" baseline="0" dirty="0"/>
              <a:t>These 3 </a:t>
            </a:r>
            <a:r>
              <a:rPr lang="nl-NL" baseline="0" dirty="0" err="1"/>
              <a:t>elements</a:t>
            </a:r>
            <a:r>
              <a:rPr lang="nl-NL" baseline="0" dirty="0"/>
              <a:t> of a </a:t>
            </a:r>
            <a:r>
              <a:rPr lang="nl-NL" baseline="0" dirty="0" err="1"/>
              <a:t>proposition</a:t>
            </a:r>
            <a:r>
              <a:rPr lang="nl-NL" baseline="0" dirty="0"/>
              <a:t> are </a:t>
            </a:r>
            <a:r>
              <a:rPr lang="nl-NL" baseline="0" dirty="0" err="1"/>
              <a:t>concretionalized</a:t>
            </a:r>
            <a:r>
              <a:rPr lang="nl-NL" baseline="0" dirty="0"/>
              <a:t> in </a:t>
            </a:r>
            <a:r>
              <a:rPr lang="nl-NL" baseline="0" dirty="0" err="1"/>
              <a:t>so-called</a:t>
            </a:r>
            <a:r>
              <a:rPr lang="nl-NL" baseline="0" dirty="0"/>
              <a:t> </a:t>
            </a:r>
            <a:r>
              <a:rPr lang="nl-NL" baseline="0" dirty="0" err="1"/>
              <a:t>value</a:t>
            </a:r>
            <a:r>
              <a:rPr lang="nl-NL" baseline="0" dirty="0"/>
              <a:t> steps, or </a:t>
            </a:r>
            <a:r>
              <a:rPr lang="nl-NL" baseline="0" dirty="0" err="1"/>
              <a:t>milestones</a:t>
            </a:r>
            <a:r>
              <a:rPr lang="nl-NL" baseline="0" dirty="0"/>
              <a:t>, </a:t>
            </a:r>
            <a:r>
              <a:rPr lang="nl-NL" baseline="0" dirty="0" err="1"/>
              <a:t>that</a:t>
            </a:r>
            <a:r>
              <a:rPr lang="nl-NL" baseline="0" dirty="0"/>
              <a:t> are </a:t>
            </a:r>
            <a:r>
              <a:rPr lang="nl-NL" baseline="0" dirty="0" err="1"/>
              <a:t>placed</a:t>
            </a:r>
            <a:r>
              <a:rPr lang="nl-NL" baseline="0" dirty="0"/>
              <a:t> </a:t>
            </a:r>
            <a:r>
              <a:rPr lang="nl-NL" baseline="0" dirty="0" err="1"/>
              <a:t>sequentially</a:t>
            </a:r>
            <a:r>
              <a:rPr lang="nl-NL" baseline="0" dirty="0"/>
              <a:t> in a Roadmap</a:t>
            </a:r>
          </a:p>
          <a:p>
            <a:pPr marL="0" indent="0">
              <a:buFont typeface="Arial" panose="020B0604020202020204" pitchFamily="34" charset="0"/>
              <a:buNone/>
            </a:pPr>
            <a:endParaRPr lang="nl-NL" baseline="0" dirty="0"/>
          </a:p>
          <a:p>
            <a:pPr marL="0" indent="0">
              <a:buFont typeface="Arial" panose="020B0604020202020204" pitchFamily="34" charset="0"/>
              <a:buNone/>
            </a:pPr>
            <a:r>
              <a:rPr lang="nl-NL" baseline="0" dirty="0"/>
              <a:t>We </a:t>
            </a:r>
            <a:r>
              <a:rPr lang="nl-NL" baseline="0" dirty="0" err="1"/>
              <a:t>will</a:t>
            </a:r>
            <a:r>
              <a:rPr lang="nl-NL" baseline="0" dirty="0"/>
              <a:t> </a:t>
            </a:r>
            <a:r>
              <a:rPr lang="nl-NL" baseline="0" dirty="0" err="1"/>
              <a:t>now</a:t>
            </a:r>
            <a:r>
              <a:rPr lang="nl-NL" baseline="0" dirty="0"/>
              <a:t> </a:t>
            </a:r>
            <a:r>
              <a:rPr lang="nl-NL" baseline="0" dirty="0" err="1"/>
              <a:t>address</a:t>
            </a:r>
            <a:r>
              <a:rPr lang="nl-NL" baseline="0" dirty="0"/>
              <a:t> </a:t>
            </a:r>
            <a:r>
              <a:rPr lang="nl-NL" baseline="0" dirty="0" err="1"/>
              <a:t>each</a:t>
            </a:r>
            <a:r>
              <a:rPr lang="nl-NL" baseline="0" dirty="0"/>
              <a:t> of these element Market, Product, </a:t>
            </a:r>
            <a:r>
              <a:rPr lang="nl-NL" baseline="0" dirty="0" err="1"/>
              <a:t>Exploiting</a:t>
            </a:r>
            <a:r>
              <a:rPr lang="nl-NL" baseline="0" dirty="0"/>
              <a:t> Partner </a:t>
            </a:r>
            <a:r>
              <a:rPr lang="nl-NL" baseline="0" dirty="0" err="1"/>
              <a:t>and</a:t>
            </a:r>
            <a:r>
              <a:rPr lang="nl-NL" baseline="0" dirty="0"/>
              <a:t> Roadmap in more detail.</a:t>
            </a:r>
            <a:endParaRPr lang="nl-NL" dirty="0"/>
          </a:p>
        </p:txBody>
      </p:sp>
      <p:sp>
        <p:nvSpPr>
          <p:cNvPr id="4" name="Slide Number Placeholder 3"/>
          <p:cNvSpPr>
            <a:spLocks noGrp="1"/>
          </p:cNvSpPr>
          <p:nvPr>
            <p:ph type="sldNum" sz="quarter" idx="10"/>
          </p:nvPr>
        </p:nvSpPr>
        <p:spPr/>
        <p:txBody>
          <a:bodyPr/>
          <a:lstStyle/>
          <a:p>
            <a:fld id="{04E63970-B039-4BED-BC11-FE776103C659}" type="slidenum">
              <a:rPr lang="nl-NL" smtClean="0"/>
              <a:t>33</a:t>
            </a:fld>
            <a:endParaRPr lang="nl-NL"/>
          </a:p>
        </p:txBody>
      </p:sp>
    </p:spTree>
    <p:extLst>
      <p:ext uri="{BB962C8B-B14F-4D97-AF65-F5344CB8AC3E}">
        <p14:creationId xmlns:p14="http://schemas.microsoft.com/office/powerpoint/2010/main" val="320880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So, the </a:t>
            </a:r>
            <a:r>
              <a:rPr lang="it-IT" dirty="0" err="1"/>
              <a:t>objective</a:t>
            </a:r>
            <a:r>
              <a:rPr lang="it-IT" dirty="0"/>
              <a:t> of this webinar </a:t>
            </a:r>
            <a:r>
              <a:rPr lang="it-IT" dirty="0" err="1"/>
              <a:t>is</a:t>
            </a:r>
            <a:r>
              <a:rPr lang="it-IT" dirty="0"/>
              <a:t> to support you in </a:t>
            </a:r>
            <a:r>
              <a:rPr lang="it-IT" dirty="0" err="1"/>
              <a:t>understanding</a:t>
            </a:r>
            <a:r>
              <a:rPr lang="it-IT" dirty="0"/>
              <a:t> what are sound Financial </a:t>
            </a:r>
            <a:r>
              <a:rPr lang="it-IT" dirty="0" err="1"/>
              <a:t>Sustainability</a:t>
            </a:r>
            <a:r>
              <a:rPr lang="it-IT" dirty="0"/>
              <a:t> </a:t>
            </a:r>
            <a:r>
              <a:rPr lang="it-IT" dirty="0" err="1"/>
              <a:t>Mechanisms</a:t>
            </a:r>
            <a:r>
              <a:rPr lang="it-IT" dirty="0"/>
              <a:t> – or FSM in short, and what </a:t>
            </a:r>
            <a:r>
              <a:rPr lang="it-IT" dirty="0" err="1"/>
              <a:t>is</a:t>
            </a:r>
            <a:r>
              <a:rPr lang="it-IT" dirty="0"/>
              <a:t> </a:t>
            </a:r>
            <a:r>
              <a:rPr lang="it-IT" dirty="0" err="1"/>
              <a:t>expected</a:t>
            </a:r>
            <a:r>
              <a:rPr lang="it-IT" dirty="0"/>
              <a:t> from KAVA consortia when they </a:t>
            </a:r>
            <a:r>
              <a:rPr lang="it-IT" dirty="0" err="1"/>
              <a:t>prepare</a:t>
            </a:r>
            <a:r>
              <a:rPr lang="it-IT" dirty="0"/>
              <a:t> their </a:t>
            </a:r>
            <a:r>
              <a:rPr lang="it-IT" dirty="0" err="1"/>
              <a:t>proposals</a:t>
            </a:r>
            <a:r>
              <a:rPr lang="it-IT" dirty="0"/>
              <a:t>, to </a:t>
            </a:r>
            <a:r>
              <a:rPr lang="it-IT" dirty="0" err="1"/>
              <a:t>increase</a:t>
            </a:r>
            <a:r>
              <a:rPr lang="it-IT" dirty="0"/>
              <a:t> the chances for a good </a:t>
            </a:r>
            <a:r>
              <a:rPr lang="it-IT" dirty="0" err="1"/>
              <a:t>evaluation</a:t>
            </a:r>
            <a:r>
              <a:rPr lang="it-IT" dirty="0"/>
              <a:t> of </a:t>
            </a:r>
            <a:r>
              <a:rPr lang="it-IT" dirty="0" err="1"/>
              <a:t>your</a:t>
            </a:r>
            <a:r>
              <a:rPr lang="it-IT" dirty="0"/>
              <a:t> FSM as part of </a:t>
            </a:r>
            <a:r>
              <a:rPr lang="it-IT" dirty="0" err="1"/>
              <a:t>your</a:t>
            </a:r>
            <a:r>
              <a:rPr lang="it-IT" dirty="0"/>
              <a:t> exploitation </a:t>
            </a:r>
            <a:r>
              <a:rPr lang="it-IT" dirty="0" err="1"/>
              <a:t>proposal</a:t>
            </a:r>
            <a:r>
              <a:rPr lang="it-IT" dirty="0"/>
              <a:t>. </a:t>
            </a:r>
            <a:r>
              <a:rPr lang="it-IT" b="1" dirty="0" err="1"/>
              <a:t>Our</a:t>
            </a:r>
            <a:r>
              <a:rPr lang="it-IT" b="1" dirty="0"/>
              <a:t> agenda looks as follows</a:t>
            </a:r>
            <a:r>
              <a:rPr lang="it-IT" dirty="0"/>
              <a:t>: </a:t>
            </a:r>
            <a:r>
              <a:rPr lang="it-IT" b="1" dirty="0"/>
              <a:t>1) </a:t>
            </a:r>
            <a:r>
              <a:rPr lang="it-IT" dirty="0"/>
              <a:t>First we </a:t>
            </a:r>
            <a:r>
              <a:rPr lang="it-IT" dirty="0" err="1"/>
              <a:t>will</a:t>
            </a:r>
            <a:r>
              <a:rPr lang="it-IT" dirty="0"/>
              <a:t> </a:t>
            </a:r>
            <a:r>
              <a:rPr lang="it-IT" dirty="0" err="1"/>
              <a:t>give</a:t>
            </a:r>
            <a:r>
              <a:rPr lang="it-IT" dirty="0"/>
              <a:t> you some background on the </a:t>
            </a:r>
            <a:r>
              <a:rPr lang="it-IT" dirty="0" err="1"/>
              <a:t>FSM’s</a:t>
            </a:r>
            <a:r>
              <a:rPr lang="it-IT" dirty="0"/>
              <a:t>; </a:t>
            </a:r>
            <a:r>
              <a:rPr lang="it-IT" dirty="0" err="1"/>
              <a:t>where</a:t>
            </a:r>
            <a:r>
              <a:rPr lang="it-IT" dirty="0"/>
              <a:t> </a:t>
            </a:r>
            <a:r>
              <a:rPr lang="it-IT" dirty="0" err="1"/>
              <a:t>does</a:t>
            </a:r>
            <a:r>
              <a:rPr lang="it-IT" dirty="0"/>
              <a:t> it come from and what </a:t>
            </a:r>
            <a:r>
              <a:rPr lang="it-IT" dirty="0" err="1"/>
              <a:t>is</a:t>
            </a:r>
            <a:r>
              <a:rPr lang="it-IT" dirty="0"/>
              <a:t> </a:t>
            </a:r>
            <a:r>
              <a:rPr lang="it-IT" dirty="0" err="1"/>
              <a:t>its</a:t>
            </a:r>
            <a:r>
              <a:rPr lang="it-IT" dirty="0"/>
              <a:t> </a:t>
            </a:r>
            <a:r>
              <a:rPr lang="it-IT" dirty="0" err="1"/>
              <a:t>purpose</a:t>
            </a:r>
            <a:r>
              <a:rPr lang="it-IT" dirty="0"/>
              <a:t>. </a:t>
            </a:r>
            <a:r>
              <a:rPr lang="it-IT" b="1" dirty="0"/>
              <a:t>2) </a:t>
            </a:r>
            <a:r>
              <a:rPr lang="it-IT" dirty="0" err="1"/>
              <a:t>Then</a:t>
            </a:r>
            <a:r>
              <a:rPr lang="it-IT" dirty="0"/>
              <a:t> </a:t>
            </a:r>
            <a:r>
              <a:rPr lang="it-IT" dirty="0" err="1"/>
              <a:t>we’ll</a:t>
            </a:r>
            <a:r>
              <a:rPr lang="it-IT" dirty="0"/>
              <a:t> zoom </a:t>
            </a:r>
            <a:r>
              <a:rPr lang="it-IT" dirty="0" err="1"/>
              <a:t>into</a:t>
            </a:r>
            <a:r>
              <a:rPr lang="it-IT" dirty="0"/>
              <a:t> the </a:t>
            </a:r>
            <a:r>
              <a:rPr lang="it-IT" dirty="0" err="1"/>
              <a:t>types</a:t>
            </a:r>
            <a:r>
              <a:rPr lang="it-IT" dirty="0"/>
              <a:t> of </a:t>
            </a:r>
            <a:r>
              <a:rPr lang="it-IT" dirty="0" err="1"/>
              <a:t>FSMs</a:t>
            </a:r>
            <a:r>
              <a:rPr lang="it-IT" dirty="0"/>
              <a:t> in EIT Food, </a:t>
            </a:r>
            <a:r>
              <a:rPr lang="it-IT" b="1" dirty="0"/>
              <a:t>3) </a:t>
            </a:r>
            <a:r>
              <a:rPr lang="it-IT" dirty="0" err="1"/>
              <a:t>how</a:t>
            </a:r>
            <a:r>
              <a:rPr lang="it-IT" dirty="0"/>
              <a:t> their </a:t>
            </a:r>
            <a:r>
              <a:rPr lang="it-IT" dirty="0" err="1"/>
              <a:t>development</a:t>
            </a:r>
            <a:r>
              <a:rPr lang="it-IT" dirty="0"/>
              <a:t> </a:t>
            </a:r>
            <a:r>
              <a:rPr lang="it-IT" dirty="0" err="1"/>
              <a:t>is</a:t>
            </a:r>
            <a:r>
              <a:rPr lang="it-IT" dirty="0"/>
              <a:t> embedded in the KAVA </a:t>
            </a:r>
            <a:r>
              <a:rPr lang="it-IT" dirty="0" err="1"/>
              <a:t>proposals</a:t>
            </a:r>
            <a:r>
              <a:rPr lang="it-IT" dirty="0"/>
              <a:t> and project </a:t>
            </a:r>
            <a:r>
              <a:rPr lang="it-IT" dirty="0" err="1"/>
              <a:t>implementation</a:t>
            </a:r>
            <a:r>
              <a:rPr lang="it-IT" dirty="0"/>
              <a:t> </a:t>
            </a:r>
            <a:r>
              <a:rPr lang="it-IT" dirty="0" err="1"/>
              <a:t>process</a:t>
            </a:r>
            <a:r>
              <a:rPr lang="it-IT" dirty="0"/>
              <a:t>, and </a:t>
            </a:r>
            <a:r>
              <a:rPr lang="it-IT" b="1" dirty="0"/>
              <a:t>4) </a:t>
            </a:r>
            <a:r>
              <a:rPr lang="it-IT" dirty="0"/>
              <a:t>what are the </a:t>
            </a:r>
            <a:r>
              <a:rPr lang="it-IT" dirty="0" err="1"/>
              <a:t>elements</a:t>
            </a:r>
            <a:r>
              <a:rPr lang="it-IT" dirty="0"/>
              <a:t> for </a:t>
            </a:r>
            <a:r>
              <a:rPr lang="it-IT" dirty="0" err="1"/>
              <a:t>developing</a:t>
            </a:r>
            <a:r>
              <a:rPr lang="it-IT" dirty="0"/>
              <a:t> sound </a:t>
            </a:r>
            <a:r>
              <a:rPr lang="it-IT" dirty="0" err="1"/>
              <a:t>FSM’s</a:t>
            </a:r>
            <a:r>
              <a:rPr lang="it-IT" dirty="0"/>
              <a:t>. In this webinar we </a:t>
            </a:r>
            <a:r>
              <a:rPr lang="it-IT" dirty="0" err="1"/>
              <a:t>will</a:t>
            </a:r>
            <a:r>
              <a:rPr lang="it-IT" dirty="0"/>
              <a:t> </a:t>
            </a:r>
            <a:r>
              <a:rPr lang="it-IT" dirty="0" err="1"/>
              <a:t>provide</a:t>
            </a:r>
            <a:r>
              <a:rPr lang="it-IT" dirty="0"/>
              <a:t> some </a:t>
            </a:r>
            <a:r>
              <a:rPr lang="it-IT" dirty="0" err="1"/>
              <a:t>further</a:t>
            </a:r>
            <a:r>
              <a:rPr lang="it-IT" dirty="0"/>
              <a:t> in-</a:t>
            </a:r>
            <a:r>
              <a:rPr lang="it-IT" dirty="0" err="1"/>
              <a:t>depth</a:t>
            </a:r>
            <a:r>
              <a:rPr lang="it-IT" dirty="0"/>
              <a:t> information on what </a:t>
            </a:r>
            <a:r>
              <a:rPr lang="it-IT" dirty="0" err="1"/>
              <a:t>is</a:t>
            </a:r>
            <a:r>
              <a:rPr lang="it-IT" dirty="0"/>
              <a:t> </a:t>
            </a:r>
            <a:r>
              <a:rPr lang="it-IT" dirty="0" err="1"/>
              <a:t>meant</a:t>
            </a:r>
            <a:r>
              <a:rPr lang="it-IT" dirty="0"/>
              <a:t> by Key </a:t>
            </a:r>
            <a:r>
              <a:rPr lang="it-IT" dirty="0" err="1"/>
              <a:t>Exploitatable</a:t>
            </a:r>
            <a:r>
              <a:rPr lang="it-IT" dirty="0"/>
              <a:t> Results, IPR, </a:t>
            </a:r>
            <a:r>
              <a:rPr lang="it-IT" dirty="0" err="1"/>
              <a:t>how</a:t>
            </a:r>
            <a:r>
              <a:rPr lang="it-IT" dirty="0"/>
              <a:t> you </a:t>
            </a:r>
            <a:r>
              <a:rPr lang="it-IT" dirty="0" err="1"/>
              <a:t>may</a:t>
            </a:r>
            <a:r>
              <a:rPr lang="it-IT" dirty="0"/>
              <a:t> use the business model canvas, </a:t>
            </a:r>
            <a:r>
              <a:rPr lang="it-IT" dirty="0" err="1"/>
              <a:t>important</a:t>
            </a:r>
            <a:r>
              <a:rPr lang="it-IT" dirty="0"/>
              <a:t> </a:t>
            </a:r>
            <a:r>
              <a:rPr lang="it-IT" dirty="0" err="1"/>
              <a:t>elements</a:t>
            </a:r>
            <a:r>
              <a:rPr lang="it-IT" dirty="0"/>
              <a:t> of business </a:t>
            </a:r>
            <a:r>
              <a:rPr lang="it-IT" dirty="0" err="1"/>
              <a:t>cases</a:t>
            </a:r>
            <a:r>
              <a:rPr lang="it-IT" dirty="0"/>
              <a:t>, and last but not </a:t>
            </a:r>
            <a:r>
              <a:rPr lang="it-IT" dirty="0" err="1"/>
              <a:t>least</a:t>
            </a:r>
            <a:r>
              <a:rPr lang="it-IT" dirty="0"/>
              <a:t>; </a:t>
            </a:r>
            <a:r>
              <a:rPr lang="it-IT" b="1" dirty="0"/>
              <a:t>5) </a:t>
            </a:r>
            <a:r>
              <a:rPr lang="it-IT" dirty="0"/>
              <a:t>What information and data you </a:t>
            </a:r>
            <a:r>
              <a:rPr lang="it-IT" dirty="0" err="1"/>
              <a:t>could</a:t>
            </a:r>
            <a:r>
              <a:rPr lang="it-IT" dirty="0"/>
              <a:t> </a:t>
            </a:r>
            <a:r>
              <a:rPr lang="it-IT" dirty="0" err="1"/>
              <a:t>provide</a:t>
            </a:r>
            <a:r>
              <a:rPr lang="it-IT" dirty="0"/>
              <a:t> to </a:t>
            </a:r>
            <a:r>
              <a:rPr lang="it-IT" dirty="0" err="1"/>
              <a:t>increase</a:t>
            </a:r>
            <a:r>
              <a:rPr lang="it-IT" dirty="0"/>
              <a:t> the chance for a positive </a:t>
            </a:r>
            <a:r>
              <a:rPr lang="it-IT" dirty="0" err="1"/>
              <a:t>evaluation</a:t>
            </a:r>
            <a:r>
              <a:rPr lang="it-IT" dirty="0"/>
              <a:t> of </a:t>
            </a:r>
            <a:r>
              <a:rPr lang="it-IT" dirty="0" err="1"/>
              <a:t>your</a:t>
            </a:r>
            <a:r>
              <a:rPr lang="it-IT" dirty="0"/>
              <a:t> </a:t>
            </a:r>
            <a:r>
              <a:rPr lang="it-IT" dirty="0" err="1"/>
              <a:t>proposed</a:t>
            </a:r>
            <a:r>
              <a:rPr lang="it-IT" dirty="0"/>
              <a:t> FSM. </a:t>
            </a:r>
          </a:p>
          <a:p>
            <a:endParaRPr lang="it-IT" dirty="0"/>
          </a:p>
          <a:p>
            <a:r>
              <a:rPr lang="it-IT" dirty="0"/>
              <a:t>Ok, so let’s start!</a:t>
            </a:r>
            <a:endParaRPr lang="en-GB" dirty="0"/>
          </a:p>
        </p:txBody>
      </p:sp>
      <p:sp>
        <p:nvSpPr>
          <p:cNvPr id="4" name="Slide Number Placeholder 3"/>
          <p:cNvSpPr>
            <a:spLocks noGrp="1"/>
          </p:cNvSpPr>
          <p:nvPr>
            <p:ph type="sldNum" sz="quarter" idx="5"/>
          </p:nvPr>
        </p:nvSpPr>
        <p:spPr/>
        <p:txBody>
          <a:bodyPr/>
          <a:lstStyle/>
          <a:p>
            <a:fld id="{04E63970-B039-4BED-BC11-FE776103C659}" type="slidenum">
              <a:rPr lang="nl-NL" smtClean="0"/>
              <a:t>3</a:t>
            </a:fld>
            <a:endParaRPr lang="nl-NL"/>
          </a:p>
        </p:txBody>
      </p:sp>
    </p:spTree>
    <p:extLst>
      <p:ext uri="{BB962C8B-B14F-4D97-AF65-F5344CB8AC3E}">
        <p14:creationId xmlns:p14="http://schemas.microsoft.com/office/powerpoint/2010/main" val="1196446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Let’s start with the Market for KERs</a:t>
            </a:r>
          </a:p>
          <a:p>
            <a:pPr marL="0" indent="0">
              <a:buFont typeface="Arial" panose="020B0604020202020204" pitchFamily="34" charset="0"/>
              <a:buNone/>
            </a:pPr>
            <a:r>
              <a:rPr lang="en-US" sz="1200" kern="1200" dirty="0">
                <a:solidFill>
                  <a:schemeClr val="tx1"/>
                </a:solidFill>
                <a:effectLst/>
                <a:latin typeface="+mn-lt"/>
                <a:ea typeface="+mn-ea"/>
                <a:cs typeface="+mn-cs"/>
              </a:rPr>
              <a:t>Each</a:t>
            </a:r>
            <a:r>
              <a:rPr lang="en-US" sz="1200" kern="1200" baseline="0" dirty="0">
                <a:solidFill>
                  <a:schemeClr val="tx1"/>
                </a:solidFill>
                <a:effectLst/>
                <a:latin typeface="+mn-lt"/>
                <a:ea typeface="+mn-ea"/>
                <a:cs typeface="+mn-cs"/>
              </a:rPr>
              <a:t> KER should have a clear defined market in which it is applied and actually sold to customers. </a:t>
            </a:r>
          </a:p>
          <a:p>
            <a:pPr marL="0" indent="0">
              <a:buFont typeface="Arial" panose="020B0604020202020204" pitchFamily="34" charset="0"/>
              <a:buNone/>
            </a:pPr>
            <a:r>
              <a:rPr lang="en-US" sz="1200" kern="1200" baseline="0" dirty="0">
                <a:solidFill>
                  <a:schemeClr val="tx1"/>
                </a:solidFill>
                <a:effectLst/>
                <a:latin typeface="+mn-lt"/>
                <a:ea typeface="+mn-ea"/>
                <a:cs typeface="+mn-cs"/>
              </a:rPr>
              <a:t>Such a clearly defined market</a:t>
            </a:r>
            <a:r>
              <a:rPr lang="en-US" sz="1200" kern="1200" dirty="0">
                <a:solidFill>
                  <a:schemeClr val="tx1"/>
                </a:solidFill>
                <a:effectLst/>
                <a:latin typeface="+mn-lt"/>
                <a:ea typeface="+mn-ea"/>
                <a:cs typeface="+mn-cs"/>
              </a:rPr>
              <a:t> is also referred to as the ‘serviceable and obtainable market,</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SOM</a:t>
            </a:r>
            <a:r>
              <a:rPr lang="en-US" sz="1200" kern="1200" baseline="0" dirty="0">
                <a:solidFill>
                  <a:schemeClr val="tx1"/>
                </a:solidFill>
                <a:effectLst/>
                <a:latin typeface="+mn-lt"/>
                <a:ea typeface="+mn-ea"/>
                <a:cs typeface="+mn-cs"/>
              </a:rPr>
              <a:t> in short</a:t>
            </a:r>
            <a:r>
              <a:rPr lang="en-US" sz="1200" kern="1200" dirty="0">
                <a:solidFill>
                  <a:schemeClr val="tx1"/>
                </a:solidFill>
                <a:effectLst/>
                <a:latin typeface="+mn-lt"/>
                <a:ea typeface="+mn-ea"/>
                <a:cs typeface="+mn-cs"/>
              </a:rPr>
              <a:t>. </a:t>
            </a:r>
          </a:p>
          <a:p>
            <a:pPr marL="0" indent="0">
              <a:buFont typeface="Arial" panose="020B0604020202020204" pitchFamily="34" charset="0"/>
              <a:buNone/>
            </a:pPr>
            <a:r>
              <a:rPr lang="en-US" sz="1200" kern="1200" dirty="0">
                <a:solidFill>
                  <a:schemeClr val="tx1"/>
                </a:solidFill>
                <a:effectLst/>
                <a:latin typeface="+mn-lt"/>
                <a:ea typeface="+mn-ea"/>
                <a:cs typeface="+mn-cs"/>
              </a:rPr>
              <a:t>The SOM is the basis of the estimated sales (volumes) of the</a:t>
            </a:r>
            <a:r>
              <a:rPr lang="en-US" sz="1200" kern="1200" baseline="0" dirty="0">
                <a:solidFill>
                  <a:schemeClr val="tx1"/>
                </a:solidFill>
                <a:effectLst/>
                <a:latin typeface="+mn-lt"/>
                <a:ea typeface="+mn-ea"/>
                <a:cs typeface="+mn-cs"/>
              </a:rPr>
              <a:t> exploitation of each </a:t>
            </a:r>
            <a:r>
              <a:rPr lang="en-US" sz="1200" kern="1200" dirty="0">
                <a:solidFill>
                  <a:schemeClr val="tx1"/>
                </a:solidFill>
                <a:effectLst/>
                <a:latin typeface="+mn-lt"/>
                <a:ea typeface="+mn-ea"/>
                <a:cs typeface="+mn-cs"/>
              </a:rPr>
              <a:t>KER and in result is the basis for revenues.</a:t>
            </a:r>
          </a:p>
          <a:p>
            <a:pPr marL="0" indent="0">
              <a:buFont typeface="Arial" panose="020B0604020202020204" pitchFamily="34" charset="0"/>
              <a:buNone/>
            </a:pPr>
            <a:r>
              <a:rPr lang="en-US" sz="1200" kern="1200" dirty="0">
                <a:solidFill>
                  <a:schemeClr val="tx1"/>
                </a:solidFill>
                <a:effectLst/>
                <a:latin typeface="+mn-lt"/>
                <a:ea typeface="+mn-ea"/>
                <a:cs typeface="+mn-cs"/>
              </a:rPr>
              <a:t>Ideally to define</a:t>
            </a:r>
            <a:r>
              <a:rPr lang="en-US" sz="1200" kern="1200" baseline="0" dirty="0">
                <a:solidFill>
                  <a:schemeClr val="tx1"/>
                </a:solidFill>
                <a:effectLst/>
                <a:latin typeface="+mn-lt"/>
                <a:ea typeface="+mn-ea"/>
                <a:cs typeface="+mn-cs"/>
              </a:rPr>
              <a:t> and quantify a </a:t>
            </a:r>
            <a:r>
              <a:rPr lang="en-US" sz="1200" kern="1200" dirty="0">
                <a:solidFill>
                  <a:schemeClr val="tx1"/>
                </a:solidFill>
                <a:effectLst/>
                <a:latin typeface="+mn-lt"/>
                <a:ea typeface="+mn-ea"/>
                <a:cs typeface="+mn-cs"/>
              </a:rPr>
              <a:t>serviceable and obtainable market a top-down approach is often</a:t>
            </a:r>
            <a:r>
              <a:rPr lang="en-US" sz="1200" kern="1200" baseline="0" dirty="0">
                <a:solidFill>
                  <a:schemeClr val="tx1"/>
                </a:solidFill>
                <a:effectLst/>
                <a:latin typeface="+mn-lt"/>
                <a:ea typeface="+mn-ea"/>
                <a:cs typeface="+mn-cs"/>
              </a:rPr>
              <a:t> used consisting of 3 steps: </a:t>
            </a:r>
            <a:r>
              <a:rPr lang="en-US" sz="1200" kern="1200" dirty="0">
                <a:solidFill>
                  <a:schemeClr val="tx1"/>
                </a:solidFill>
                <a:effectLst/>
                <a:latin typeface="+mn-lt"/>
                <a:ea typeface="+mn-ea"/>
                <a:cs typeface="+mn-cs"/>
              </a:rPr>
              <a:t>TAM-SAM-SOM, as shown on this slide.</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Based on an</a:t>
            </a:r>
            <a:r>
              <a:rPr lang="en-US" sz="1200" kern="1200" baseline="0" dirty="0">
                <a:solidFill>
                  <a:schemeClr val="tx1"/>
                </a:solidFill>
                <a:effectLst/>
                <a:latin typeface="+mn-lt"/>
                <a:ea typeface="+mn-ea"/>
                <a:cs typeface="+mn-cs"/>
              </a:rPr>
              <a:t> example related to the food industry this approach is explained.</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Suppose there is the</a:t>
            </a:r>
            <a:r>
              <a:rPr lang="en-US" sz="1200" kern="1200" baseline="0" dirty="0">
                <a:solidFill>
                  <a:schemeClr val="tx1"/>
                </a:solidFill>
                <a:effectLst/>
                <a:latin typeface="+mn-lt"/>
                <a:ea typeface="+mn-ea"/>
                <a:cs typeface="+mn-cs"/>
              </a:rPr>
              <a:t> following</a:t>
            </a:r>
            <a:r>
              <a:rPr lang="en-US" sz="1200" kern="1200" dirty="0">
                <a:solidFill>
                  <a:schemeClr val="tx1"/>
                </a:solidFill>
                <a:effectLst/>
                <a:latin typeface="+mn-lt"/>
                <a:ea typeface="+mn-ea"/>
                <a:cs typeface="+mn-cs"/>
              </a:rPr>
              <a:t> Problem in society: a very alarming water shortage due in many dry regions all</a:t>
            </a:r>
            <a:r>
              <a:rPr lang="en-US" sz="1200" kern="1200" baseline="0" dirty="0">
                <a:solidFill>
                  <a:schemeClr val="tx1"/>
                </a:solidFill>
                <a:effectLst/>
                <a:latin typeface="+mn-lt"/>
                <a:ea typeface="+mn-ea"/>
                <a:cs typeface="+mn-cs"/>
              </a:rPr>
              <a:t> over the world.  This directly can bring the </a:t>
            </a:r>
            <a:r>
              <a:rPr lang="en-US" sz="1200" kern="1200" dirty="0">
                <a:solidFill>
                  <a:schemeClr val="tx1"/>
                </a:solidFill>
                <a:effectLst/>
                <a:latin typeface="+mn-lt"/>
                <a:ea typeface="+mn-ea"/>
                <a:cs typeface="+mn-cs"/>
              </a:rPr>
              <a:t>food supply in danger because trees</a:t>
            </a:r>
            <a:r>
              <a:rPr lang="en-US" sz="1200" kern="1200" baseline="0" dirty="0">
                <a:solidFill>
                  <a:schemeClr val="tx1"/>
                </a:solidFill>
                <a:effectLst/>
                <a:latin typeface="+mn-lt"/>
                <a:ea typeface="+mn-ea"/>
                <a:cs typeface="+mn-cs"/>
              </a:rPr>
              <a:t> that have to provide food, such as fruits and nuts. Especially y</a:t>
            </a:r>
            <a:r>
              <a:rPr lang="en-US" sz="1200" kern="1200" dirty="0">
                <a:solidFill>
                  <a:schemeClr val="tx1"/>
                </a:solidFill>
                <a:effectLst/>
                <a:latin typeface="+mn-lt"/>
                <a:ea typeface="+mn-ea"/>
                <a:cs typeface="+mn-cs"/>
              </a:rPr>
              <a:t>oung trees that are cultured (so-called seedlings) in developing countries need to grow up to point to which they can provide fruits, nuts etc. These young trees</a:t>
            </a:r>
            <a:r>
              <a:rPr lang="en-US" sz="1200" kern="1200" baseline="0" dirty="0">
                <a:solidFill>
                  <a:schemeClr val="tx1"/>
                </a:solidFill>
                <a:effectLst/>
                <a:latin typeface="+mn-lt"/>
                <a:ea typeface="+mn-ea"/>
                <a:cs typeface="+mn-cs"/>
              </a:rPr>
              <a:t> die due to water shortage and hence do not reach a maturity level to produce those fruits and nuts.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Solution, or KER, to this problem</a:t>
            </a:r>
            <a:r>
              <a:rPr lang="en-US" sz="1200" kern="1200" baseline="0" dirty="0">
                <a:solidFill>
                  <a:schemeClr val="tx1"/>
                </a:solidFill>
                <a:effectLst/>
                <a:latin typeface="+mn-lt"/>
                <a:ea typeface="+mn-ea"/>
                <a:cs typeface="+mn-cs"/>
              </a:rPr>
              <a:t> is </a:t>
            </a:r>
            <a:r>
              <a:rPr lang="en-US" sz="1200" kern="1200" dirty="0">
                <a:solidFill>
                  <a:schemeClr val="tx1"/>
                </a:solidFill>
                <a:effectLst/>
                <a:latin typeface="+mn-lt"/>
                <a:ea typeface="+mn-ea"/>
                <a:cs typeface="+mn-cs"/>
              </a:rPr>
              <a:t>a c</a:t>
            </a:r>
            <a:r>
              <a:rPr lang="nl-NL" sz="1200" dirty="0" err="1"/>
              <a:t>asing</a:t>
            </a:r>
            <a:r>
              <a:rPr lang="nl-NL" sz="1200" dirty="0"/>
              <a:t> </a:t>
            </a:r>
            <a:r>
              <a:rPr lang="nl-NL" sz="1200" dirty="0" err="1"/>
              <a:t>around</a:t>
            </a:r>
            <a:r>
              <a:rPr lang="nl-NL" sz="1200" dirty="0"/>
              <a:t> </a:t>
            </a:r>
            <a:r>
              <a:rPr lang="nl-NL" sz="1200" dirty="0" err="1"/>
              <a:t>young</a:t>
            </a:r>
            <a:r>
              <a:rPr lang="nl-NL" sz="1200" dirty="0"/>
              <a:t> trees </a:t>
            </a:r>
            <a:r>
              <a:rPr lang="nl-NL" sz="1200" dirty="0" err="1"/>
              <a:t>that</a:t>
            </a:r>
            <a:r>
              <a:rPr lang="nl-NL" sz="1200" dirty="0"/>
              <a:t> </a:t>
            </a:r>
            <a:r>
              <a:rPr lang="en-US" sz="1200" dirty="0"/>
              <a:t>absorbs water vapor from the environment, like water</a:t>
            </a:r>
            <a:r>
              <a:rPr lang="en-US" sz="1200" baseline="0" dirty="0"/>
              <a:t> dew at night in dry areas relative close to the coast, and so this case can</a:t>
            </a:r>
            <a:r>
              <a:rPr lang="nl-NL" sz="1200" dirty="0"/>
              <a:t> </a:t>
            </a:r>
            <a:r>
              <a:rPr lang="nl-NL" sz="1200" dirty="0" err="1"/>
              <a:t>irrigate</a:t>
            </a:r>
            <a:r>
              <a:rPr lang="nl-NL" sz="1200" dirty="0"/>
              <a:t> </a:t>
            </a:r>
            <a:r>
              <a:rPr lang="nl-NL" sz="1200" dirty="0" err="1"/>
              <a:t>young</a:t>
            </a:r>
            <a:r>
              <a:rPr lang="nl-NL" sz="1200" dirty="0"/>
              <a:t> trees.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err="1"/>
              <a:t>If</a:t>
            </a:r>
            <a:r>
              <a:rPr lang="nl-NL" sz="1200" dirty="0"/>
              <a:t> we look at </a:t>
            </a:r>
            <a:r>
              <a:rPr lang="nl-NL" sz="1200" dirty="0" err="1"/>
              <a:t>the</a:t>
            </a:r>
            <a:r>
              <a:rPr lang="nl-NL" sz="1200" dirty="0"/>
              <a:t> </a:t>
            </a:r>
            <a:r>
              <a:rPr lang="nl-NL" cap="none" dirty="0"/>
              <a:t>Total </a:t>
            </a:r>
            <a:r>
              <a:rPr lang="nl-NL" cap="none" dirty="0" err="1"/>
              <a:t>Addressable</a:t>
            </a:r>
            <a:r>
              <a:rPr lang="nl-NL" cap="none" dirty="0"/>
              <a:t> Market </a:t>
            </a:r>
            <a:r>
              <a:rPr lang="nl-NL" cap="none" dirty="0" err="1"/>
              <a:t>for</a:t>
            </a:r>
            <a:r>
              <a:rPr lang="nl-NL" cap="none" dirty="0"/>
              <a:t> </a:t>
            </a:r>
            <a:r>
              <a:rPr lang="nl-NL" cap="none" dirty="0" err="1"/>
              <a:t>this</a:t>
            </a:r>
            <a:r>
              <a:rPr lang="nl-NL" cap="none" dirty="0"/>
              <a:t> KER,</a:t>
            </a:r>
            <a:r>
              <a:rPr lang="nl-NL" cap="none" baseline="0" dirty="0"/>
              <a:t> a </a:t>
            </a:r>
            <a:r>
              <a:rPr lang="nl-NL" cap="none" baseline="0" dirty="0" err="1"/>
              <a:t>casing</a:t>
            </a:r>
            <a:r>
              <a:rPr lang="nl-NL" cap="none" baseline="0" dirty="0"/>
              <a:t> </a:t>
            </a:r>
            <a:r>
              <a:rPr lang="nl-NL" cap="none" baseline="0" dirty="0" err="1"/>
              <a:t>could</a:t>
            </a:r>
            <a:r>
              <a:rPr lang="nl-NL" cap="none" baseline="0" dirty="0"/>
              <a:t> serve </a:t>
            </a:r>
            <a:r>
              <a:rPr lang="nl-NL" cap="none" baseline="0" dirty="0" err="1"/>
              <a:t>all</a:t>
            </a:r>
            <a:r>
              <a:rPr lang="nl-NL" cap="none" baseline="0" dirty="0"/>
              <a:t> types of </a:t>
            </a:r>
            <a:r>
              <a:rPr lang="nl-NL" cap="none" baseline="0" dirty="0" err="1"/>
              <a:t>young</a:t>
            </a:r>
            <a:r>
              <a:rPr lang="nl-NL" cap="none" baseline="0" dirty="0"/>
              <a:t> trees , food </a:t>
            </a:r>
            <a:r>
              <a:rPr lang="nl-NL" cap="none" baseline="0" dirty="0" err="1"/>
              <a:t>and</a:t>
            </a:r>
            <a:r>
              <a:rPr lang="nl-NL" cap="none" baseline="0" dirty="0"/>
              <a:t> non-food, </a:t>
            </a:r>
            <a:r>
              <a:rPr lang="nl-NL" cap="none" baseline="0" dirty="0" err="1"/>
              <a:t>all</a:t>
            </a:r>
            <a:r>
              <a:rPr lang="nl-NL" cap="none" baseline="0" dirty="0"/>
              <a:t> over </a:t>
            </a:r>
            <a:r>
              <a:rPr lang="nl-NL" cap="none" baseline="0" dirty="0" err="1"/>
              <a:t>the</a:t>
            </a:r>
            <a:r>
              <a:rPr lang="nl-NL" cap="none" baseline="0" dirty="0"/>
              <a:t> </a:t>
            </a:r>
            <a:r>
              <a:rPr lang="nl-NL" cap="none" baseline="0" dirty="0" err="1"/>
              <a:t>world</a:t>
            </a:r>
            <a:r>
              <a:rPr lang="nl-NL" cap="none" baseline="0" dirty="0"/>
              <a:t> in </a:t>
            </a:r>
            <a:r>
              <a:rPr lang="nl-NL" cap="none" baseline="0" dirty="0" err="1"/>
              <a:t>coastal</a:t>
            </a:r>
            <a:r>
              <a:rPr lang="nl-NL" cap="none" baseline="0" dirty="0"/>
              <a:t> </a:t>
            </a:r>
            <a:r>
              <a:rPr lang="nl-NL" cap="none" baseline="0" dirty="0" err="1"/>
              <a:t>areas</a:t>
            </a:r>
            <a:r>
              <a:rPr lang="nl-NL" cap="none" baseline="0" dirty="0"/>
              <a:t>. </a:t>
            </a:r>
            <a:r>
              <a:rPr lang="nl-NL" cap="none" baseline="0" dirty="0" err="1"/>
              <a:t>This</a:t>
            </a:r>
            <a:r>
              <a:rPr lang="nl-NL" cap="none" baseline="0" dirty="0"/>
              <a:t> market, </a:t>
            </a:r>
            <a:r>
              <a:rPr lang="nl-NL" cap="none" baseline="0" dirty="0" err="1"/>
              <a:t>abbreviated</a:t>
            </a:r>
            <a:r>
              <a:rPr lang="nl-NL" cap="none" baseline="0" dirty="0"/>
              <a:t> as TAM, </a:t>
            </a:r>
            <a:r>
              <a:rPr lang="nl-NL" cap="none" baseline="0" dirty="0" err="1"/>
              <a:t>can</a:t>
            </a:r>
            <a:r>
              <a:rPr lang="nl-NL" cap="none" baseline="0" dirty="0"/>
              <a:t> </a:t>
            </a:r>
            <a:r>
              <a:rPr lang="nl-NL" cap="none" baseline="0" dirty="0" err="1"/>
              <a:t>be</a:t>
            </a:r>
            <a:r>
              <a:rPr lang="nl-NL" cap="none" baseline="0" dirty="0"/>
              <a:t> </a:t>
            </a:r>
            <a:r>
              <a:rPr lang="nl-NL" cap="none" baseline="0" dirty="0" err="1"/>
              <a:t>estimated</a:t>
            </a:r>
            <a:r>
              <a:rPr lang="nl-NL" cap="none" baseline="0" dirty="0"/>
              <a:t> </a:t>
            </a:r>
            <a:r>
              <a:rPr lang="nl-NL" cap="none" baseline="0" dirty="0" err="1"/>
              <a:t>quantitatively</a:t>
            </a:r>
            <a:r>
              <a:rPr lang="nl-NL" cap="none" baseline="0" dirty="0"/>
              <a:t> </a:t>
            </a:r>
            <a:r>
              <a:rPr lang="nl-NL" cap="none" baseline="0" dirty="0" err="1"/>
              <a:t>by</a:t>
            </a:r>
            <a:r>
              <a:rPr lang="nl-NL" cap="none" baseline="0" dirty="0"/>
              <a:t> </a:t>
            </a:r>
            <a:r>
              <a:rPr lang="nl-NL" cap="none" baseline="0" dirty="0" err="1"/>
              <a:t>estimations</a:t>
            </a:r>
            <a:r>
              <a:rPr lang="nl-NL" cap="none" baseline="0" dirty="0"/>
              <a:t> of </a:t>
            </a:r>
            <a:r>
              <a:rPr lang="nl-NL" cap="none" baseline="0" dirty="0" err="1"/>
              <a:t>the</a:t>
            </a:r>
            <a:r>
              <a:rPr lang="nl-NL" cap="none" baseline="0" dirty="0"/>
              <a:t> </a:t>
            </a:r>
            <a:r>
              <a:rPr lang="nl-NL" cap="none" baseline="0" dirty="0" err="1"/>
              <a:t>sizes</a:t>
            </a:r>
            <a:r>
              <a:rPr lang="nl-NL" cap="none" baseline="0" dirty="0"/>
              <a:t> of acres in these dry </a:t>
            </a:r>
            <a:r>
              <a:rPr lang="nl-NL" cap="none" baseline="0" dirty="0" err="1"/>
              <a:t>coastal</a:t>
            </a:r>
            <a:r>
              <a:rPr lang="nl-NL" cap="none" baseline="0" dirty="0"/>
              <a:t> </a:t>
            </a:r>
            <a:r>
              <a:rPr lang="nl-NL" cap="none" baseline="0" dirty="0" err="1"/>
              <a:t>areas</a:t>
            </a:r>
            <a:r>
              <a:rPr lang="nl-NL" cap="none" baseline="0" dirty="0"/>
              <a:t> </a:t>
            </a:r>
            <a:r>
              <a:rPr lang="nl-NL" cap="none" baseline="0" dirty="0" err="1"/>
              <a:t>and</a:t>
            </a:r>
            <a:r>
              <a:rPr lang="nl-NL" cap="none" baseline="0" dirty="0"/>
              <a:t> </a:t>
            </a:r>
            <a:r>
              <a:rPr lang="nl-NL" cap="none" baseline="0" dirty="0" err="1"/>
              <a:t>average</a:t>
            </a:r>
            <a:r>
              <a:rPr lang="nl-NL" cap="none" baseline="0" dirty="0"/>
              <a:t> </a:t>
            </a:r>
            <a:r>
              <a:rPr lang="nl-NL" cap="none" baseline="0" dirty="0" err="1"/>
              <a:t>number</a:t>
            </a:r>
            <a:r>
              <a:rPr lang="nl-NL" cap="none" baseline="0" dirty="0"/>
              <a:t> of </a:t>
            </a:r>
            <a:r>
              <a:rPr lang="nl-NL" cap="none" baseline="0" dirty="0" err="1"/>
              <a:t>young</a:t>
            </a:r>
            <a:r>
              <a:rPr lang="nl-NL" cap="none" baseline="0" dirty="0"/>
              <a:t> trees per acre.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cap="none" baseline="0" dirty="0"/>
              <a:t>The </a:t>
            </a:r>
            <a:r>
              <a:rPr lang="nl-NL" cap="none" dirty="0" err="1"/>
              <a:t>Serviceable</a:t>
            </a:r>
            <a:r>
              <a:rPr lang="nl-NL" cap="none" dirty="0"/>
              <a:t> </a:t>
            </a:r>
            <a:r>
              <a:rPr lang="nl-NL" cap="none" dirty="0" err="1"/>
              <a:t>Available</a:t>
            </a:r>
            <a:r>
              <a:rPr lang="nl-NL" cap="none" dirty="0"/>
              <a:t> Market is a part of</a:t>
            </a:r>
            <a:r>
              <a:rPr lang="nl-NL" cap="none" baseline="0" dirty="0"/>
              <a:t> </a:t>
            </a:r>
            <a:r>
              <a:rPr lang="nl-NL" cap="none" baseline="0" dirty="0" err="1"/>
              <a:t>the</a:t>
            </a:r>
            <a:r>
              <a:rPr lang="nl-NL" cap="none" baseline="0" dirty="0"/>
              <a:t> </a:t>
            </a:r>
            <a:r>
              <a:rPr lang="nl-NL" cap="none" dirty="0"/>
              <a:t>Total </a:t>
            </a:r>
            <a:r>
              <a:rPr lang="nl-NL" cap="none" dirty="0" err="1"/>
              <a:t>Addressable</a:t>
            </a:r>
            <a:r>
              <a:rPr lang="nl-NL" cap="none" dirty="0"/>
              <a:t> Market;</a:t>
            </a:r>
            <a:r>
              <a:rPr lang="nl-NL" cap="none" baseline="0" dirty="0"/>
              <a:t> </a:t>
            </a:r>
            <a:r>
              <a:rPr lang="nl-NL" cap="none" baseline="0" dirty="0" err="1"/>
              <a:t>it</a:t>
            </a:r>
            <a:r>
              <a:rPr lang="nl-NL" cap="none" baseline="0" dirty="0"/>
              <a:t> </a:t>
            </a:r>
            <a:r>
              <a:rPr lang="nl-NL" cap="none" baseline="0" dirty="0" err="1"/>
              <a:t>focuses</a:t>
            </a:r>
            <a:r>
              <a:rPr lang="nl-NL" cap="none" baseline="0" dirty="0"/>
              <a:t> on </a:t>
            </a:r>
            <a:r>
              <a:rPr lang="nl-NL" cap="none" baseline="0" dirty="0" err="1"/>
              <a:t>young</a:t>
            </a:r>
            <a:r>
              <a:rPr lang="nl-NL" cap="none" baseline="0" dirty="0"/>
              <a:t> trees </a:t>
            </a:r>
            <a:r>
              <a:rPr lang="nl-NL" cap="none" baseline="0" dirty="0" err="1"/>
              <a:t>that</a:t>
            </a:r>
            <a:r>
              <a:rPr lang="nl-NL" cap="none" baseline="0" dirty="0"/>
              <a:t> at </a:t>
            </a:r>
            <a:r>
              <a:rPr lang="nl-NL" cap="none" baseline="0" dirty="0" err="1"/>
              <a:t>maturity</a:t>
            </a:r>
            <a:r>
              <a:rPr lang="nl-NL" cap="none" baseline="0" dirty="0"/>
              <a:t> are </a:t>
            </a:r>
            <a:r>
              <a:rPr lang="nl-NL" cap="none" baseline="0" dirty="0" err="1"/>
              <a:t>able</a:t>
            </a:r>
            <a:r>
              <a:rPr lang="nl-NL" cap="none" baseline="0" dirty="0"/>
              <a:t> </a:t>
            </a:r>
            <a:r>
              <a:rPr lang="nl-NL" cap="none" baseline="0" dirty="0" err="1"/>
              <a:t>to</a:t>
            </a:r>
            <a:r>
              <a:rPr lang="nl-NL" cap="none" baseline="0" dirty="0"/>
              <a:t> produce food, </a:t>
            </a:r>
            <a:r>
              <a:rPr lang="nl-NL" cap="none" baseline="0" dirty="0" err="1"/>
              <a:t>especially</a:t>
            </a:r>
            <a:r>
              <a:rPr lang="nl-NL" cap="none" baseline="0" dirty="0"/>
              <a:t> </a:t>
            </a:r>
            <a:r>
              <a:rPr lang="nl-NL" cap="none" baseline="0" dirty="0" err="1"/>
              <a:t>fruits</a:t>
            </a:r>
            <a:r>
              <a:rPr lang="nl-NL" cap="none" baseline="0" dirty="0"/>
              <a:t>, nuts </a:t>
            </a:r>
            <a:r>
              <a:rPr lang="nl-NL" cap="none" baseline="0" dirty="0" err="1"/>
              <a:t>and</a:t>
            </a:r>
            <a:r>
              <a:rPr lang="nl-NL" cap="none" baseline="0" dirty="0"/>
              <a:t> </a:t>
            </a:r>
            <a:r>
              <a:rPr lang="nl-NL" cap="none" baseline="0" dirty="0" err="1"/>
              <a:t>olives</a:t>
            </a:r>
            <a:r>
              <a:rPr lang="nl-NL" cap="none" baseline="0" dirty="0"/>
              <a:t>, </a:t>
            </a:r>
            <a:r>
              <a:rPr lang="nl-NL" cap="none" baseline="0" dirty="0" err="1"/>
              <a:t>and</a:t>
            </a:r>
            <a:r>
              <a:rPr lang="nl-NL" cap="none" baseline="0" dirty="0"/>
              <a:t> </a:t>
            </a:r>
            <a:r>
              <a:rPr lang="nl-NL" cap="none" baseline="0" dirty="0" err="1"/>
              <a:t>which</a:t>
            </a:r>
            <a:r>
              <a:rPr lang="nl-NL" cap="none" baseline="0" dirty="0"/>
              <a:t> are </a:t>
            </a:r>
            <a:r>
              <a:rPr lang="nl-NL" cap="none" baseline="0" dirty="0" err="1"/>
              <a:t>locating</a:t>
            </a:r>
            <a:r>
              <a:rPr lang="nl-NL" cap="none" baseline="0" dirty="0"/>
              <a:t> in dry </a:t>
            </a:r>
            <a:r>
              <a:rPr lang="nl-NL" cap="none" baseline="0" dirty="0" err="1"/>
              <a:t>areas</a:t>
            </a:r>
            <a:r>
              <a:rPr lang="nl-NL" cap="none" baseline="0" dirty="0"/>
              <a:t> </a:t>
            </a:r>
            <a:r>
              <a:rPr lang="nl-NL" cap="none" baseline="0" dirty="0" err="1"/>
              <a:t>all</a:t>
            </a:r>
            <a:r>
              <a:rPr lang="nl-NL" cap="none" baseline="0" dirty="0"/>
              <a:t> over </a:t>
            </a:r>
            <a:r>
              <a:rPr lang="nl-NL" cap="none" baseline="0" dirty="0" err="1"/>
              <a:t>the</a:t>
            </a:r>
            <a:r>
              <a:rPr lang="nl-NL" cap="none" baseline="0" dirty="0"/>
              <a:t> </a:t>
            </a:r>
            <a:r>
              <a:rPr lang="nl-NL" cap="none" baseline="0" dirty="0" err="1"/>
              <a:t>world</a:t>
            </a:r>
            <a:r>
              <a:rPr lang="nl-NL" cap="none"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cap="none" baseline="0" dirty="0"/>
              <a:t>The </a:t>
            </a:r>
            <a:r>
              <a:rPr lang="nl-NL" cap="none" baseline="0" dirty="0" err="1"/>
              <a:t>Serviceable</a:t>
            </a:r>
            <a:r>
              <a:rPr lang="nl-NL" cap="none" baseline="0" dirty="0"/>
              <a:t> </a:t>
            </a:r>
            <a:r>
              <a:rPr lang="nl-NL" cap="none" baseline="0" dirty="0" err="1"/>
              <a:t>and</a:t>
            </a:r>
            <a:r>
              <a:rPr lang="nl-NL" cap="none" baseline="0" dirty="0"/>
              <a:t> </a:t>
            </a:r>
            <a:r>
              <a:rPr lang="nl-NL" cap="none" baseline="0" dirty="0" err="1"/>
              <a:t>Obtainable</a:t>
            </a:r>
            <a:r>
              <a:rPr lang="nl-NL" cap="none" baseline="0" dirty="0"/>
              <a:t> Market, </a:t>
            </a:r>
            <a:r>
              <a:rPr lang="nl-NL" cap="none" baseline="0" dirty="0" err="1"/>
              <a:t>abbreviated</a:t>
            </a:r>
            <a:r>
              <a:rPr lang="nl-NL" cap="none" baseline="0" dirty="0"/>
              <a:t> as SOM, </a:t>
            </a:r>
            <a:r>
              <a:rPr lang="nl-NL" cap="none" baseline="0" dirty="0" err="1"/>
              <a:t>narrows</a:t>
            </a:r>
            <a:r>
              <a:rPr lang="nl-NL" cap="none" baseline="0" dirty="0"/>
              <a:t> down </a:t>
            </a:r>
            <a:r>
              <a:rPr lang="nl-NL" cap="none" baseline="0" dirty="0" err="1"/>
              <a:t>the</a:t>
            </a:r>
            <a:r>
              <a:rPr lang="nl-NL" cap="none" baseline="0" dirty="0"/>
              <a:t> </a:t>
            </a:r>
            <a:r>
              <a:rPr lang="nl-NL" cap="none" dirty="0" err="1"/>
              <a:t>Serviceable</a:t>
            </a:r>
            <a:r>
              <a:rPr lang="nl-NL" cap="none" dirty="0"/>
              <a:t> </a:t>
            </a:r>
            <a:r>
              <a:rPr lang="nl-NL" cap="none" dirty="0" err="1"/>
              <a:t>Available</a:t>
            </a:r>
            <a:r>
              <a:rPr lang="nl-NL" cap="none" dirty="0"/>
              <a:t> Market </a:t>
            </a:r>
            <a:r>
              <a:rPr lang="nl-NL" cap="none" dirty="0" err="1"/>
              <a:t>based</a:t>
            </a:r>
            <a:r>
              <a:rPr lang="nl-NL" cap="none" dirty="0"/>
              <a:t> on </a:t>
            </a:r>
            <a:r>
              <a:rPr lang="nl-NL" cap="none" dirty="0" err="1"/>
              <a:t>for</a:t>
            </a:r>
            <a:r>
              <a:rPr lang="nl-NL" cap="none" baseline="0" dirty="0"/>
              <a:t> </a:t>
            </a:r>
            <a:r>
              <a:rPr lang="nl-NL" cap="none" baseline="0" dirty="0" err="1"/>
              <a:t>example</a:t>
            </a:r>
            <a:r>
              <a:rPr lang="nl-NL" cap="none" baseline="0" dirty="0"/>
              <a:t> </a:t>
            </a:r>
            <a:r>
              <a:rPr lang="nl-NL" cap="none" baseline="0" dirty="0" err="1"/>
              <a:t>the</a:t>
            </a:r>
            <a:r>
              <a:rPr lang="nl-NL" cap="none" baseline="0" dirty="0"/>
              <a:t> </a:t>
            </a:r>
            <a:r>
              <a:rPr lang="nl-NL" cap="none" baseline="0" dirty="0" err="1"/>
              <a:t>possibilities</a:t>
            </a:r>
            <a:r>
              <a:rPr lang="nl-NL" cap="none" baseline="0" dirty="0"/>
              <a:t> </a:t>
            </a:r>
            <a:r>
              <a:rPr lang="nl-NL" cap="none" baseline="0" dirty="0" err="1"/>
              <a:t>the</a:t>
            </a:r>
            <a:r>
              <a:rPr lang="nl-NL" cap="none" baseline="0" dirty="0"/>
              <a:t> </a:t>
            </a:r>
            <a:r>
              <a:rPr lang="nl-NL" cap="none" baseline="0" dirty="0" err="1"/>
              <a:t>manufacture</a:t>
            </a:r>
            <a:r>
              <a:rPr lang="nl-NL" cap="none" baseline="0" dirty="0"/>
              <a:t> </a:t>
            </a:r>
            <a:r>
              <a:rPr lang="nl-NL" cap="none" baseline="0" dirty="0" err="1"/>
              <a:t>and</a:t>
            </a:r>
            <a:r>
              <a:rPr lang="nl-NL" cap="none" baseline="0" dirty="0"/>
              <a:t> </a:t>
            </a:r>
            <a:r>
              <a:rPr lang="nl-NL" cap="none" baseline="0" dirty="0" err="1"/>
              <a:t>distribute</a:t>
            </a:r>
            <a:r>
              <a:rPr lang="nl-NL" cap="none" baseline="0" dirty="0"/>
              <a:t> </a:t>
            </a:r>
            <a:r>
              <a:rPr lang="nl-NL" cap="none" baseline="0" dirty="0" err="1"/>
              <a:t>casings</a:t>
            </a:r>
            <a:r>
              <a:rPr lang="nl-NL" cap="none" baseline="0" dirty="0"/>
              <a:t>. In </a:t>
            </a:r>
            <a:r>
              <a:rPr lang="nl-NL" cap="none" baseline="0" dirty="0" err="1"/>
              <a:t>this</a:t>
            </a:r>
            <a:r>
              <a:rPr lang="nl-NL" cap="none" baseline="0" dirty="0"/>
              <a:t> </a:t>
            </a:r>
            <a:r>
              <a:rPr lang="nl-NL" cap="none" baseline="0" dirty="0" err="1"/>
              <a:t>example</a:t>
            </a:r>
            <a:r>
              <a:rPr lang="nl-NL" cap="none" baseline="0" dirty="0"/>
              <a:t> these </a:t>
            </a:r>
            <a:r>
              <a:rPr lang="nl-NL" cap="none" baseline="0" dirty="0" err="1"/>
              <a:t>posibilities</a:t>
            </a:r>
            <a:r>
              <a:rPr lang="nl-NL" cap="none" baseline="0" dirty="0"/>
              <a:t> are at best in Portugal </a:t>
            </a:r>
            <a:r>
              <a:rPr lang="nl-NL" cap="none" baseline="0" dirty="0" err="1"/>
              <a:t>and</a:t>
            </a:r>
            <a:r>
              <a:rPr lang="nl-NL" cap="none" baseline="0" dirty="0"/>
              <a:t> South-</a:t>
            </a:r>
            <a:r>
              <a:rPr lang="nl-NL" cap="none" baseline="0" dirty="0" err="1"/>
              <a:t>Africa</a:t>
            </a:r>
            <a:r>
              <a:rPr lang="nl-NL" cap="none"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cap="none" baseline="0" dirty="0" err="1"/>
              <a:t>Once</a:t>
            </a:r>
            <a:r>
              <a:rPr lang="nl-NL" cap="none" baseline="0" dirty="0"/>
              <a:t> </a:t>
            </a:r>
            <a:r>
              <a:rPr lang="nl-NL" cap="none" baseline="0" dirty="0" err="1"/>
              <a:t>you</a:t>
            </a:r>
            <a:r>
              <a:rPr lang="nl-NL" cap="none" baseline="0" dirty="0"/>
              <a:t> have </a:t>
            </a:r>
            <a:r>
              <a:rPr lang="nl-NL" cap="none" baseline="0" dirty="0" err="1"/>
              <a:t>this</a:t>
            </a:r>
            <a:r>
              <a:rPr lang="nl-NL" cap="none" baseline="0" dirty="0"/>
              <a:t> SOM, </a:t>
            </a:r>
            <a:r>
              <a:rPr lang="nl-NL" cap="none" baseline="0" dirty="0" err="1"/>
              <a:t>you</a:t>
            </a:r>
            <a:r>
              <a:rPr lang="nl-NL" cap="none" baseline="0" dirty="0"/>
              <a:t> are </a:t>
            </a:r>
            <a:r>
              <a:rPr lang="nl-NL" cap="none" baseline="0" dirty="0" err="1"/>
              <a:t>almost</a:t>
            </a:r>
            <a:r>
              <a:rPr lang="nl-NL" cap="none" baseline="0" dirty="0"/>
              <a:t> </a:t>
            </a:r>
            <a:r>
              <a:rPr lang="nl-NL" cap="none" baseline="0" dirty="0" err="1"/>
              <a:t>there</a:t>
            </a:r>
            <a:r>
              <a:rPr lang="nl-NL" cap="none" baseline="0" dirty="0"/>
              <a:t>. </a:t>
            </a:r>
            <a:r>
              <a:rPr lang="nl-NL" cap="none" baseline="0" dirty="0" err="1"/>
              <a:t>Based</a:t>
            </a:r>
            <a:r>
              <a:rPr lang="nl-NL" cap="none" baseline="0" dirty="0"/>
              <a:t> on </a:t>
            </a:r>
            <a:r>
              <a:rPr lang="nl-NL" cap="none" baseline="0" dirty="0" err="1"/>
              <a:t>this</a:t>
            </a:r>
            <a:r>
              <a:rPr lang="nl-NL" cap="none" baseline="0" dirty="0"/>
              <a:t> </a:t>
            </a:r>
            <a:r>
              <a:rPr lang="nl-NL" cap="none" baseline="0" dirty="0" err="1"/>
              <a:t>clear</a:t>
            </a:r>
            <a:r>
              <a:rPr lang="nl-NL" cap="none" baseline="0" dirty="0"/>
              <a:t> </a:t>
            </a:r>
            <a:r>
              <a:rPr lang="nl-NL" cap="none" baseline="0" dirty="0" err="1"/>
              <a:t>defined</a:t>
            </a:r>
            <a:r>
              <a:rPr lang="nl-NL" cap="none" baseline="0" dirty="0"/>
              <a:t> </a:t>
            </a:r>
            <a:r>
              <a:rPr lang="nl-NL" cap="none" baseline="0" dirty="0" err="1"/>
              <a:t>and</a:t>
            </a:r>
            <a:r>
              <a:rPr lang="nl-NL" cap="none" baseline="0" dirty="0"/>
              <a:t> </a:t>
            </a:r>
            <a:r>
              <a:rPr lang="nl-NL" cap="none" baseline="0" dirty="0" err="1"/>
              <a:t>focused</a:t>
            </a:r>
            <a:r>
              <a:rPr lang="nl-NL" cap="none" baseline="0" dirty="0"/>
              <a:t> market </a:t>
            </a:r>
            <a:r>
              <a:rPr lang="nl-NL" cap="none" baseline="0" dirty="0" err="1"/>
              <a:t>for</a:t>
            </a:r>
            <a:r>
              <a:rPr lang="nl-NL" cap="none" baseline="0" dirty="0"/>
              <a:t> </a:t>
            </a:r>
            <a:r>
              <a:rPr lang="nl-NL" cap="none" baseline="0" dirty="0" err="1"/>
              <a:t>your</a:t>
            </a:r>
            <a:r>
              <a:rPr lang="nl-NL" cap="none" baseline="0" dirty="0"/>
              <a:t> KER, </a:t>
            </a:r>
            <a:r>
              <a:rPr lang="nl-NL" cap="none" baseline="0" dirty="0" err="1"/>
              <a:t>the</a:t>
            </a:r>
            <a:r>
              <a:rPr lang="nl-NL" cap="none" baseline="0" dirty="0"/>
              <a:t> last step is </a:t>
            </a:r>
            <a:r>
              <a:rPr lang="nl-NL" cap="none" baseline="0" dirty="0" err="1"/>
              <a:t>to</a:t>
            </a:r>
            <a:r>
              <a:rPr lang="nl-NL" cap="none" baseline="0" dirty="0"/>
              <a:t> </a:t>
            </a:r>
            <a:r>
              <a:rPr lang="nl-NL" cap="none" baseline="0" dirty="0" err="1"/>
              <a:t>estimate</a:t>
            </a:r>
            <a:r>
              <a:rPr lang="nl-NL" cap="none" baseline="0" dirty="0"/>
              <a:t> </a:t>
            </a:r>
            <a:r>
              <a:rPr lang="nl-NL" cap="none" baseline="0" dirty="0" err="1"/>
              <a:t>the</a:t>
            </a:r>
            <a:r>
              <a:rPr lang="nl-NL" cap="none" baseline="0" dirty="0"/>
              <a:t> market share </a:t>
            </a:r>
            <a:r>
              <a:rPr lang="nl-NL" cap="none" baseline="0" dirty="0" err="1"/>
              <a:t>within</a:t>
            </a:r>
            <a:r>
              <a:rPr lang="nl-NL" cap="none" baseline="0" dirty="0"/>
              <a:t> </a:t>
            </a:r>
            <a:r>
              <a:rPr lang="nl-NL" cap="none" baseline="0" dirty="0" err="1"/>
              <a:t>this</a:t>
            </a:r>
            <a:r>
              <a:rPr lang="nl-NL" cap="none" baseline="0" dirty="0"/>
              <a:t> SOM, </a:t>
            </a:r>
            <a:r>
              <a:rPr lang="nl-NL" cap="none" baseline="0" dirty="0" err="1"/>
              <a:t>and</a:t>
            </a:r>
            <a:r>
              <a:rPr lang="nl-NL" cap="none" baseline="0" dirty="0"/>
              <a:t> </a:t>
            </a:r>
            <a:r>
              <a:rPr lang="nl-NL" cap="none" baseline="0" dirty="0" err="1"/>
              <a:t>how</a:t>
            </a:r>
            <a:r>
              <a:rPr lang="nl-NL" cap="none" baseline="0" dirty="0"/>
              <a:t> </a:t>
            </a:r>
            <a:r>
              <a:rPr lang="nl-NL" cap="none" baseline="0" dirty="0" err="1"/>
              <a:t>this</a:t>
            </a:r>
            <a:r>
              <a:rPr lang="nl-NL" cap="none" baseline="0" dirty="0"/>
              <a:t> market share changes over time. Of course, in case </a:t>
            </a:r>
            <a:r>
              <a:rPr lang="nl-NL" cap="none" baseline="0" dirty="0" err="1"/>
              <a:t>you</a:t>
            </a:r>
            <a:r>
              <a:rPr lang="nl-NL" cap="none" baseline="0" dirty="0"/>
              <a:t> </a:t>
            </a:r>
            <a:r>
              <a:rPr lang="nl-NL" cap="none" baseline="0" dirty="0" err="1"/>
              <a:t>can</a:t>
            </a:r>
            <a:r>
              <a:rPr lang="nl-NL" cap="none" baseline="0" dirty="0"/>
              <a:t> </a:t>
            </a:r>
            <a:r>
              <a:rPr lang="nl-NL" cap="none" baseline="0" dirty="0" err="1"/>
              <a:t>clearly</a:t>
            </a:r>
            <a:r>
              <a:rPr lang="nl-NL" cap="none" baseline="0" dirty="0"/>
              <a:t> </a:t>
            </a:r>
            <a:r>
              <a:rPr lang="nl-NL" cap="none" baseline="0" dirty="0" err="1"/>
              <a:t>delineate</a:t>
            </a:r>
            <a:r>
              <a:rPr lang="nl-NL" cap="none" baseline="0" dirty="0"/>
              <a:t> </a:t>
            </a:r>
            <a:r>
              <a:rPr lang="nl-NL" cap="none" baseline="0" dirty="0" err="1"/>
              <a:t>that</a:t>
            </a:r>
            <a:r>
              <a:rPr lang="nl-NL" cap="none" baseline="0" dirty="0"/>
              <a:t> </a:t>
            </a:r>
            <a:r>
              <a:rPr lang="nl-NL" cap="none" baseline="0" dirty="0" err="1"/>
              <a:t>your</a:t>
            </a:r>
            <a:r>
              <a:rPr lang="nl-NL" cap="none" baseline="0" dirty="0"/>
              <a:t> KER is </a:t>
            </a:r>
            <a:r>
              <a:rPr lang="nl-NL" cap="none" baseline="0" dirty="0" err="1"/>
              <a:t>unique</a:t>
            </a:r>
            <a:r>
              <a:rPr lang="nl-NL" cap="none" baseline="0" dirty="0"/>
              <a:t> </a:t>
            </a:r>
            <a:r>
              <a:rPr lang="nl-NL" cap="none" baseline="0" dirty="0" err="1"/>
              <a:t>this</a:t>
            </a:r>
            <a:r>
              <a:rPr lang="nl-NL" cap="none" baseline="0" dirty="0"/>
              <a:t> market share </a:t>
            </a:r>
            <a:r>
              <a:rPr lang="nl-NL" cap="none" baseline="0" dirty="0" err="1"/>
              <a:t>could</a:t>
            </a:r>
            <a:r>
              <a:rPr lang="nl-NL" cap="none" baseline="0" dirty="0"/>
              <a:t> </a:t>
            </a:r>
            <a:r>
              <a:rPr lang="nl-NL" cap="none" baseline="0" dirty="0" err="1"/>
              <a:t>be</a:t>
            </a:r>
            <a:r>
              <a:rPr lang="nl-NL" cap="none" baseline="0" dirty="0"/>
              <a:t> 100%.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dirty="0"/>
          </a:p>
          <a:p>
            <a:endParaRPr lang="nl-NL" dirty="0"/>
          </a:p>
        </p:txBody>
      </p:sp>
      <p:sp>
        <p:nvSpPr>
          <p:cNvPr id="4" name="Slide Number Placeholder 3"/>
          <p:cNvSpPr>
            <a:spLocks noGrp="1"/>
          </p:cNvSpPr>
          <p:nvPr>
            <p:ph type="sldNum" sz="quarter" idx="10"/>
          </p:nvPr>
        </p:nvSpPr>
        <p:spPr/>
        <p:txBody>
          <a:bodyPr/>
          <a:lstStyle/>
          <a:p>
            <a:fld id="{04E63970-B039-4BED-BC11-FE776103C659}" type="slidenum">
              <a:rPr lang="nl-NL" smtClean="0"/>
              <a:t>34</a:t>
            </a:fld>
            <a:endParaRPr lang="nl-NL"/>
          </a:p>
        </p:txBody>
      </p:sp>
    </p:spTree>
    <p:extLst>
      <p:ext uri="{BB962C8B-B14F-4D97-AF65-F5344CB8AC3E}">
        <p14:creationId xmlns:p14="http://schemas.microsoft.com/office/powerpoint/2010/main" val="509157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Ron </a:t>
            </a:r>
            <a:r>
              <a:rPr lang="nl-NL" dirty="0" err="1"/>
              <a:t>already</a:t>
            </a:r>
            <a:r>
              <a:rPr lang="nl-NL" dirty="0"/>
              <a:t> </a:t>
            </a:r>
            <a:r>
              <a:rPr lang="nl-NL" dirty="0" err="1"/>
              <a:t>introduced</a:t>
            </a:r>
            <a:r>
              <a:rPr lang="nl-NL" dirty="0"/>
              <a:t> </a:t>
            </a:r>
            <a:r>
              <a:rPr lang="nl-NL" dirty="0" err="1"/>
              <a:t>what</a:t>
            </a:r>
            <a:r>
              <a:rPr lang="nl-NL" dirty="0"/>
              <a:t> a </a:t>
            </a:r>
            <a:r>
              <a:rPr lang="nl-NL" dirty="0" err="1"/>
              <a:t>Key</a:t>
            </a:r>
            <a:r>
              <a:rPr lang="nl-NL" baseline="0" dirty="0"/>
              <a:t> </a:t>
            </a:r>
            <a:r>
              <a:rPr lang="nl-NL" baseline="0" dirty="0" err="1"/>
              <a:t>Exploitable</a:t>
            </a:r>
            <a:r>
              <a:rPr lang="nl-NL" baseline="0" dirty="0"/>
              <a:t> </a:t>
            </a:r>
            <a:r>
              <a:rPr lang="nl-NL" baseline="0" dirty="0" err="1"/>
              <a:t>Result</a:t>
            </a:r>
            <a:r>
              <a:rPr lang="nl-NL" baseline="0" dirty="0"/>
              <a:t> is, </a:t>
            </a:r>
            <a:r>
              <a:rPr lang="nl-NL" baseline="0" dirty="0" err="1"/>
              <a:t>including</a:t>
            </a:r>
            <a:r>
              <a:rPr lang="nl-NL" baseline="0" dirty="0"/>
              <a:t> </a:t>
            </a:r>
            <a:r>
              <a:rPr lang="nl-NL" baseline="0" dirty="0" err="1"/>
              <a:t>an</a:t>
            </a:r>
            <a:r>
              <a:rPr lang="nl-NL" baseline="0" dirty="0"/>
              <a:t> </a:t>
            </a:r>
            <a:r>
              <a:rPr lang="nl-NL" baseline="0" dirty="0" err="1"/>
              <a:t>example</a:t>
            </a:r>
            <a:r>
              <a:rPr lang="nl-NL" baseline="0" dirty="0"/>
              <a:t> on smart farming.</a:t>
            </a:r>
          </a:p>
          <a:p>
            <a:r>
              <a:rPr lang="nl-NL" baseline="0" dirty="0" err="1"/>
              <a:t>Related</a:t>
            </a:r>
            <a:r>
              <a:rPr lang="nl-NL" baseline="0" dirty="0"/>
              <a:t> </a:t>
            </a:r>
            <a:r>
              <a:rPr lang="nl-NL" baseline="0" dirty="0" err="1"/>
              <a:t>to</a:t>
            </a:r>
            <a:r>
              <a:rPr lang="nl-NL" baseline="0" dirty="0"/>
              <a:t> a </a:t>
            </a:r>
            <a:r>
              <a:rPr lang="nl-NL" baseline="0" dirty="0" err="1"/>
              <a:t>realistic</a:t>
            </a:r>
            <a:r>
              <a:rPr lang="nl-NL" baseline="0" dirty="0"/>
              <a:t> </a:t>
            </a:r>
            <a:r>
              <a:rPr lang="nl-NL" baseline="0" dirty="0" err="1"/>
              <a:t>and</a:t>
            </a:r>
            <a:r>
              <a:rPr lang="nl-NL" baseline="0" dirty="0"/>
              <a:t> </a:t>
            </a:r>
            <a:r>
              <a:rPr lang="nl-NL" baseline="0" dirty="0" err="1"/>
              <a:t>feasible</a:t>
            </a:r>
            <a:r>
              <a:rPr lang="nl-NL" baseline="0" dirty="0"/>
              <a:t> business model </a:t>
            </a:r>
            <a:r>
              <a:rPr lang="nl-NL" baseline="0" dirty="0" err="1"/>
              <a:t>for</a:t>
            </a:r>
            <a:r>
              <a:rPr lang="nl-NL" baseline="0" dirty="0"/>
              <a:t> a KER I </a:t>
            </a:r>
            <a:r>
              <a:rPr lang="nl-NL" baseline="0" dirty="0" err="1"/>
              <a:t>would</a:t>
            </a:r>
            <a:r>
              <a:rPr lang="nl-NL" baseline="0" dirty="0"/>
              <a:t> like </a:t>
            </a:r>
            <a:r>
              <a:rPr lang="nl-NL" baseline="0" dirty="0" err="1"/>
              <a:t>to</a:t>
            </a:r>
            <a:r>
              <a:rPr lang="nl-NL" baseline="0" dirty="0"/>
              <a:t> </a:t>
            </a:r>
            <a:r>
              <a:rPr lang="nl-NL" baseline="0" dirty="0" err="1"/>
              <a:t>adress</a:t>
            </a:r>
            <a:r>
              <a:rPr lang="nl-NL" baseline="0" dirty="0"/>
              <a:t> </a:t>
            </a:r>
            <a:r>
              <a:rPr lang="nl-NL" baseline="0" dirty="0" err="1"/>
              <a:t>some</a:t>
            </a:r>
            <a:r>
              <a:rPr lang="nl-NL" baseline="0" dirty="0"/>
              <a:t> points of attention.</a:t>
            </a:r>
          </a:p>
          <a:p>
            <a:endParaRPr lang="nl-NL"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cap="none" dirty="0"/>
              <a:t>The type of KER (product or service) </a:t>
            </a:r>
            <a:r>
              <a:rPr lang="nl-NL" b="0" cap="none" dirty="0" err="1"/>
              <a:t>may</a:t>
            </a:r>
            <a:r>
              <a:rPr lang="nl-NL" b="0" cap="none" dirty="0"/>
              <a:t> impact</a:t>
            </a:r>
            <a:r>
              <a:rPr lang="nl-NL" b="0" cap="none" baseline="0" dirty="0"/>
              <a:t> </a:t>
            </a:r>
            <a:r>
              <a:rPr lang="nl-NL" b="0" cap="none" baseline="0" dirty="0" err="1"/>
              <a:t>the</a:t>
            </a:r>
            <a:r>
              <a:rPr lang="nl-NL" b="0" cap="none" baseline="0" dirty="0"/>
              <a:t> </a:t>
            </a:r>
            <a:r>
              <a:rPr lang="nl-NL" b="0" cap="none" baseline="0" dirty="0" err="1"/>
              <a:t>possibilities</a:t>
            </a:r>
            <a:r>
              <a:rPr lang="nl-NL" b="0" cap="none" baseline="0" dirty="0"/>
              <a:t> of </a:t>
            </a:r>
            <a:r>
              <a:rPr lang="nl-NL" b="0" cap="none" baseline="0" dirty="0" err="1"/>
              <a:t>its</a:t>
            </a:r>
            <a:r>
              <a:rPr lang="nl-NL" b="0" cap="none" baseline="0" dirty="0"/>
              <a:t> </a:t>
            </a:r>
            <a:r>
              <a:rPr lang="nl-NL" b="0" cap="none" baseline="0" dirty="0" err="1"/>
              <a:t>earning</a:t>
            </a:r>
            <a:r>
              <a:rPr lang="nl-NL" b="0" cap="none" baseline="0" dirty="0"/>
              <a:t> model </a:t>
            </a:r>
            <a:r>
              <a:rPr lang="nl-NL" b="0" cap="none" baseline="0" dirty="0" err="1"/>
              <a:t>and</a:t>
            </a:r>
            <a:r>
              <a:rPr lang="nl-NL" b="0" cap="none" baseline="0" dirty="0"/>
              <a:t> </a:t>
            </a:r>
            <a:r>
              <a:rPr lang="nl-NL" b="0" cap="none" baseline="0" dirty="0" err="1"/>
              <a:t>its</a:t>
            </a:r>
            <a:r>
              <a:rPr lang="nl-NL" b="0" cap="none" baseline="0" dirty="0"/>
              <a:t> </a:t>
            </a:r>
            <a:r>
              <a:rPr lang="nl-NL" b="0" cap="none" baseline="0" dirty="0" err="1"/>
              <a:t>supply</a:t>
            </a:r>
            <a:r>
              <a:rPr lang="nl-NL" b="0" cap="none" baseline="0" dirty="0"/>
              <a:t> chain, </a:t>
            </a:r>
            <a:r>
              <a:rPr lang="nl-NL" b="0" cap="none" baseline="0" dirty="0" err="1"/>
              <a:t>which</a:t>
            </a:r>
            <a:r>
              <a:rPr lang="nl-NL" b="0" cap="none" baseline="0" dirty="0"/>
              <a:t> I </a:t>
            </a:r>
            <a:r>
              <a:rPr lang="nl-NL" b="0" cap="none" baseline="0" dirty="0" err="1"/>
              <a:t>will</a:t>
            </a:r>
            <a:r>
              <a:rPr lang="nl-NL" b="0" cap="none" baseline="0" dirty="0"/>
              <a:t> </a:t>
            </a:r>
            <a:r>
              <a:rPr lang="nl-NL" b="0" cap="none" baseline="0" dirty="0" err="1"/>
              <a:t>discuss</a:t>
            </a:r>
            <a:r>
              <a:rPr lang="nl-NL" b="0" cap="none" baseline="0" dirty="0"/>
              <a:t> in a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cap="none" baseline="0" dirty="0" err="1"/>
              <a:t>Furthermore</a:t>
            </a:r>
            <a:r>
              <a:rPr lang="nl-NL" b="0" cap="none" baseline="0" dirty="0"/>
              <a:t> </a:t>
            </a:r>
            <a:r>
              <a:rPr lang="nl-NL" b="0" cap="none" baseline="0" dirty="0" err="1"/>
              <a:t>think</a:t>
            </a:r>
            <a:r>
              <a:rPr lang="nl-NL" b="0" cap="none" baseline="0" dirty="0"/>
              <a:t> of w</a:t>
            </a:r>
            <a:r>
              <a:rPr lang="en-US" b="0" cap="none" baseline="0" dirty="0"/>
              <a:t>hat the USP’s are as part of the value proposition of a KER to </a:t>
            </a:r>
            <a:r>
              <a:rPr lang="en-US" b="0" cap="none" baseline="0" dirty="0" err="1"/>
              <a:t>favour</a:t>
            </a:r>
            <a:r>
              <a:rPr lang="en-US" b="0" cap="none" baseline="0" dirty="0"/>
              <a:t> market competitiveness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cap="none" baseline="0" dirty="0" err="1"/>
              <a:t>Very</a:t>
            </a:r>
            <a:r>
              <a:rPr lang="nl-NL" b="0" cap="none" baseline="0" dirty="0"/>
              <a:t> </a:t>
            </a:r>
            <a:r>
              <a:rPr lang="nl-NL" b="0" cap="none" baseline="0" dirty="0" err="1"/>
              <a:t>importantly</a:t>
            </a:r>
            <a:r>
              <a:rPr lang="nl-NL" b="0" cap="none" baseline="0" dirty="0"/>
              <a:t> </a:t>
            </a:r>
            <a:r>
              <a:rPr lang="nl-NL" b="0" cap="none" baseline="0" dirty="0" err="1"/>
              <a:t>to</a:t>
            </a:r>
            <a:r>
              <a:rPr lang="nl-NL" b="0" cap="none" baseline="0" dirty="0"/>
              <a:t> </a:t>
            </a:r>
            <a:r>
              <a:rPr lang="nl-NL" b="0" cap="none" baseline="0" dirty="0" err="1"/>
              <a:t>think</a:t>
            </a:r>
            <a:r>
              <a:rPr lang="nl-NL" b="0" cap="none" baseline="0" dirty="0"/>
              <a:t> </a:t>
            </a:r>
            <a:r>
              <a:rPr lang="nl-NL" b="0" cap="none" baseline="0" dirty="0" err="1"/>
              <a:t>about</a:t>
            </a:r>
            <a:r>
              <a:rPr lang="nl-NL" b="0" cap="none" baseline="0" dirty="0"/>
              <a:t> </a:t>
            </a:r>
            <a:r>
              <a:rPr lang="nl-NL" b="0" cap="none" baseline="0" dirty="0" err="1"/>
              <a:t>during</a:t>
            </a:r>
            <a:r>
              <a:rPr lang="nl-NL" b="0" cap="none" baseline="0" dirty="0"/>
              <a:t> </a:t>
            </a:r>
            <a:r>
              <a:rPr lang="nl-NL" b="0" cap="none" baseline="0" dirty="0" err="1"/>
              <a:t>the</a:t>
            </a:r>
            <a:r>
              <a:rPr lang="nl-NL" b="0" cap="none" baseline="0" dirty="0"/>
              <a:t> KAVA project </a:t>
            </a:r>
            <a:r>
              <a:rPr lang="nl-NL" b="0" cap="none" baseline="0" dirty="0" err="1"/>
              <a:t>application</a:t>
            </a:r>
            <a:r>
              <a:rPr lang="nl-NL" b="0" cap="none" baseline="0" dirty="0"/>
              <a:t> is </a:t>
            </a:r>
            <a:r>
              <a:rPr lang="nl-NL" b="0" cap="none" baseline="0" dirty="0" err="1"/>
              <a:t>the</a:t>
            </a:r>
            <a:r>
              <a:rPr lang="nl-NL" b="0" cap="none" baseline="0" dirty="0"/>
              <a:t> </a:t>
            </a:r>
            <a:r>
              <a:rPr lang="nl-NL" b="0" cap="none" dirty="0"/>
              <a:t>Technology Readiness Level of</a:t>
            </a:r>
            <a:r>
              <a:rPr lang="nl-NL" b="0" cap="none" baseline="0" dirty="0"/>
              <a:t> a KER, or TRL in short.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cap="none" baseline="0" dirty="0" err="1"/>
              <a:t>TRL’s</a:t>
            </a:r>
            <a:r>
              <a:rPr lang="nl-NL" b="0" cap="none" baseline="0" dirty="0"/>
              <a:t> </a:t>
            </a:r>
            <a:r>
              <a:rPr lang="nl-NL" b="0" cap="none" baseline="0" dirty="0" err="1"/>
              <a:t>originate</a:t>
            </a:r>
            <a:r>
              <a:rPr lang="nl-NL" b="0" cap="none" baseline="0" dirty="0"/>
              <a:t> </a:t>
            </a:r>
            <a:r>
              <a:rPr lang="nl-NL" b="0" cap="none" baseline="0" dirty="0" err="1"/>
              <a:t>from</a:t>
            </a:r>
            <a:r>
              <a:rPr lang="nl-NL" b="0" cap="none" baseline="0" dirty="0"/>
              <a:t> NASA on </a:t>
            </a:r>
            <a:r>
              <a:rPr lang="nl-NL" b="0" cap="none" baseline="0" dirty="0" err="1"/>
              <a:t>behalf</a:t>
            </a:r>
            <a:r>
              <a:rPr lang="nl-NL" b="0" cap="none" baseline="0" dirty="0"/>
              <a:t> of </a:t>
            </a:r>
            <a:r>
              <a:rPr lang="nl-NL" b="0" cap="none" baseline="0" dirty="0" err="1"/>
              <a:t>their</a:t>
            </a:r>
            <a:r>
              <a:rPr lang="nl-NL" b="0" cap="none" baseline="0" dirty="0"/>
              <a:t> </a:t>
            </a:r>
            <a:r>
              <a:rPr lang="nl-NL" b="0" cap="none" baseline="0" dirty="0" err="1"/>
              <a:t>aerospace</a:t>
            </a:r>
            <a:r>
              <a:rPr lang="nl-NL" b="0" cap="none" baseline="0" dirty="0"/>
              <a:t> </a:t>
            </a:r>
            <a:r>
              <a:rPr lang="nl-NL" b="0" cap="none" baseline="0" dirty="0" err="1"/>
              <a:t>projects</a:t>
            </a:r>
            <a:r>
              <a:rPr lang="nl-NL" b="0" cap="none" baseline="0" dirty="0"/>
              <a:t>. </a:t>
            </a:r>
            <a:r>
              <a:rPr lang="nl-NL" b="0" cap="none" baseline="0" dirty="0" err="1"/>
              <a:t>TRL’s</a:t>
            </a:r>
            <a:r>
              <a:rPr lang="nl-NL" b="0" cap="none" baseline="0" dirty="0"/>
              <a:t> are </a:t>
            </a:r>
            <a:r>
              <a:rPr lang="nl-NL" b="0" cap="none" baseline="0" dirty="0" err="1"/>
              <a:t>defined</a:t>
            </a:r>
            <a:r>
              <a:rPr lang="nl-NL" b="0" cap="none" baseline="0" dirty="0"/>
              <a:t> </a:t>
            </a:r>
            <a:r>
              <a:rPr lang="nl-NL" b="0" cap="none" baseline="0" dirty="0" err="1"/>
              <a:t>universally</a:t>
            </a:r>
            <a:r>
              <a:rPr lang="nl-NL" b="0" cap="none" baseline="0" dirty="0"/>
              <a:t> </a:t>
            </a:r>
            <a:r>
              <a:rPr lang="nl-NL" b="0" cap="none" baseline="0" dirty="0" err="1"/>
              <a:t>to</a:t>
            </a:r>
            <a:r>
              <a:rPr lang="nl-NL" b="0" cap="none" baseline="0" dirty="0"/>
              <a:t> </a:t>
            </a:r>
            <a:r>
              <a:rPr lang="nl-NL" b="0" cap="none" baseline="0" dirty="0" err="1"/>
              <a:t>some</a:t>
            </a:r>
            <a:r>
              <a:rPr lang="nl-NL" b="0" cap="none" baseline="0" dirty="0"/>
              <a:t> </a:t>
            </a:r>
            <a:r>
              <a:rPr lang="nl-NL" b="0" cap="none" baseline="0" dirty="0" err="1"/>
              <a:t>extent</a:t>
            </a:r>
            <a:r>
              <a:rPr lang="nl-NL" b="0" cap="none" baseline="0" dirty="0"/>
              <a:t>, </a:t>
            </a:r>
            <a:r>
              <a:rPr lang="nl-NL" b="0" cap="none" baseline="0" dirty="0" err="1"/>
              <a:t>however</a:t>
            </a:r>
            <a:r>
              <a:rPr lang="nl-NL" b="0" cap="none" baseline="0" dirty="0"/>
              <a:t>, </a:t>
            </a:r>
            <a:r>
              <a:rPr lang="nl-NL" b="0" cap="none" baseline="0" dirty="0" err="1"/>
              <a:t>their</a:t>
            </a:r>
            <a:r>
              <a:rPr lang="nl-NL" b="0" cap="none" baseline="0" dirty="0"/>
              <a:t> </a:t>
            </a:r>
            <a:r>
              <a:rPr lang="nl-NL" b="0" cap="none" baseline="0" dirty="0" err="1"/>
              <a:t>definition</a:t>
            </a:r>
            <a:r>
              <a:rPr lang="nl-NL" b="0" cap="none" baseline="0" dirty="0"/>
              <a:t>, </a:t>
            </a:r>
            <a:r>
              <a:rPr lang="nl-NL" b="0" cap="none" baseline="0" dirty="0" err="1"/>
              <a:t>depends</a:t>
            </a:r>
            <a:r>
              <a:rPr lang="nl-NL" b="0" cap="none" baseline="0" dirty="0"/>
              <a:t> on </a:t>
            </a:r>
            <a:r>
              <a:rPr lang="nl-NL" b="0" cap="none" baseline="0" dirty="0" err="1"/>
              <a:t>the</a:t>
            </a:r>
            <a:r>
              <a:rPr lang="nl-NL" b="0" cap="none" baseline="0" dirty="0"/>
              <a:t> </a:t>
            </a:r>
            <a:r>
              <a:rPr lang="nl-NL" b="0" cap="none" baseline="0" dirty="0" err="1"/>
              <a:t>specific</a:t>
            </a:r>
            <a:r>
              <a:rPr lang="nl-NL" b="0" cap="none" baseline="0" dirty="0"/>
              <a:t> </a:t>
            </a:r>
            <a:r>
              <a:rPr lang="nl-NL" b="0" cap="none" baseline="0" dirty="0" err="1"/>
              <a:t>industry</a:t>
            </a:r>
            <a:r>
              <a:rPr lang="nl-NL" b="0" cap="none" baseline="0" dirty="0"/>
              <a:t> in </a:t>
            </a:r>
            <a:r>
              <a:rPr lang="nl-NL" b="0" cap="none" baseline="0" dirty="0" err="1"/>
              <a:t>which</a:t>
            </a:r>
            <a:r>
              <a:rPr lang="nl-NL" b="0" cap="none" baseline="0" dirty="0"/>
              <a:t> these are </a:t>
            </a:r>
            <a:r>
              <a:rPr lang="nl-NL" b="0" cap="none" baseline="0" dirty="0" err="1"/>
              <a:t>applied</a:t>
            </a:r>
            <a:r>
              <a:rPr lang="nl-NL" b="0" cap="none"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cap="none" baseline="0" dirty="0"/>
              <a:t>In </a:t>
            </a:r>
            <a:r>
              <a:rPr lang="nl-NL" b="0" cap="none" baseline="0" dirty="0" err="1"/>
              <a:t>general</a:t>
            </a:r>
            <a:r>
              <a:rPr lang="nl-NL" b="0" cap="none" baseline="0" dirty="0"/>
              <a:t> </a:t>
            </a:r>
            <a:r>
              <a:rPr lang="nl-NL" b="0" cap="none" baseline="0" dirty="0" err="1"/>
              <a:t>TRL’s</a:t>
            </a:r>
            <a:r>
              <a:rPr lang="nl-NL" b="0" cap="none" baseline="0" dirty="0"/>
              <a:t> are </a:t>
            </a:r>
            <a:r>
              <a:rPr lang="nl-NL" b="0" cap="none" baseline="0" dirty="0" err="1"/>
              <a:t>numbered</a:t>
            </a:r>
            <a:r>
              <a:rPr lang="nl-NL" b="0" cap="none" baseline="0" dirty="0"/>
              <a:t> </a:t>
            </a:r>
            <a:r>
              <a:rPr lang="nl-NL" b="0" cap="none" baseline="0" dirty="0" err="1"/>
              <a:t>from</a:t>
            </a:r>
            <a:r>
              <a:rPr lang="nl-NL" b="0" cap="none" baseline="0" dirty="0"/>
              <a:t> 1 </a:t>
            </a:r>
            <a:r>
              <a:rPr lang="nl-NL" b="0" cap="none" baseline="0" dirty="0" err="1"/>
              <a:t>to</a:t>
            </a:r>
            <a:r>
              <a:rPr lang="nl-NL" b="0" cap="none" baseline="0" dirty="0"/>
              <a:t> 9, </a:t>
            </a:r>
            <a:r>
              <a:rPr lang="nl-NL" b="0" cap="none" baseline="0" dirty="0" err="1"/>
              <a:t>with</a:t>
            </a:r>
            <a:r>
              <a:rPr lang="nl-NL" b="0" cap="none" baseline="0" dirty="0"/>
              <a:t> 1 </a:t>
            </a:r>
            <a:r>
              <a:rPr lang="nl-NL" b="0" cap="none" baseline="0" dirty="0" err="1"/>
              <a:t>being</a:t>
            </a:r>
            <a:r>
              <a:rPr lang="nl-NL" b="0" cap="none" baseline="0" dirty="0"/>
              <a:t> </a:t>
            </a:r>
            <a:r>
              <a:rPr lang="nl-NL" b="0" cap="none" baseline="0" dirty="0" err="1"/>
              <a:t>just</a:t>
            </a:r>
            <a:r>
              <a:rPr lang="nl-NL" b="0" cap="none" baseline="0" dirty="0"/>
              <a:t> </a:t>
            </a:r>
            <a:r>
              <a:rPr lang="nl-NL" b="0" cap="none" baseline="0" dirty="0" err="1"/>
              <a:t>an</a:t>
            </a:r>
            <a:r>
              <a:rPr lang="nl-NL" b="0" cap="none" baseline="0" dirty="0"/>
              <a:t> </a:t>
            </a:r>
            <a:r>
              <a:rPr lang="nl-NL" b="0" cap="none" baseline="0" dirty="0" err="1"/>
              <a:t>idea</a:t>
            </a:r>
            <a:r>
              <a:rPr lang="nl-NL" b="0" cap="none" baseline="0" dirty="0"/>
              <a:t> </a:t>
            </a:r>
            <a:r>
              <a:rPr lang="nl-NL" b="0" cap="none" baseline="0" dirty="0" err="1"/>
              <a:t>and</a:t>
            </a:r>
            <a:r>
              <a:rPr lang="nl-NL" b="0" cap="none" baseline="0" dirty="0"/>
              <a:t> 9 </a:t>
            </a:r>
            <a:r>
              <a:rPr lang="nl-NL" b="0" cap="none" baseline="0" dirty="0" err="1"/>
              <a:t>being</a:t>
            </a:r>
            <a:r>
              <a:rPr lang="nl-NL" b="0" cap="none" baseline="0" dirty="0"/>
              <a:t> a </a:t>
            </a:r>
            <a:r>
              <a:rPr lang="nl-NL" b="0" cap="none" baseline="0" dirty="0" err="1"/>
              <a:t>fully</a:t>
            </a:r>
            <a:r>
              <a:rPr lang="nl-NL" b="0" cap="none" baseline="0" dirty="0"/>
              <a:t> </a:t>
            </a:r>
            <a:r>
              <a:rPr lang="nl-NL" b="0" cap="none" baseline="0" dirty="0" err="1"/>
              <a:t>developed</a:t>
            </a:r>
            <a:r>
              <a:rPr lang="nl-NL" b="0" cap="none" baseline="0" dirty="0"/>
              <a:t> product </a:t>
            </a:r>
            <a:r>
              <a:rPr lang="nl-NL" b="0" cap="none" baseline="0" dirty="0" err="1"/>
              <a:t>that</a:t>
            </a:r>
            <a:r>
              <a:rPr lang="nl-NL" b="0" cap="none" baseline="0" dirty="0"/>
              <a:t> is </a:t>
            </a:r>
            <a:r>
              <a:rPr lang="nl-NL" b="0" cap="none" baseline="0" dirty="0" err="1"/>
              <a:t>introduced</a:t>
            </a:r>
            <a:r>
              <a:rPr lang="nl-NL" b="0" cap="none" baseline="0" dirty="0"/>
              <a:t> </a:t>
            </a:r>
            <a:r>
              <a:rPr lang="nl-NL" b="0" cap="none" baseline="0" dirty="0" err="1"/>
              <a:t>to</a:t>
            </a:r>
            <a:r>
              <a:rPr lang="nl-NL" b="0" cap="none" baseline="0" dirty="0"/>
              <a:t> </a:t>
            </a:r>
            <a:r>
              <a:rPr lang="nl-NL" b="0" cap="none" baseline="0" dirty="0" err="1"/>
              <a:t>the</a:t>
            </a:r>
            <a:r>
              <a:rPr lang="nl-NL" b="0" cap="none" baseline="0" dirty="0"/>
              <a:t> market.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cap="none" baseline="0" dirty="0"/>
              <a:t>The KAVA project </a:t>
            </a:r>
            <a:r>
              <a:rPr lang="nl-NL" b="0" cap="none" baseline="0" dirty="0" err="1"/>
              <a:t>applied</a:t>
            </a:r>
            <a:r>
              <a:rPr lang="nl-NL" b="0" cap="none" baseline="0" dirty="0"/>
              <a:t>, </a:t>
            </a:r>
            <a:r>
              <a:rPr lang="nl-NL" b="0" cap="none" baseline="0" dirty="0" err="1"/>
              <a:t>with</a:t>
            </a:r>
            <a:r>
              <a:rPr lang="nl-NL" b="0" cap="none" baseline="0" dirty="0"/>
              <a:t> a </a:t>
            </a:r>
            <a:r>
              <a:rPr lang="nl-NL" b="0" cap="none" baseline="0" dirty="0" err="1"/>
              <a:t>duration</a:t>
            </a:r>
            <a:r>
              <a:rPr lang="nl-NL" b="0" cap="none" baseline="0" dirty="0"/>
              <a:t> of 1 or 2 </a:t>
            </a:r>
            <a:r>
              <a:rPr lang="nl-NL" b="0" cap="none" baseline="0" dirty="0" err="1"/>
              <a:t>years</a:t>
            </a:r>
            <a:r>
              <a:rPr lang="nl-NL" b="0" cap="none" baseline="0" dirty="0"/>
              <a:t>, </a:t>
            </a:r>
            <a:r>
              <a:rPr lang="nl-NL" b="0" cap="none" baseline="0" dirty="0" err="1"/>
              <a:t>should</a:t>
            </a:r>
            <a:r>
              <a:rPr lang="nl-NL" b="0" cap="none" baseline="0" dirty="0"/>
              <a:t> </a:t>
            </a:r>
            <a:r>
              <a:rPr lang="nl-NL" b="0" cap="none" baseline="0" dirty="0" err="1"/>
              <a:t>not</a:t>
            </a:r>
            <a:r>
              <a:rPr lang="nl-NL" b="0" cap="none" baseline="0" dirty="0"/>
              <a:t> </a:t>
            </a:r>
            <a:r>
              <a:rPr lang="nl-NL" b="0" cap="none" baseline="0" dirty="0" err="1"/>
              <a:t>be</a:t>
            </a:r>
            <a:r>
              <a:rPr lang="nl-NL" b="0" cap="none" baseline="0" dirty="0"/>
              <a:t> </a:t>
            </a:r>
            <a:r>
              <a:rPr lang="nl-NL" b="0" cap="none" baseline="0" dirty="0" err="1"/>
              <a:t>about</a:t>
            </a:r>
            <a:r>
              <a:rPr lang="nl-NL" b="0" cap="none" baseline="0" dirty="0"/>
              <a:t> a </a:t>
            </a:r>
            <a:r>
              <a:rPr lang="nl-NL" b="0" cap="none" baseline="0" dirty="0" err="1"/>
              <a:t>proposition</a:t>
            </a:r>
            <a:r>
              <a:rPr lang="nl-NL" b="0" cap="none" baseline="0" dirty="0"/>
              <a:t> </a:t>
            </a:r>
            <a:r>
              <a:rPr lang="nl-NL" b="0" cap="none" baseline="0" dirty="0" err="1"/>
              <a:t>that</a:t>
            </a:r>
            <a:r>
              <a:rPr lang="nl-NL" b="0" cap="none" baseline="0" dirty="0"/>
              <a:t> is at a </a:t>
            </a:r>
            <a:r>
              <a:rPr lang="nl-NL" b="0" cap="none" baseline="0" dirty="0" err="1"/>
              <a:t>to</a:t>
            </a:r>
            <a:r>
              <a:rPr lang="nl-NL" b="0" cap="none" baseline="0" dirty="0"/>
              <a:t> </a:t>
            </a:r>
            <a:r>
              <a:rPr lang="nl-NL" b="0" cap="none" baseline="0" dirty="0" err="1"/>
              <a:t>early</a:t>
            </a:r>
            <a:r>
              <a:rPr lang="nl-NL" b="0" cap="none" baseline="0" dirty="0"/>
              <a:t> development stage. As </a:t>
            </a:r>
            <a:r>
              <a:rPr lang="nl-NL" b="0" cap="none" baseline="0" dirty="0" err="1"/>
              <a:t>expressed</a:t>
            </a:r>
            <a:r>
              <a:rPr lang="nl-NL" b="0" cap="none" baseline="0" dirty="0"/>
              <a:t> </a:t>
            </a:r>
            <a:r>
              <a:rPr lang="nl-NL" b="0" cap="none" baseline="0" dirty="0" err="1"/>
              <a:t>with</a:t>
            </a:r>
            <a:r>
              <a:rPr lang="nl-NL" b="0" cap="none" baseline="0" dirty="0"/>
              <a:t> </a:t>
            </a:r>
            <a:r>
              <a:rPr lang="nl-NL" b="0" cap="none" baseline="0" dirty="0" err="1"/>
              <a:t>the</a:t>
            </a:r>
            <a:r>
              <a:rPr lang="nl-NL" b="0" cap="none" baseline="0" dirty="0"/>
              <a:t> </a:t>
            </a:r>
            <a:r>
              <a:rPr lang="nl-NL" b="0" cap="none" baseline="0" dirty="0" err="1"/>
              <a:t>circle</a:t>
            </a:r>
            <a:r>
              <a:rPr lang="nl-NL" b="0" cap="none" baseline="0" dirty="0"/>
              <a:t> on </a:t>
            </a:r>
            <a:r>
              <a:rPr lang="nl-NL" b="0" cap="none" baseline="0" dirty="0" err="1"/>
              <a:t>the</a:t>
            </a:r>
            <a:r>
              <a:rPr lang="nl-NL" b="0" cap="none" baseline="0" dirty="0"/>
              <a:t> picture, at </a:t>
            </a:r>
            <a:r>
              <a:rPr lang="nl-NL" b="0" cap="none" baseline="0" dirty="0" err="1"/>
              <a:t>the</a:t>
            </a:r>
            <a:r>
              <a:rPr lang="nl-NL" b="0" cap="none" baseline="0" dirty="0"/>
              <a:t> start of a KAVA project a </a:t>
            </a:r>
            <a:r>
              <a:rPr lang="nl-NL" b="0" cap="none" baseline="0" dirty="0" err="1"/>
              <a:t>proposition</a:t>
            </a:r>
            <a:r>
              <a:rPr lang="nl-NL" b="0" cap="none" baseline="0" dirty="0"/>
              <a:t> </a:t>
            </a:r>
            <a:r>
              <a:rPr lang="nl-NL" b="0" cap="none" baseline="0" dirty="0" err="1"/>
              <a:t>should</a:t>
            </a:r>
            <a:r>
              <a:rPr lang="nl-NL" b="0" cap="none" baseline="0" dirty="0"/>
              <a:t> </a:t>
            </a:r>
            <a:r>
              <a:rPr lang="nl-NL" b="0" cap="none" baseline="0" dirty="0" err="1"/>
              <a:t>not</a:t>
            </a:r>
            <a:r>
              <a:rPr lang="nl-NL" b="0" cap="none" baseline="0" dirty="0"/>
              <a:t> </a:t>
            </a:r>
            <a:r>
              <a:rPr lang="nl-NL" b="0" cap="none" baseline="0" dirty="0" err="1"/>
              <a:t>be</a:t>
            </a:r>
            <a:r>
              <a:rPr lang="nl-NL" b="0" cap="none" baseline="0" dirty="0"/>
              <a:t> at a </a:t>
            </a:r>
            <a:r>
              <a:rPr lang="nl-NL" b="0" cap="none" baseline="0" dirty="0" err="1"/>
              <a:t>too</a:t>
            </a:r>
            <a:r>
              <a:rPr lang="nl-NL" b="0" cap="none" baseline="0" dirty="0"/>
              <a:t> low TRL level. </a:t>
            </a:r>
            <a:r>
              <a:rPr lang="nl-NL" b="0" cap="none" baseline="0" dirty="0" err="1"/>
              <a:t>One</a:t>
            </a:r>
            <a:r>
              <a:rPr lang="nl-NL" b="0" cap="none" baseline="0" dirty="0"/>
              <a:t> of </a:t>
            </a:r>
            <a:r>
              <a:rPr lang="nl-NL" b="0" cap="none" baseline="0" dirty="0" err="1"/>
              <a:t>the</a:t>
            </a:r>
            <a:r>
              <a:rPr lang="nl-NL" b="0" cap="none" baseline="0" dirty="0"/>
              <a:t> </a:t>
            </a:r>
            <a:r>
              <a:rPr lang="nl-NL" b="0" cap="none" baseline="0" dirty="0" err="1"/>
              <a:t>eligibility</a:t>
            </a:r>
            <a:r>
              <a:rPr lang="nl-NL" b="0" cap="none" baseline="0" dirty="0"/>
              <a:t> criteria as </a:t>
            </a:r>
            <a:r>
              <a:rPr lang="nl-NL" b="0" cap="none" baseline="0" dirty="0" err="1"/>
              <a:t>explained</a:t>
            </a:r>
            <a:r>
              <a:rPr lang="nl-NL" b="0" cap="none" baseline="0" dirty="0"/>
              <a:t> is </a:t>
            </a:r>
            <a:r>
              <a:rPr lang="nl-NL" b="0" cap="none" baseline="0" dirty="0" err="1"/>
              <a:t>that</a:t>
            </a:r>
            <a:r>
              <a:rPr lang="nl-NL" b="0" cap="none" baseline="0" dirty="0"/>
              <a:t> </a:t>
            </a:r>
            <a:r>
              <a:rPr lang="en-US" b="0" cap="none" baseline="0" dirty="0"/>
              <a:t>innovative solution(s) must have a TRL level 7 at the time of the proposal submission (including proof of TRL level 6 completed and demonstrated)</a:t>
            </a:r>
            <a:r>
              <a:rPr lang="nl-NL" b="0" cap="none" baseline="0" dirty="0"/>
              <a:t>. </a:t>
            </a:r>
            <a:r>
              <a:rPr lang="nl-NL" b="0" cap="none" baseline="0" dirty="0" err="1"/>
              <a:t>Besides</a:t>
            </a:r>
            <a:r>
              <a:rPr lang="nl-NL" b="0" cap="none" baseline="0" dirty="0"/>
              <a:t> a </a:t>
            </a:r>
            <a:r>
              <a:rPr lang="nl-NL" b="0" cap="none" baseline="0" dirty="0" err="1"/>
              <a:t>by</a:t>
            </a:r>
            <a:r>
              <a:rPr lang="nl-NL" b="0" cap="none" baseline="0" dirty="0"/>
              <a:t> </a:t>
            </a:r>
            <a:r>
              <a:rPr lang="nl-NL" b="0" cap="none" baseline="0" dirty="0" err="1"/>
              <a:t>the</a:t>
            </a:r>
            <a:r>
              <a:rPr lang="nl-NL" b="0" cap="none" baseline="0" dirty="0"/>
              <a:t> end of </a:t>
            </a:r>
            <a:r>
              <a:rPr lang="nl-NL" b="0" cap="none" baseline="0" dirty="0" err="1"/>
              <a:t>the</a:t>
            </a:r>
            <a:r>
              <a:rPr lang="nl-NL" b="0" cap="none" baseline="0" dirty="0"/>
              <a:t> KAVA project a KER </a:t>
            </a:r>
            <a:r>
              <a:rPr lang="nl-NL" b="0" cap="none" baseline="0" dirty="0" err="1"/>
              <a:t>should</a:t>
            </a:r>
            <a:r>
              <a:rPr lang="nl-NL" b="0" cap="none" baseline="0" dirty="0"/>
              <a:t> have </a:t>
            </a:r>
            <a:r>
              <a:rPr lang="nl-NL" b="0" cap="none" baseline="0" dirty="0" err="1"/>
              <a:t>to</a:t>
            </a:r>
            <a:r>
              <a:rPr lang="nl-NL" b="0" cap="none" baseline="0" dirty="0"/>
              <a:t> </a:t>
            </a:r>
            <a:r>
              <a:rPr lang="nl-NL" b="0" cap="none" baseline="0" dirty="0" err="1"/>
              <a:t>reach</a:t>
            </a:r>
            <a:r>
              <a:rPr lang="nl-NL" b="0" cap="none" baseline="0" dirty="0"/>
              <a:t> a high TRL level, </a:t>
            </a:r>
            <a:r>
              <a:rPr lang="nl-NL" b="0" cap="none" baseline="0" dirty="0" err="1"/>
              <a:t>meaning</a:t>
            </a:r>
            <a:r>
              <a:rPr lang="nl-NL" b="0" cap="none" baseline="0" dirty="0"/>
              <a:t> at </a:t>
            </a:r>
            <a:r>
              <a:rPr lang="nl-NL" b="0" cap="none" baseline="0" dirty="0" err="1"/>
              <a:t>least</a:t>
            </a:r>
            <a:r>
              <a:rPr lang="nl-NL" b="0" cap="none" baseline="0" dirty="0"/>
              <a:t> TRL 8 in most cases. At TRL 8 a KER is </a:t>
            </a:r>
            <a:r>
              <a:rPr lang="nl-NL" b="0" cap="none" baseline="0" dirty="0" err="1"/>
              <a:t>demonstrated</a:t>
            </a:r>
            <a:r>
              <a:rPr lang="nl-NL" b="0" cap="none" baseline="0" dirty="0"/>
              <a:t> </a:t>
            </a:r>
            <a:r>
              <a:rPr lang="nl-NL" b="0" cap="none" baseline="0" dirty="0" err="1"/>
              <a:t>and</a:t>
            </a:r>
            <a:r>
              <a:rPr lang="nl-NL" b="0" cap="none" baseline="0" dirty="0"/>
              <a:t> </a:t>
            </a:r>
            <a:r>
              <a:rPr lang="nl-NL" b="0" cap="none" baseline="0" dirty="0" err="1"/>
              <a:t>qualified</a:t>
            </a:r>
            <a:r>
              <a:rPr lang="nl-NL" b="0" cap="none" baseline="0" dirty="0"/>
              <a:t> in a relevant market at a </a:t>
            </a:r>
            <a:r>
              <a:rPr lang="nl-NL" b="0" cap="none" baseline="0" dirty="0" err="1"/>
              <a:t>size</a:t>
            </a:r>
            <a:r>
              <a:rPr lang="nl-NL" b="0" cap="none" baseline="0" dirty="0"/>
              <a:t> </a:t>
            </a:r>
            <a:r>
              <a:rPr lang="nl-NL" b="0" cap="none" baseline="0" dirty="0" err="1"/>
              <a:t>that</a:t>
            </a:r>
            <a:r>
              <a:rPr lang="nl-NL" b="0" cap="none" baseline="0" dirty="0"/>
              <a:t> approaches a commercial </a:t>
            </a:r>
            <a:r>
              <a:rPr lang="nl-NL" b="0" cap="none" baseline="0" dirty="0" err="1"/>
              <a:t>size</a:t>
            </a:r>
            <a:r>
              <a:rPr lang="nl-NL" b="0" cap="none"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cap="none" baseline="0" dirty="0"/>
              <a:t>In case a KER is </a:t>
            </a:r>
            <a:r>
              <a:rPr lang="nl-NL" b="0" cap="none" baseline="0" dirty="0" err="1"/>
              <a:t>not</a:t>
            </a:r>
            <a:r>
              <a:rPr lang="nl-NL" b="0" cap="none" baseline="0" dirty="0"/>
              <a:t> </a:t>
            </a:r>
            <a:r>
              <a:rPr lang="nl-NL" b="0" cap="none" baseline="0" dirty="0" err="1"/>
              <a:t>fully</a:t>
            </a:r>
            <a:r>
              <a:rPr lang="nl-NL" b="0" cap="none" baseline="0" dirty="0"/>
              <a:t> </a:t>
            </a:r>
            <a:r>
              <a:rPr lang="nl-NL" b="0" cap="none" baseline="0" dirty="0" err="1"/>
              <a:t>developed</a:t>
            </a:r>
            <a:r>
              <a:rPr lang="nl-NL" b="0" cap="none" baseline="0" dirty="0"/>
              <a:t> in order </a:t>
            </a:r>
            <a:r>
              <a:rPr lang="nl-NL" b="0" cap="none" baseline="0" dirty="0" err="1"/>
              <a:t>to</a:t>
            </a:r>
            <a:r>
              <a:rPr lang="nl-NL" b="0" cap="none" baseline="0" dirty="0"/>
              <a:t> </a:t>
            </a:r>
            <a:r>
              <a:rPr lang="nl-NL" b="0" cap="none" baseline="0" dirty="0" err="1"/>
              <a:t>be</a:t>
            </a:r>
            <a:r>
              <a:rPr lang="nl-NL" b="0" cap="none" baseline="0" dirty="0"/>
              <a:t> </a:t>
            </a:r>
            <a:r>
              <a:rPr lang="nl-NL" b="0" cap="none" baseline="0" dirty="0" err="1"/>
              <a:t>directly</a:t>
            </a:r>
            <a:r>
              <a:rPr lang="nl-NL" b="0" cap="none" baseline="0" dirty="0"/>
              <a:t> </a:t>
            </a:r>
            <a:r>
              <a:rPr lang="nl-NL" b="0" cap="none" baseline="0" dirty="0" err="1"/>
              <a:t>introduced</a:t>
            </a:r>
            <a:r>
              <a:rPr lang="nl-NL" b="0" cap="none" baseline="0" dirty="0"/>
              <a:t> </a:t>
            </a:r>
            <a:r>
              <a:rPr lang="nl-NL" b="0" cap="none" baseline="0" dirty="0" err="1"/>
              <a:t>to</a:t>
            </a:r>
            <a:r>
              <a:rPr lang="nl-NL" b="0" cap="none" baseline="0" dirty="0"/>
              <a:t> </a:t>
            </a:r>
            <a:r>
              <a:rPr lang="nl-NL" b="0" cap="none" baseline="0" dirty="0" err="1"/>
              <a:t>the</a:t>
            </a:r>
            <a:r>
              <a:rPr lang="nl-NL" b="0" cap="none" baseline="0" dirty="0"/>
              <a:t> market, </a:t>
            </a:r>
            <a:r>
              <a:rPr lang="nl-NL" b="0" cap="none" baseline="0" dirty="0" err="1"/>
              <a:t>that</a:t>
            </a:r>
            <a:r>
              <a:rPr lang="nl-NL" b="0" cap="none" baseline="0" dirty="0"/>
              <a:t> is </a:t>
            </a:r>
            <a:r>
              <a:rPr lang="nl-NL" b="0" cap="none" baseline="0" dirty="0" err="1"/>
              <a:t>not</a:t>
            </a:r>
            <a:r>
              <a:rPr lang="nl-NL" b="0" cap="none" baseline="0" dirty="0"/>
              <a:t> </a:t>
            </a:r>
            <a:r>
              <a:rPr lang="nl-NL" b="0" cap="none" baseline="0" dirty="0" err="1"/>
              <a:t>yet</a:t>
            </a:r>
            <a:r>
              <a:rPr lang="nl-NL" b="0" cap="none" baseline="0" dirty="0"/>
              <a:t> </a:t>
            </a:r>
            <a:r>
              <a:rPr lang="nl-NL" b="0" cap="none" baseline="0" dirty="0" err="1"/>
              <a:t>being</a:t>
            </a:r>
            <a:r>
              <a:rPr lang="nl-NL" b="0" cap="none" baseline="0" dirty="0"/>
              <a:t> at TRL 9, </a:t>
            </a:r>
            <a:r>
              <a:rPr lang="nl-NL" b="0" cap="none" baseline="0" dirty="0" err="1"/>
              <a:t>it</a:t>
            </a:r>
            <a:r>
              <a:rPr lang="nl-NL" b="0" cap="none" baseline="0" dirty="0"/>
              <a:t> is </a:t>
            </a:r>
            <a:r>
              <a:rPr lang="nl-NL" b="0" cap="none" baseline="0" dirty="0" err="1"/>
              <a:t>key</a:t>
            </a:r>
            <a:r>
              <a:rPr lang="nl-NL" b="0" cap="none" baseline="0" dirty="0"/>
              <a:t> </a:t>
            </a:r>
            <a:r>
              <a:rPr lang="nl-NL" b="0" cap="none" baseline="0" dirty="0" err="1"/>
              <a:t>to</a:t>
            </a:r>
            <a:r>
              <a:rPr lang="nl-NL" b="0" cap="none" baseline="0" dirty="0"/>
              <a:t> have a </a:t>
            </a:r>
            <a:r>
              <a:rPr lang="nl-NL" b="0" cap="none" baseline="0" dirty="0" err="1"/>
              <a:t>clear</a:t>
            </a:r>
            <a:r>
              <a:rPr lang="nl-NL" b="0" cap="none" baseline="0" dirty="0"/>
              <a:t> go-</a:t>
            </a:r>
            <a:r>
              <a:rPr lang="nl-NL" b="0" cap="none" baseline="0" dirty="0" err="1"/>
              <a:t>to</a:t>
            </a:r>
            <a:r>
              <a:rPr lang="nl-NL" b="0" cap="none" baseline="0" dirty="0"/>
              <a:t>-market roadmap </a:t>
            </a:r>
            <a:r>
              <a:rPr lang="nl-NL" b="0" cap="none" baseline="0" dirty="0" err="1"/>
              <a:t>to</a:t>
            </a:r>
            <a:r>
              <a:rPr lang="nl-NL" b="0" cap="none" baseline="0" dirty="0"/>
              <a:t> </a:t>
            </a:r>
            <a:r>
              <a:rPr lang="nl-NL" b="0" cap="none" baseline="0" dirty="0" err="1"/>
              <a:t>reach</a:t>
            </a:r>
            <a:r>
              <a:rPr lang="nl-NL" b="0" cap="none" baseline="0" dirty="0"/>
              <a:t> </a:t>
            </a:r>
            <a:r>
              <a:rPr lang="nl-NL" b="0" cap="none" baseline="0" dirty="0" err="1"/>
              <a:t>that</a:t>
            </a:r>
            <a:r>
              <a:rPr lang="nl-NL" b="0" cap="none" baseline="0" dirty="0"/>
              <a:t> market </a:t>
            </a:r>
            <a:r>
              <a:rPr lang="nl-NL" b="0" cap="none" baseline="0" dirty="0" err="1"/>
              <a:t>introduction</a:t>
            </a:r>
            <a:r>
              <a:rPr lang="nl-NL" b="0" cap="none" baseline="0" dirty="0"/>
              <a:t>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0" cap="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0" cap="none" dirty="0"/>
          </a:p>
          <a:p>
            <a:endParaRPr lang="nl-NL" dirty="0"/>
          </a:p>
        </p:txBody>
      </p:sp>
      <p:sp>
        <p:nvSpPr>
          <p:cNvPr id="4" name="Slide Number Placeholder 3"/>
          <p:cNvSpPr>
            <a:spLocks noGrp="1"/>
          </p:cNvSpPr>
          <p:nvPr>
            <p:ph type="sldNum" sz="quarter" idx="10"/>
          </p:nvPr>
        </p:nvSpPr>
        <p:spPr/>
        <p:txBody>
          <a:bodyPr/>
          <a:lstStyle/>
          <a:p>
            <a:fld id="{04E63970-B039-4BED-BC11-FE776103C659}" type="slidenum">
              <a:rPr lang="nl-NL" smtClean="0"/>
              <a:t>35</a:t>
            </a:fld>
            <a:endParaRPr lang="nl-NL"/>
          </a:p>
        </p:txBody>
      </p:sp>
    </p:spTree>
    <p:extLst>
      <p:ext uri="{BB962C8B-B14F-4D97-AF65-F5344CB8AC3E}">
        <p14:creationId xmlns:p14="http://schemas.microsoft.com/office/powerpoint/2010/main" val="750482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Along</a:t>
            </a:r>
            <a:r>
              <a:rPr lang="nl-NL" dirty="0"/>
              <a:t> </a:t>
            </a:r>
            <a:r>
              <a:rPr lang="nl-NL" dirty="0" err="1"/>
              <a:t>with</a:t>
            </a:r>
            <a:r>
              <a:rPr lang="nl-NL" dirty="0"/>
              <a:t> </a:t>
            </a:r>
            <a:r>
              <a:rPr lang="nl-NL" dirty="0" err="1"/>
              <a:t>the</a:t>
            </a:r>
            <a:r>
              <a:rPr lang="nl-NL" dirty="0"/>
              <a:t> product</a:t>
            </a:r>
            <a:r>
              <a:rPr lang="nl-NL" baseline="0" dirty="0"/>
              <a:t> </a:t>
            </a:r>
            <a:r>
              <a:rPr lang="nl-NL" baseline="0" dirty="0" err="1"/>
              <a:t>and</a:t>
            </a:r>
            <a:r>
              <a:rPr lang="nl-NL" baseline="0" dirty="0"/>
              <a:t> </a:t>
            </a:r>
            <a:r>
              <a:rPr lang="nl-NL" baseline="0" dirty="0" err="1"/>
              <a:t>its</a:t>
            </a:r>
            <a:r>
              <a:rPr lang="nl-NL" baseline="0" dirty="0"/>
              <a:t> market </a:t>
            </a:r>
            <a:r>
              <a:rPr lang="nl-NL" baseline="0" dirty="0" err="1"/>
              <a:t>the</a:t>
            </a:r>
            <a:r>
              <a:rPr lang="nl-NL" baseline="0" dirty="0"/>
              <a:t> </a:t>
            </a:r>
            <a:r>
              <a:rPr lang="nl-NL" baseline="0" dirty="0" err="1"/>
              <a:t>execution</a:t>
            </a:r>
            <a:r>
              <a:rPr lang="nl-NL" baseline="0" dirty="0"/>
              <a:t> power of </a:t>
            </a:r>
            <a:r>
              <a:rPr lang="nl-NL" baseline="0" dirty="0" err="1"/>
              <a:t>the</a:t>
            </a:r>
            <a:r>
              <a:rPr lang="nl-NL" baseline="0" dirty="0"/>
              <a:t> </a:t>
            </a:r>
            <a:r>
              <a:rPr lang="nl-NL" baseline="0" dirty="0" err="1"/>
              <a:t>exploiting</a:t>
            </a:r>
            <a:r>
              <a:rPr lang="nl-NL" baseline="0" dirty="0"/>
              <a:t> partners is </a:t>
            </a:r>
            <a:r>
              <a:rPr lang="nl-NL" baseline="0" dirty="0" err="1"/>
              <a:t>key</a:t>
            </a:r>
            <a:r>
              <a:rPr lang="nl-NL" baseline="0" dirty="0"/>
              <a:t> </a:t>
            </a:r>
            <a:r>
              <a:rPr lang="nl-NL" baseline="0" dirty="0" err="1"/>
              <a:t>to</a:t>
            </a:r>
            <a:r>
              <a:rPr lang="nl-NL" baseline="0" dirty="0"/>
              <a:t> make </a:t>
            </a:r>
            <a:r>
              <a:rPr lang="nl-NL" baseline="0" dirty="0" err="1"/>
              <a:t>each</a:t>
            </a:r>
            <a:r>
              <a:rPr lang="nl-NL" baseline="0" dirty="0"/>
              <a:t> KER </a:t>
            </a:r>
            <a:r>
              <a:rPr lang="nl-NL" baseline="0" dirty="0" err="1"/>
              <a:t>not</a:t>
            </a:r>
            <a:r>
              <a:rPr lang="nl-NL" baseline="0" dirty="0"/>
              <a:t> </a:t>
            </a:r>
            <a:r>
              <a:rPr lang="nl-NL" baseline="0" dirty="0" err="1"/>
              <a:t>only</a:t>
            </a:r>
            <a:r>
              <a:rPr lang="nl-NL" baseline="0" dirty="0"/>
              <a:t> a </a:t>
            </a:r>
            <a:r>
              <a:rPr lang="nl-NL" baseline="0" dirty="0" err="1"/>
              <a:t>societal</a:t>
            </a:r>
            <a:r>
              <a:rPr lang="nl-NL" baseline="0" dirty="0"/>
              <a:t> </a:t>
            </a:r>
            <a:r>
              <a:rPr lang="nl-NL" baseline="0" dirty="0" err="1"/>
              <a:t>and</a:t>
            </a:r>
            <a:r>
              <a:rPr lang="nl-NL" baseline="0" dirty="0"/>
              <a:t> </a:t>
            </a:r>
            <a:r>
              <a:rPr lang="nl-NL" baseline="0" dirty="0" err="1"/>
              <a:t>technical</a:t>
            </a:r>
            <a:r>
              <a:rPr lang="nl-NL" baseline="0" dirty="0"/>
              <a:t> </a:t>
            </a:r>
            <a:r>
              <a:rPr lang="nl-NL" baseline="0" dirty="0" err="1"/>
              <a:t>success</a:t>
            </a:r>
            <a:r>
              <a:rPr lang="nl-NL" baseline="0" dirty="0"/>
              <a:t> but </a:t>
            </a:r>
            <a:r>
              <a:rPr lang="nl-NL" baseline="0" dirty="0" err="1"/>
              <a:t>also</a:t>
            </a:r>
            <a:r>
              <a:rPr lang="nl-NL" baseline="0" dirty="0"/>
              <a:t> a commercial </a:t>
            </a:r>
            <a:r>
              <a:rPr lang="nl-NL" baseline="0" dirty="0" err="1"/>
              <a:t>success</a:t>
            </a:r>
            <a:r>
              <a:rPr lang="nl-NL" baseline="0" dirty="0"/>
              <a:t>.</a:t>
            </a:r>
          </a:p>
          <a:p>
            <a:r>
              <a:rPr lang="nl-NL" baseline="0" dirty="0"/>
              <a:t>At </a:t>
            </a:r>
            <a:r>
              <a:rPr lang="nl-NL" baseline="0" dirty="0" err="1"/>
              <a:t>the</a:t>
            </a:r>
            <a:r>
              <a:rPr lang="nl-NL" baseline="0" dirty="0"/>
              <a:t> time of </a:t>
            </a:r>
            <a:r>
              <a:rPr lang="nl-NL" baseline="0" dirty="0" err="1"/>
              <a:t>the</a:t>
            </a:r>
            <a:r>
              <a:rPr lang="nl-NL" baseline="0" dirty="0"/>
              <a:t> KAVA project </a:t>
            </a:r>
            <a:r>
              <a:rPr lang="nl-NL" baseline="0" dirty="0" err="1"/>
              <a:t>application</a:t>
            </a:r>
            <a:r>
              <a:rPr lang="nl-NL" baseline="0" dirty="0"/>
              <a:t> </a:t>
            </a:r>
            <a:r>
              <a:rPr lang="nl-NL" baseline="0" dirty="0" err="1"/>
              <a:t>please</a:t>
            </a:r>
            <a:r>
              <a:rPr lang="nl-NL" baseline="0" dirty="0"/>
              <a:t> have in mind </a:t>
            </a:r>
            <a:r>
              <a:rPr lang="nl-NL" baseline="0" dirty="0" err="1"/>
              <a:t>the</a:t>
            </a:r>
            <a:r>
              <a:rPr lang="nl-NL" baseline="0" dirty="0"/>
              <a:t> full </a:t>
            </a:r>
            <a:r>
              <a:rPr lang="nl-NL" baseline="0" dirty="0" err="1"/>
              <a:t>supply</a:t>
            </a:r>
            <a:r>
              <a:rPr lang="nl-NL" baseline="0" dirty="0"/>
              <a:t> chain </a:t>
            </a:r>
            <a:r>
              <a:rPr lang="nl-NL" baseline="0" dirty="0" err="1"/>
              <a:t>to</a:t>
            </a:r>
            <a:r>
              <a:rPr lang="nl-NL" baseline="0" dirty="0"/>
              <a:t> </a:t>
            </a:r>
            <a:r>
              <a:rPr lang="nl-NL" baseline="0" dirty="0" err="1"/>
              <a:t>exploit</a:t>
            </a:r>
            <a:r>
              <a:rPr lang="nl-NL" baseline="0" dirty="0"/>
              <a:t> </a:t>
            </a:r>
            <a:r>
              <a:rPr lang="nl-NL" baseline="0" dirty="0" err="1"/>
              <a:t>the</a:t>
            </a:r>
            <a:r>
              <a:rPr lang="nl-NL" baseline="0" dirty="0"/>
              <a:t> KER. An </a:t>
            </a:r>
            <a:r>
              <a:rPr lang="nl-NL" baseline="0" dirty="0" err="1"/>
              <a:t>example</a:t>
            </a:r>
            <a:r>
              <a:rPr lang="nl-NL" baseline="0" dirty="0"/>
              <a:t> of </a:t>
            </a:r>
            <a:r>
              <a:rPr lang="nl-NL" baseline="0" dirty="0" err="1"/>
              <a:t>the</a:t>
            </a:r>
            <a:r>
              <a:rPr lang="nl-NL" baseline="0" dirty="0"/>
              <a:t> </a:t>
            </a:r>
            <a:r>
              <a:rPr lang="nl-NL" baseline="0" dirty="0" err="1"/>
              <a:t>supply</a:t>
            </a:r>
            <a:r>
              <a:rPr lang="nl-NL" baseline="0" dirty="0"/>
              <a:t> of a </a:t>
            </a:r>
            <a:r>
              <a:rPr lang="nl-NL" baseline="0" dirty="0" err="1"/>
              <a:t>physical</a:t>
            </a:r>
            <a:r>
              <a:rPr lang="nl-NL" baseline="0" dirty="0"/>
              <a:t> product is </a:t>
            </a:r>
            <a:r>
              <a:rPr lang="nl-NL" baseline="0" dirty="0" err="1"/>
              <a:t>shown</a:t>
            </a:r>
            <a:r>
              <a:rPr lang="nl-NL" baseline="0" dirty="0"/>
              <a:t> on </a:t>
            </a:r>
            <a:r>
              <a:rPr lang="nl-NL" baseline="0" dirty="0" err="1"/>
              <a:t>the</a:t>
            </a:r>
            <a:r>
              <a:rPr lang="nl-NL" baseline="0" dirty="0"/>
              <a:t> picture in front of </a:t>
            </a:r>
            <a:r>
              <a:rPr lang="nl-NL" baseline="0" dirty="0" err="1"/>
              <a:t>you</a:t>
            </a:r>
            <a:r>
              <a:rPr lang="nl-NL" baseline="0" dirty="0"/>
              <a:t>.</a:t>
            </a:r>
          </a:p>
          <a:p>
            <a:r>
              <a:rPr lang="nl-NL" baseline="0" dirty="0"/>
              <a:t>Important </a:t>
            </a:r>
            <a:r>
              <a:rPr lang="nl-NL" baseline="0" dirty="0" err="1"/>
              <a:t>for</a:t>
            </a:r>
            <a:r>
              <a:rPr lang="nl-NL" baseline="0" dirty="0"/>
              <a:t> </a:t>
            </a:r>
            <a:r>
              <a:rPr lang="nl-NL" baseline="0" dirty="0" err="1"/>
              <a:t>each</a:t>
            </a:r>
            <a:r>
              <a:rPr lang="nl-NL" baseline="0" dirty="0"/>
              <a:t> step in </a:t>
            </a:r>
            <a:r>
              <a:rPr lang="nl-NL" baseline="0" dirty="0" err="1"/>
              <a:t>the</a:t>
            </a:r>
            <a:r>
              <a:rPr lang="nl-NL" baseline="0" dirty="0"/>
              <a:t> </a:t>
            </a:r>
            <a:r>
              <a:rPr lang="nl-NL" baseline="0" dirty="0" err="1"/>
              <a:t>supply</a:t>
            </a:r>
            <a:r>
              <a:rPr lang="nl-NL" baseline="0" dirty="0"/>
              <a:t> chain is </a:t>
            </a:r>
            <a:r>
              <a:rPr lang="nl-NL" baseline="0" dirty="0" err="1"/>
              <a:t>to</a:t>
            </a:r>
            <a:r>
              <a:rPr lang="nl-NL" baseline="0" dirty="0"/>
              <a:t> </a:t>
            </a:r>
            <a:r>
              <a:rPr lang="nl-NL" baseline="0" dirty="0" err="1"/>
              <a:t>clarify</a:t>
            </a:r>
            <a:r>
              <a:rPr lang="nl-NL" baseline="0" dirty="0"/>
              <a:t> </a:t>
            </a:r>
            <a:r>
              <a:rPr lang="nl-NL" baseline="0" dirty="0" err="1"/>
              <a:t>whether</a:t>
            </a:r>
            <a:r>
              <a:rPr lang="nl-NL" baseline="0" dirty="0"/>
              <a:t> or </a:t>
            </a:r>
            <a:r>
              <a:rPr lang="nl-NL" baseline="0" dirty="0" err="1"/>
              <a:t>not</a:t>
            </a:r>
            <a:r>
              <a:rPr lang="nl-NL" baseline="0" dirty="0"/>
              <a:t> </a:t>
            </a:r>
            <a:r>
              <a:rPr lang="nl-NL" baseline="0" dirty="0" err="1"/>
              <a:t>the</a:t>
            </a:r>
            <a:r>
              <a:rPr lang="nl-NL" baseline="0" dirty="0"/>
              <a:t> </a:t>
            </a:r>
            <a:r>
              <a:rPr lang="nl-NL" baseline="0" dirty="0" err="1"/>
              <a:t>exploiting</a:t>
            </a:r>
            <a:r>
              <a:rPr lang="nl-NL" baseline="0" dirty="0"/>
              <a:t> partner is </a:t>
            </a:r>
            <a:r>
              <a:rPr lang="nl-NL" baseline="0" dirty="0" err="1"/>
              <a:t>able</a:t>
            </a:r>
            <a:r>
              <a:rPr lang="nl-NL" baseline="0" dirty="0"/>
              <a:t> </a:t>
            </a:r>
            <a:r>
              <a:rPr lang="nl-NL" baseline="0" dirty="0" err="1"/>
              <a:t>to</a:t>
            </a:r>
            <a:r>
              <a:rPr lang="nl-NL" baseline="0" dirty="0"/>
              <a:t> control </a:t>
            </a:r>
            <a:r>
              <a:rPr lang="nl-NL" baseline="0" dirty="0" err="1"/>
              <a:t>and</a:t>
            </a:r>
            <a:r>
              <a:rPr lang="nl-NL" baseline="0" dirty="0"/>
              <a:t> manage </a:t>
            </a:r>
            <a:r>
              <a:rPr lang="nl-NL" baseline="0" dirty="0" err="1"/>
              <a:t>to</a:t>
            </a:r>
            <a:r>
              <a:rPr lang="nl-NL" baseline="0" dirty="0"/>
              <a:t> full </a:t>
            </a:r>
            <a:r>
              <a:rPr lang="nl-NL" baseline="0" dirty="0" err="1"/>
              <a:t>supply</a:t>
            </a:r>
            <a:r>
              <a:rPr lang="nl-NL" baseline="0" dirty="0"/>
              <a:t> chain on </a:t>
            </a:r>
            <a:r>
              <a:rPr lang="nl-NL" baseline="0" dirty="0" err="1"/>
              <a:t>its</a:t>
            </a:r>
            <a:r>
              <a:rPr lang="nl-NL" baseline="0" dirty="0"/>
              <a:t> </a:t>
            </a:r>
            <a:r>
              <a:rPr lang="nl-NL" baseline="0" dirty="0" err="1"/>
              <a:t>own</a:t>
            </a:r>
            <a:r>
              <a:rPr lang="nl-NL" baseline="0" dirty="0"/>
              <a:t> or a </a:t>
            </a:r>
            <a:r>
              <a:rPr lang="nl-NL" baseline="0" dirty="0" err="1"/>
              <a:t>third</a:t>
            </a:r>
            <a:r>
              <a:rPr lang="nl-NL" baseline="0" dirty="0"/>
              <a:t> party </a:t>
            </a:r>
            <a:r>
              <a:rPr lang="nl-NL" baseline="0" dirty="0" err="1"/>
              <a:t>outside</a:t>
            </a:r>
            <a:r>
              <a:rPr lang="nl-NL" baseline="0" dirty="0"/>
              <a:t> </a:t>
            </a:r>
            <a:r>
              <a:rPr lang="nl-NL" baseline="0" dirty="0" err="1"/>
              <a:t>the</a:t>
            </a:r>
            <a:r>
              <a:rPr lang="nl-NL" baseline="0" dirty="0"/>
              <a:t> project consortium is </a:t>
            </a:r>
            <a:r>
              <a:rPr lang="nl-NL" baseline="0" dirty="0" err="1"/>
              <a:t>needed</a:t>
            </a:r>
            <a:r>
              <a:rPr lang="nl-NL" baseline="0" dirty="0"/>
              <a:t>. </a:t>
            </a:r>
            <a:r>
              <a:rPr lang="nl-NL" baseline="0" dirty="0" err="1"/>
              <a:t>Especially</a:t>
            </a:r>
            <a:r>
              <a:rPr lang="nl-NL" baseline="0" dirty="0"/>
              <a:t> </a:t>
            </a:r>
            <a:r>
              <a:rPr lang="nl-NL" baseline="0" dirty="0" err="1"/>
              <a:t>whether</a:t>
            </a:r>
            <a:r>
              <a:rPr lang="nl-NL" baseline="0" dirty="0"/>
              <a:t> or </a:t>
            </a:r>
            <a:r>
              <a:rPr lang="nl-NL" baseline="0" dirty="0" err="1"/>
              <a:t>not</a:t>
            </a:r>
            <a:r>
              <a:rPr lang="nl-NL" baseline="0" dirty="0"/>
              <a:t> </a:t>
            </a:r>
            <a:r>
              <a:rPr lang="nl-NL" baseline="0" dirty="0" err="1"/>
              <a:t>the</a:t>
            </a:r>
            <a:r>
              <a:rPr lang="nl-NL" baseline="0" dirty="0"/>
              <a:t> </a:t>
            </a:r>
            <a:r>
              <a:rPr lang="nl-NL" baseline="0" dirty="0" err="1"/>
              <a:t>exploiting</a:t>
            </a:r>
            <a:r>
              <a:rPr lang="nl-NL" baseline="0" dirty="0"/>
              <a:t> partner is </a:t>
            </a:r>
            <a:r>
              <a:rPr lang="nl-NL" baseline="0" dirty="0" err="1"/>
              <a:t>able</a:t>
            </a:r>
            <a:r>
              <a:rPr lang="nl-NL" baseline="0" dirty="0"/>
              <a:t> </a:t>
            </a:r>
            <a:r>
              <a:rPr lang="nl-NL" baseline="0" dirty="0" err="1"/>
              <a:t>to</a:t>
            </a:r>
            <a:r>
              <a:rPr lang="nl-NL" baseline="0" dirty="0"/>
              <a:t> produce </a:t>
            </a:r>
            <a:r>
              <a:rPr lang="nl-NL" baseline="0" dirty="0" err="1"/>
              <a:t>the</a:t>
            </a:r>
            <a:r>
              <a:rPr lang="nl-NL" baseline="0" dirty="0"/>
              <a:t> KER </a:t>
            </a:r>
            <a:r>
              <a:rPr lang="nl-NL" baseline="0" dirty="0" err="1"/>
              <a:t>itself</a:t>
            </a:r>
            <a:r>
              <a:rPr lang="nl-NL" baseline="0" dirty="0"/>
              <a:t>, or </a:t>
            </a:r>
            <a:r>
              <a:rPr lang="nl-NL" baseline="0" dirty="0" err="1"/>
              <a:t>that</a:t>
            </a:r>
            <a:r>
              <a:rPr lang="nl-NL" baseline="0" dirty="0"/>
              <a:t> a </a:t>
            </a:r>
            <a:r>
              <a:rPr lang="nl-NL" baseline="0" dirty="0" err="1"/>
              <a:t>license</a:t>
            </a:r>
            <a:r>
              <a:rPr lang="nl-NL" baseline="0" dirty="0"/>
              <a:t> is </a:t>
            </a:r>
            <a:r>
              <a:rPr lang="nl-NL" baseline="0" dirty="0" err="1"/>
              <a:t>provided</a:t>
            </a:r>
            <a:r>
              <a:rPr lang="nl-NL" baseline="0" dirty="0"/>
              <a:t> </a:t>
            </a:r>
            <a:r>
              <a:rPr lang="nl-NL" baseline="0" dirty="0" err="1"/>
              <a:t>to</a:t>
            </a:r>
            <a:r>
              <a:rPr lang="nl-NL" baseline="0" dirty="0"/>
              <a:t> a </a:t>
            </a:r>
            <a:r>
              <a:rPr lang="nl-NL" baseline="0" dirty="0" err="1"/>
              <a:t>third</a:t>
            </a:r>
            <a:r>
              <a:rPr lang="nl-NL" baseline="0" dirty="0"/>
              <a:t> party </a:t>
            </a:r>
            <a:r>
              <a:rPr lang="nl-NL" baseline="0" dirty="0" err="1"/>
              <a:t>to</a:t>
            </a:r>
            <a:r>
              <a:rPr lang="nl-NL" baseline="0" dirty="0"/>
              <a:t> </a:t>
            </a:r>
            <a:r>
              <a:rPr lang="nl-NL" baseline="0" dirty="0" err="1"/>
              <a:t>manufacture</a:t>
            </a:r>
            <a:r>
              <a:rPr lang="nl-NL" baseline="0" dirty="0"/>
              <a:t> </a:t>
            </a:r>
            <a:r>
              <a:rPr lang="nl-NL" baseline="0" dirty="0" err="1"/>
              <a:t>the</a:t>
            </a:r>
            <a:r>
              <a:rPr lang="nl-NL" baseline="0" dirty="0"/>
              <a:t> KER.</a:t>
            </a:r>
          </a:p>
          <a:p>
            <a:r>
              <a:rPr lang="nl-NL" baseline="0" dirty="0"/>
              <a:t>The </a:t>
            </a:r>
            <a:r>
              <a:rPr lang="nl-NL" baseline="0" dirty="0" err="1"/>
              <a:t>same</a:t>
            </a:r>
            <a:r>
              <a:rPr lang="nl-NL" baseline="0" dirty="0"/>
              <a:t> </a:t>
            </a:r>
            <a:r>
              <a:rPr lang="nl-NL" baseline="0" dirty="0" err="1"/>
              <a:t>goes</a:t>
            </a:r>
            <a:r>
              <a:rPr lang="nl-NL" baseline="0" dirty="0"/>
              <a:t> </a:t>
            </a:r>
            <a:r>
              <a:rPr lang="nl-NL" baseline="0" dirty="0" err="1"/>
              <a:t>for</a:t>
            </a:r>
            <a:r>
              <a:rPr lang="nl-NL" baseline="0" dirty="0"/>
              <a:t> </a:t>
            </a:r>
            <a:r>
              <a:rPr lang="nl-NL" baseline="0" dirty="0" err="1"/>
              <a:t>the</a:t>
            </a:r>
            <a:r>
              <a:rPr lang="nl-NL" baseline="0" dirty="0"/>
              <a:t> </a:t>
            </a:r>
            <a:r>
              <a:rPr lang="nl-NL" baseline="0" dirty="0" err="1"/>
              <a:t>distribution</a:t>
            </a:r>
            <a:r>
              <a:rPr lang="nl-NL" baseline="0" dirty="0"/>
              <a:t> up </a:t>
            </a:r>
            <a:r>
              <a:rPr lang="nl-NL" baseline="0" dirty="0" err="1"/>
              <a:t>to</a:t>
            </a:r>
            <a:r>
              <a:rPr lang="nl-NL" baseline="0" dirty="0"/>
              <a:t> </a:t>
            </a:r>
            <a:r>
              <a:rPr lang="nl-NL" baseline="0" dirty="0" err="1"/>
              <a:t>the</a:t>
            </a:r>
            <a:r>
              <a:rPr lang="nl-NL" baseline="0" dirty="0"/>
              <a:t> </a:t>
            </a:r>
            <a:r>
              <a:rPr lang="nl-NL" baseline="0" dirty="0" err="1"/>
              <a:t>final</a:t>
            </a:r>
            <a:r>
              <a:rPr lang="nl-NL" baseline="0" dirty="0"/>
              <a:t> customer; </a:t>
            </a:r>
            <a:r>
              <a:rPr lang="nl-NL" baseline="0" dirty="0" err="1"/>
              <a:t>can</a:t>
            </a:r>
            <a:r>
              <a:rPr lang="nl-NL" baseline="0" dirty="0"/>
              <a:t> </a:t>
            </a:r>
            <a:r>
              <a:rPr lang="nl-NL" baseline="0" dirty="0" err="1"/>
              <a:t>the</a:t>
            </a:r>
            <a:r>
              <a:rPr lang="nl-NL" baseline="0" dirty="0"/>
              <a:t> </a:t>
            </a:r>
            <a:r>
              <a:rPr lang="nl-NL" baseline="0" dirty="0" err="1"/>
              <a:t>exploiting</a:t>
            </a:r>
            <a:r>
              <a:rPr lang="nl-NL" baseline="0" dirty="0"/>
              <a:t> partner do </a:t>
            </a:r>
            <a:r>
              <a:rPr lang="nl-NL" baseline="0" dirty="0" err="1"/>
              <a:t>it</a:t>
            </a:r>
            <a:r>
              <a:rPr lang="nl-NL" baseline="0" dirty="0"/>
              <a:t>, are </a:t>
            </a:r>
            <a:r>
              <a:rPr lang="nl-NL" baseline="0" dirty="0" err="1"/>
              <a:t>specific</a:t>
            </a:r>
            <a:r>
              <a:rPr lang="nl-NL" baseline="0" dirty="0"/>
              <a:t> Consortium members </a:t>
            </a:r>
            <a:r>
              <a:rPr lang="nl-NL" baseline="0" dirty="0" err="1"/>
              <a:t>needed</a:t>
            </a:r>
            <a:r>
              <a:rPr lang="nl-NL" baseline="0" dirty="0"/>
              <a:t> </a:t>
            </a:r>
            <a:r>
              <a:rPr lang="nl-NL" baseline="0" dirty="0" err="1"/>
              <a:t>for</a:t>
            </a:r>
            <a:r>
              <a:rPr lang="nl-NL" baseline="0" dirty="0"/>
              <a:t> sales </a:t>
            </a:r>
            <a:r>
              <a:rPr lang="nl-NL" baseline="0" dirty="0" err="1"/>
              <a:t>distribution</a:t>
            </a:r>
            <a:r>
              <a:rPr lang="nl-NL" baseline="0" dirty="0"/>
              <a:t> or is a </a:t>
            </a:r>
            <a:r>
              <a:rPr lang="nl-NL" baseline="0" dirty="0" err="1"/>
              <a:t>third</a:t>
            </a:r>
            <a:r>
              <a:rPr lang="nl-NL" baseline="0" dirty="0"/>
              <a:t> party </a:t>
            </a:r>
            <a:r>
              <a:rPr lang="nl-NL" baseline="0" dirty="0" err="1"/>
              <a:t>required</a:t>
            </a:r>
            <a:r>
              <a:rPr lang="nl-NL" baseline="0" dirty="0"/>
              <a:t>?</a:t>
            </a:r>
          </a:p>
          <a:p>
            <a:endParaRPr lang="nl-NL" baseline="0" dirty="0"/>
          </a:p>
          <a:p>
            <a:r>
              <a:rPr lang="nl-NL" baseline="0" dirty="0"/>
              <a:t>The </a:t>
            </a:r>
            <a:r>
              <a:rPr lang="nl-NL" baseline="0" dirty="0" err="1"/>
              <a:t>supply</a:t>
            </a:r>
            <a:r>
              <a:rPr lang="nl-NL" baseline="0" dirty="0"/>
              <a:t> chain concept </a:t>
            </a:r>
            <a:r>
              <a:rPr lang="nl-NL" baseline="0" dirty="0" err="1"/>
              <a:t>also</a:t>
            </a:r>
            <a:r>
              <a:rPr lang="nl-NL" baseline="0" dirty="0"/>
              <a:t> </a:t>
            </a:r>
            <a:r>
              <a:rPr lang="nl-NL" baseline="0" dirty="0" err="1"/>
              <a:t>positions</a:t>
            </a:r>
            <a:r>
              <a:rPr lang="nl-NL" baseline="0" dirty="0"/>
              <a:t> a KER in case </a:t>
            </a:r>
            <a:r>
              <a:rPr lang="nl-NL" baseline="0" dirty="0" err="1"/>
              <a:t>it</a:t>
            </a:r>
            <a:r>
              <a:rPr lang="nl-NL" baseline="0" dirty="0"/>
              <a:t> is </a:t>
            </a:r>
            <a:r>
              <a:rPr lang="nl-NL" baseline="0" dirty="0" err="1"/>
              <a:t>not</a:t>
            </a:r>
            <a:r>
              <a:rPr lang="nl-NL" baseline="0" dirty="0"/>
              <a:t> a direct </a:t>
            </a:r>
            <a:r>
              <a:rPr lang="nl-NL" baseline="0" dirty="0" err="1"/>
              <a:t>consumable</a:t>
            </a:r>
            <a:r>
              <a:rPr lang="nl-NL" baseline="0" dirty="0"/>
              <a:t> product in </a:t>
            </a:r>
            <a:r>
              <a:rPr lang="nl-NL" baseline="0" dirty="0" err="1"/>
              <a:t>itself</a:t>
            </a:r>
            <a:r>
              <a:rPr lang="nl-NL" baseline="0" dirty="0"/>
              <a:t>. A KER </a:t>
            </a:r>
            <a:r>
              <a:rPr lang="nl-NL" baseline="0" dirty="0" err="1"/>
              <a:t>can</a:t>
            </a:r>
            <a:r>
              <a:rPr lang="nl-NL" baseline="0" dirty="0"/>
              <a:t> </a:t>
            </a:r>
            <a:r>
              <a:rPr lang="nl-NL" baseline="0" dirty="0" err="1"/>
              <a:t>be</a:t>
            </a:r>
            <a:r>
              <a:rPr lang="nl-NL" baseline="0" dirty="0"/>
              <a:t> a half-</a:t>
            </a:r>
            <a:r>
              <a:rPr lang="nl-NL" baseline="0" dirty="0" err="1"/>
              <a:t>finished</a:t>
            </a:r>
            <a:r>
              <a:rPr lang="nl-NL" baseline="0" dirty="0"/>
              <a:t> product, </a:t>
            </a:r>
            <a:r>
              <a:rPr lang="nl-NL" baseline="0" dirty="0" err="1"/>
              <a:t>for</a:t>
            </a:r>
            <a:r>
              <a:rPr lang="nl-NL" baseline="0" dirty="0"/>
              <a:t> </a:t>
            </a:r>
            <a:r>
              <a:rPr lang="nl-NL" baseline="0" dirty="0" err="1"/>
              <a:t>example</a:t>
            </a:r>
            <a:r>
              <a:rPr lang="nl-NL" baseline="0" dirty="0"/>
              <a:t> food </a:t>
            </a:r>
            <a:r>
              <a:rPr lang="nl-NL" baseline="0" dirty="0" err="1"/>
              <a:t>ingredients</a:t>
            </a:r>
            <a:r>
              <a:rPr lang="nl-NL" baseline="0" dirty="0"/>
              <a:t>, </a:t>
            </a:r>
            <a:r>
              <a:rPr lang="nl-NL" baseline="0" dirty="0" err="1"/>
              <a:t>that</a:t>
            </a:r>
            <a:r>
              <a:rPr lang="nl-NL" baseline="0" dirty="0"/>
              <a:t> </a:t>
            </a:r>
            <a:r>
              <a:rPr lang="nl-NL" baseline="0" dirty="0" err="1"/>
              <a:t>need</a:t>
            </a:r>
            <a:r>
              <a:rPr lang="nl-NL" baseline="0" dirty="0"/>
              <a:t> </a:t>
            </a:r>
            <a:r>
              <a:rPr lang="nl-NL" baseline="0" dirty="0" err="1"/>
              <a:t>to</a:t>
            </a:r>
            <a:r>
              <a:rPr lang="nl-NL" baseline="0" dirty="0"/>
              <a:t> </a:t>
            </a:r>
            <a:r>
              <a:rPr lang="nl-NL" baseline="0" dirty="0" err="1"/>
              <a:t>be</a:t>
            </a:r>
            <a:r>
              <a:rPr lang="nl-NL" baseline="0" dirty="0"/>
              <a:t> assembled </a:t>
            </a:r>
            <a:r>
              <a:rPr lang="nl-NL" baseline="0" dirty="0" err="1"/>
              <a:t>with</a:t>
            </a:r>
            <a:r>
              <a:rPr lang="nl-NL" baseline="0" dirty="0"/>
              <a:t> </a:t>
            </a:r>
            <a:r>
              <a:rPr lang="nl-NL" baseline="0" dirty="0" err="1"/>
              <a:t>other</a:t>
            </a:r>
            <a:r>
              <a:rPr lang="nl-NL" baseline="0" dirty="0"/>
              <a:t> </a:t>
            </a:r>
            <a:r>
              <a:rPr lang="nl-NL" baseline="0" dirty="0" err="1"/>
              <a:t>substances</a:t>
            </a:r>
            <a:r>
              <a:rPr lang="nl-NL" baseline="0" dirty="0"/>
              <a:t> </a:t>
            </a:r>
            <a:r>
              <a:rPr lang="nl-NL" baseline="0" dirty="0" err="1"/>
              <a:t>to</a:t>
            </a:r>
            <a:r>
              <a:rPr lang="nl-NL" baseline="0" dirty="0"/>
              <a:t> </a:t>
            </a:r>
            <a:r>
              <a:rPr lang="nl-NL" baseline="0" dirty="0" err="1"/>
              <a:t>manufacture</a:t>
            </a:r>
            <a:r>
              <a:rPr lang="nl-NL" baseline="0" dirty="0"/>
              <a:t> a food product.</a:t>
            </a:r>
            <a:endParaRPr lang="nl-NL" dirty="0"/>
          </a:p>
        </p:txBody>
      </p:sp>
      <p:sp>
        <p:nvSpPr>
          <p:cNvPr id="4" name="Slide Number Placeholder 3"/>
          <p:cNvSpPr>
            <a:spLocks noGrp="1"/>
          </p:cNvSpPr>
          <p:nvPr>
            <p:ph type="sldNum" sz="quarter" idx="10"/>
          </p:nvPr>
        </p:nvSpPr>
        <p:spPr/>
        <p:txBody>
          <a:bodyPr/>
          <a:lstStyle/>
          <a:p>
            <a:fld id="{04E63970-B039-4BED-BC11-FE776103C659}" type="slidenum">
              <a:rPr lang="nl-NL" smtClean="0"/>
              <a:t>36</a:t>
            </a:fld>
            <a:endParaRPr lang="nl-NL"/>
          </a:p>
        </p:txBody>
      </p:sp>
    </p:spTree>
    <p:extLst>
      <p:ext uri="{BB962C8B-B14F-4D97-AF65-F5344CB8AC3E}">
        <p14:creationId xmlns:p14="http://schemas.microsoft.com/office/powerpoint/2010/main" val="3765345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Now</a:t>
            </a:r>
            <a:r>
              <a:rPr lang="nl-NL" dirty="0"/>
              <a:t> </a:t>
            </a:r>
            <a:r>
              <a:rPr lang="nl-NL" dirty="0" err="1"/>
              <a:t>let’s</a:t>
            </a:r>
            <a:r>
              <a:rPr lang="nl-NL" dirty="0"/>
              <a:t> have a closer</a:t>
            </a:r>
            <a:r>
              <a:rPr lang="nl-NL" baseline="0" dirty="0"/>
              <a:t> look at </a:t>
            </a:r>
            <a:r>
              <a:rPr lang="nl-NL" baseline="0" dirty="0" err="1"/>
              <a:t>the</a:t>
            </a:r>
            <a:r>
              <a:rPr lang="nl-NL" baseline="0" dirty="0"/>
              <a:t> </a:t>
            </a:r>
            <a:r>
              <a:rPr lang="nl-NL" baseline="0" dirty="0" err="1"/>
              <a:t>busines</a:t>
            </a:r>
            <a:r>
              <a:rPr lang="nl-NL" baseline="0" dirty="0"/>
              <a:t> model </a:t>
            </a:r>
            <a:r>
              <a:rPr lang="nl-NL" baseline="0" dirty="0" err="1"/>
              <a:t>for</a:t>
            </a:r>
            <a:r>
              <a:rPr lang="nl-NL" baseline="0" dirty="0"/>
              <a:t> </a:t>
            </a:r>
            <a:r>
              <a:rPr lang="nl-NL" baseline="0" dirty="0" err="1"/>
              <a:t>the</a:t>
            </a:r>
            <a:r>
              <a:rPr lang="nl-NL" baseline="0" dirty="0"/>
              <a:t> </a:t>
            </a:r>
            <a:r>
              <a:rPr lang="nl-NL" baseline="0" dirty="0" err="1"/>
              <a:t>exploitation</a:t>
            </a:r>
            <a:r>
              <a:rPr lang="nl-NL" baseline="0" dirty="0"/>
              <a:t> of </a:t>
            </a:r>
            <a:r>
              <a:rPr lang="nl-NL" baseline="0" dirty="0" err="1"/>
              <a:t>Key</a:t>
            </a:r>
            <a:r>
              <a:rPr lang="nl-NL" baseline="0" dirty="0"/>
              <a:t> </a:t>
            </a:r>
            <a:r>
              <a:rPr lang="nl-NL" baseline="0" dirty="0" err="1"/>
              <a:t>Exploitable</a:t>
            </a:r>
            <a:r>
              <a:rPr lang="nl-NL" baseline="0" dirty="0"/>
              <a:t> </a:t>
            </a:r>
            <a:r>
              <a:rPr lang="nl-NL" baseline="0" dirty="0" err="1"/>
              <a:t>Results</a:t>
            </a:r>
            <a:r>
              <a:rPr lang="nl-NL" baseline="0" dirty="0"/>
              <a:t>, </a:t>
            </a:r>
            <a:r>
              <a:rPr lang="nl-NL" baseline="0" dirty="0" err="1"/>
              <a:t>including</a:t>
            </a:r>
            <a:r>
              <a:rPr lang="nl-NL" baseline="0" dirty="0"/>
              <a:t> </a:t>
            </a:r>
            <a:r>
              <a:rPr lang="nl-NL" baseline="0" dirty="0" err="1"/>
              <a:t>the</a:t>
            </a:r>
            <a:r>
              <a:rPr lang="nl-NL" baseline="0" dirty="0"/>
              <a:t> type of information </a:t>
            </a:r>
            <a:r>
              <a:rPr lang="nl-NL" baseline="0" dirty="0" err="1"/>
              <a:t>that</a:t>
            </a:r>
            <a:r>
              <a:rPr lang="nl-NL" baseline="0" dirty="0"/>
              <a:t> is </a:t>
            </a:r>
            <a:r>
              <a:rPr lang="nl-NL" baseline="0" dirty="0" err="1"/>
              <a:t>required</a:t>
            </a:r>
            <a:r>
              <a:rPr lang="nl-NL" baseline="0" dirty="0"/>
              <a:t> at </a:t>
            </a:r>
            <a:r>
              <a:rPr lang="nl-NL" baseline="0" dirty="0" err="1"/>
              <a:t>the</a:t>
            </a:r>
            <a:r>
              <a:rPr lang="nl-NL" baseline="0" dirty="0"/>
              <a:t> time of </a:t>
            </a:r>
            <a:r>
              <a:rPr lang="nl-NL" baseline="0" dirty="0" err="1"/>
              <a:t>the</a:t>
            </a:r>
            <a:r>
              <a:rPr lang="nl-NL" baseline="0" dirty="0"/>
              <a:t> </a:t>
            </a:r>
            <a:r>
              <a:rPr lang="nl-NL" baseline="0" dirty="0" err="1"/>
              <a:t>application</a:t>
            </a:r>
            <a:r>
              <a:rPr lang="nl-NL" baseline="0" dirty="0"/>
              <a:t> of KAVA </a:t>
            </a:r>
            <a:r>
              <a:rPr lang="nl-NL" baseline="0" dirty="0" err="1"/>
              <a:t>projects</a:t>
            </a:r>
            <a:r>
              <a:rPr lang="nl-NL" baseline="0" dirty="0"/>
              <a:t> </a:t>
            </a:r>
            <a:r>
              <a:rPr lang="nl-NL" baseline="0" dirty="0" err="1"/>
              <a:t>to</a:t>
            </a:r>
            <a:r>
              <a:rPr lang="nl-NL" baseline="0" dirty="0"/>
              <a:t> EIT Food.</a:t>
            </a:r>
            <a:endParaRPr lang="nl-NL" dirty="0"/>
          </a:p>
        </p:txBody>
      </p:sp>
      <p:sp>
        <p:nvSpPr>
          <p:cNvPr id="4" name="Slide Number Placeholder 3"/>
          <p:cNvSpPr>
            <a:spLocks noGrp="1"/>
          </p:cNvSpPr>
          <p:nvPr>
            <p:ph type="sldNum" sz="quarter" idx="10"/>
          </p:nvPr>
        </p:nvSpPr>
        <p:spPr/>
        <p:txBody>
          <a:bodyPr/>
          <a:lstStyle/>
          <a:p>
            <a:fld id="{04E63970-B039-4BED-BC11-FE776103C659}" type="slidenum">
              <a:rPr lang="nl-NL" smtClean="0"/>
              <a:t>37</a:t>
            </a:fld>
            <a:endParaRPr lang="nl-NL"/>
          </a:p>
        </p:txBody>
      </p:sp>
    </p:spTree>
    <p:extLst>
      <p:ext uri="{BB962C8B-B14F-4D97-AF65-F5344CB8AC3E}">
        <p14:creationId xmlns:p14="http://schemas.microsoft.com/office/powerpoint/2010/main" val="193747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As Innovation Actions are targeted at bringing exploitation results to market shortly after the conclusion of the KAVA project, it is important that a clear roadmap to market introduction, growth and scaling will be developed. The better you can elaborate these elements already in the proposal phase, the higher the credibility of the exploitation chances. </a:t>
            </a:r>
          </a:p>
          <a:p>
            <a:r>
              <a:rPr lang="it-IT" dirty="0"/>
              <a:t>Examples of the types of milestones that</a:t>
            </a:r>
            <a:r>
              <a:rPr lang="it-IT" baseline="0" dirty="0"/>
              <a:t> are expected to be drafted during the KAVA project application or show on this slide.</a:t>
            </a:r>
          </a:p>
          <a:p>
            <a:endParaRPr lang="it-IT" baseline="0" dirty="0"/>
          </a:p>
          <a:p>
            <a:r>
              <a:rPr lang="it-IT" baseline="0" dirty="0"/>
              <a:t>A further example of milestones is provided based the earlier example we discussed on the casing around young trees. As you can see a good defined milestone includes the features of the time at which the milestone is reached and is quantified in units and or in euro. </a:t>
            </a:r>
          </a:p>
          <a:p>
            <a:r>
              <a:rPr lang="it-IT" baseline="0" dirty="0"/>
              <a:t>This example also shows a more or less a smooth sequential order of milestones within a KAVA project (with the first two milestones in the years 2020 and 2021) and most importantly the milestones beyond the KAVA project starting at 2022 with commercial sales.</a:t>
            </a:r>
            <a:endParaRPr lang="en-GB" dirty="0"/>
          </a:p>
        </p:txBody>
      </p:sp>
      <p:sp>
        <p:nvSpPr>
          <p:cNvPr id="4" name="Slide Number Placeholder 3"/>
          <p:cNvSpPr>
            <a:spLocks noGrp="1"/>
          </p:cNvSpPr>
          <p:nvPr>
            <p:ph type="sldNum" sz="quarter" idx="5"/>
          </p:nvPr>
        </p:nvSpPr>
        <p:spPr/>
        <p:txBody>
          <a:bodyPr/>
          <a:lstStyle/>
          <a:p>
            <a:fld id="{04E63970-B039-4BED-BC11-FE776103C659}" type="slidenum">
              <a:rPr lang="nl-NL" smtClean="0"/>
              <a:t>38</a:t>
            </a:fld>
            <a:endParaRPr lang="nl-NL"/>
          </a:p>
        </p:txBody>
      </p:sp>
    </p:spTree>
    <p:extLst>
      <p:ext uri="{BB962C8B-B14F-4D97-AF65-F5344CB8AC3E}">
        <p14:creationId xmlns:p14="http://schemas.microsoft.com/office/powerpoint/2010/main" val="3864451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Another way of thinking about the</a:t>
            </a:r>
            <a:r>
              <a:rPr lang="it-IT" baseline="0" dirty="0"/>
              <a:t> roadmap is shown on this slide, which also shows the relationship with the funding required and planned moments for go / no go decisions to go to a next phase, as shown at the bottom of this slide. </a:t>
            </a:r>
            <a:r>
              <a:rPr lang="it-IT" dirty="0"/>
              <a:t>This is just an example. The required funding per phase will obvioulsy depend on the </a:t>
            </a:r>
            <a:r>
              <a:rPr lang="it-IT" dirty="0" err="1"/>
              <a:t>specific</a:t>
            </a:r>
            <a:r>
              <a:rPr lang="it-IT" dirty="0"/>
              <a:t> project and KERs. Logically the funding size increases at the later stages. For exploitation phase of the</a:t>
            </a:r>
            <a:r>
              <a:rPr lang="it-IT" baseline="0" dirty="0"/>
              <a:t> KER EIT Food is mostly interested in the latest phase expresssed with a circle in this picture.</a:t>
            </a:r>
            <a:endParaRPr lang="en-GB" dirty="0"/>
          </a:p>
        </p:txBody>
      </p:sp>
      <p:sp>
        <p:nvSpPr>
          <p:cNvPr id="4" name="Slide Number Placeholder 3"/>
          <p:cNvSpPr>
            <a:spLocks noGrp="1"/>
          </p:cNvSpPr>
          <p:nvPr>
            <p:ph type="sldNum" sz="quarter" idx="5"/>
          </p:nvPr>
        </p:nvSpPr>
        <p:spPr/>
        <p:txBody>
          <a:bodyPr/>
          <a:lstStyle/>
          <a:p>
            <a:fld id="{04E63970-B039-4BED-BC11-FE776103C659}" type="slidenum">
              <a:rPr lang="nl-NL" smtClean="0"/>
              <a:t>39</a:t>
            </a:fld>
            <a:endParaRPr lang="nl-NL"/>
          </a:p>
        </p:txBody>
      </p:sp>
    </p:spTree>
    <p:extLst>
      <p:ext uri="{BB962C8B-B14F-4D97-AF65-F5344CB8AC3E}">
        <p14:creationId xmlns:p14="http://schemas.microsoft.com/office/powerpoint/2010/main" val="1029982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It </a:t>
            </a:r>
            <a:r>
              <a:rPr lang="it-IT" dirty="0" err="1"/>
              <a:t>is</a:t>
            </a:r>
            <a:r>
              <a:rPr lang="it-IT" dirty="0"/>
              <a:t> </a:t>
            </a:r>
            <a:r>
              <a:rPr lang="it-IT" dirty="0" err="1"/>
              <a:t>recommended</a:t>
            </a:r>
            <a:r>
              <a:rPr lang="it-IT" dirty="0"/>
              <a:t> to </a:t>
            </a:r>
            <a:r>
              <a:rPr lang="it-IT" dirty="0" err="1"/>
              <a:t>consider</a:t>
            </a:r>
            <a:r>
              <a:rPr lang="it-IT" dirty="0"/>
              <a:t> </a:t>
            </a:r>
            <a:r>
              <a:rPr lang="it-IT" dirty="0" err="1"/>
              <a:t>already</a:t>
            </a:r>
            <a:r>
              <a:rPr lang="it-IT" dirty="0"/>
              <a:t> </a:t>
            </a:r>
            <a:r>
              <a:rPr lang="it-IT" dirty="0" err="1"/>
              <a:t>during</a:t>
            </a:r>
            <a:r>
              <a:rPr lang="it-IT" dirty="0"/>
              <a:t> the </a:t>
            </a:r>
            <a:r>
              <a:rPr lang="it-IT" dirty="0" err="1"/>
              <a:t>proposal</a:t>
            </a:r>
            <a:r>
              <a:rPr lang="it-IT" dirty="0"/>
              <a:t> </a:t>
            </a:r>
            <a:r>
              <a:rPr lang="it-IT" dirty="0" err="1"/>
              <a:t>phase</a:t>
            </a:r>
            <a:r>
              <a:rPr lang="it-IT" dirty="0"/>
              <a:t>, </a:t>
            </a:r>
            <a:r>
              <a:rPr lang="it-IT" dirty="0" err="1"/>
              <a:t>how</a:t>
            </a:r>
            <a:r>
              <a:rPr lang="it-IT" dirty="0"/>
              <a:t> the exploitation of </a:t>
            </a:r>
            <a:r>
              <a:rPr lang="it-IT" dirty="0" err="1"/>
              <a:t>KERs</a:t>
            </a:r>
            <a:r>
              <a:rPr lang="it-IT" dirty="0"/>
              <a:t> </a:t>
            </a:r>
            <a:r>
              <a:rPr lang="it-IT" dirty="0" err="1"/>
              <a:t>will</a:t>
            </a:r>
            <a:r>
              <a:rPr lang="it-IT" dirty="0"/>
              <a:t> </a:t>
            </a:r>
            <a:r>
              <a:rPr lang="it-IT" dirty="0" err="1"/>
              <a:t>lead</a:t>
            </a:r>
            <a:r>
              <a:rPr lang="it-IT" dirty="0"/>
              <a:t> to revenues, break-even and profits (EBIDTA). For a sound business case </a:t>
            </a:r>
            <a:r>
              <a:rPr lang="it-IT" dirty="0" err="1"/>
              <a:t>eventually</a:t>
            </a:r>
            <a:r>
              <a:rPr lang="it-IT" dirty="0"/>
              <a:t> you </a:t>
            </a:r>
            <a:r>
              <a:rPr lang="it-IT" dirty="0" err="1"/>
              <a:t>need</a:t>
            </a:r>
            <a:r>
              <a:rPr lang="it-IT" dirty="0"/>
              <a:t> to indicate the </a:t>
            </a:r>
            <a:r>
              <a:rPr lang="it-IT" dirty="0" err="1"/>
              <a:t>different</a:t>
            </a:r>
            <a:r>
              <a:rPr lang="it-IT" dirty="0"/>
              <a:t> milestones on this exploitation </a:t>
            </a:r>
            <a:r>
              <a:rPr lang="it-IT" dirty="0" err="1"/>
              <a:t>path</a:t>
            </a:r>
            <a:r>
              <a:rPr lang="it-IT" dirty="0"/>
              <a:t>. </a:t>
            </a:r>
            <a:r>
              <a:rPr lang="it-IT" dirty="0" err="1"/>
              <a:t>Higher</a:t>
            </a:r>
            <a:r>
              <a:rPr lang="it-IT" dirty="0"/>
              <a:t> </a:t>
            </a:r>
            <a:r>
              <a:rPr lang="it-IT" dirty="0" err="1"/>
              <a:t>level</a:t>
            </a:r>
            <a:r>
              <a:rPr lang="it-IT" dirty="0"/>
              <a:t> , but </a:t>
            </a:r>
            <a:r>
              <a:rPr lang="it-IT" dirty="0" err="1"/>
              <a:t>already</a:t>
            </a:r>
            <a:r>
              <a:rPr lang="it-IT" dirty="0"/>
              <a:t> </a:t>
            </a:r>
            <a:r>
              <a:rPr lang="it-IT" dirty="0" err="1"/>
              <a:t>quantified</a:t>
            </a:r>
            <a:r>
              <a:rPr lang="it-IT" dirty="0"/>
              <a:t>, data in the KAVA </a:t>
            </a:r>
            <a:r>
              <a:rPr lang="it-IT" dirty="0" err="1"/>
              <a:t>proposal</a:t>
            </a:r>
            <a:r>
              <a:rPr lang="it-IT" dirty="0"/>
              <a:t> are </a:t>
            </a:r>
            <a:r>
              <a:rPr lang="it-IT" dirty="0" err="1"/>
              <a:t>likely</a:t>
            </a:r>
            <a:r>
              <a:rPr lang="it-IT" dirty="0"/>
              <a:t> to </a:t>
            </a:r>
            <a:r>
              <a:rPr lang="it-IT" dirty="0" err="1"/>
              <a:t>foster</a:t>
            </a:r>
            <a:r>
              <a:rPr lang="it-IT" dirty="0"/>
              <a:t> a positive </a:t>
            </a:r>
            <a:r>
              <a:rPr lang="it-IT" dirty="0" err="1"/>
              <a:t>evaluation</a:t>
            </a:r>
            <a:r>
              <a:rPr lang="it-IT" dirty="0"/>
              <a:t> and </a:t>
            </a:r>
            <a:r>
              <a:rPr lang="it-IT" dirty="0" err="1"/>
              <a:t>will</a:t>
            </a:r>
            <a:r>
              <a:rPr lang="it-IT" dirty="0"/>
              <a:t> facilitate </a:t>
            </a:r>
            <a:r>
              <a:rPr lang="it-IT" dirty="0" err="1"/>
              <a:t>further</a:t>
            </a:r>
            <a:r>
              <a:rPr lang="it-IT" dirty="0"/>
              <a:t> </a:t>
            </a:r>
            <a:r>
              <a:rPr lang="it-IT" dirty="0" err="1"/>
              <a:t>discussions</a:t>
            </a:r>
            <a:r>
              <a:rPr lang="it-IT" dirty="0"/>
              <a:t> with the EIT Food on </a:t>
            </a:r>
            <a:r>
              <a:rPr lang="it-IT" dirty="0" err="1"/>
              <a:t>financial</a:t>
            </a:r>
            <a:r>
              <a:rPr lang="it-IT" dirty="0"/>
              <a:t> </a:t>
            </a:r>
            <a:r>
              <a:rPr lang="it-IT" dirty="0" err="1"/>
              <a:t>sustainability</a:t>
            </a:r>
            <a:r>
              <a:rPr lang="it-IT" dirty="0"/>
              <a:t> </a:t>
            </a:r>
            <a:r>
              <a:rPr lang="it-IT" dirty="0" err="1"/>
              <a:t>mechanisms</a:t>
            </a:r>
            <a:r>
              <a:rPr lang="it-IT" dirty="0"/>
              <a:t> and agreement. </a:t>
            </a:r>
            <a:endParaRPr lang="en-GB" dirty="0"/>
          </a:p>
        </p:txBody>
      </p:sp>
      <p:sp>
        <p:nvSpPr>
          <p:cNvPr id="4" name="Slide Number Placeholder 3"/>
          <p:cNvSpPr>
            <a:spLocks noGrp="1"/>
          </p:cNvSpPr>
          <p:nvPr>
            <p:ph type="sldNum" sz="quarter" idx="5"/>
          </p:nvPr>
        </p:nvSpPr>
        <p:spPr/>
        <p:txBody>
          <a:bodyPr/>
          <a:lstStyle/>
          <a:p>
            <a:fld id="{04E63970-B039-4BED-BC11-FE776103C659}" type="slidenum">
              <a:rPr lang="nl-NL" smtClean="0"/>
              <a:t>42</a:t>
            </a:fld>
            <a:endParaRPr lang="nl-NL"/>
          </a:p>
        </p:txBody>
      </p:sp>
    </p:spTree>
    <p:extLst>
      <p:ext uri="{BB962C8B-B14F-4D97-AF65-F5344CB8AC3E}">
        <p14:creationId xmlns:p14="http://schemas.microsoft.com/office/powerpoint/2010/main" val="40010722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Now</a:t>
            </a:r>
            <a:r>
              <a:rPr lang="nl-NL" dirty="0"/>
              <a:t> </a:t>
            </a:r>
            <a:r>
              <a:rPr lang="nl-NL" dirty="0" err="1"/>
              <a:t>let’s</a:t>
            </a:r>
            <a:r>
              <a:rPr lang="nl-NL" dirty="0"/>
              <a:t> have a closer</a:t>
            </a:r>
            <a:r>
              <a:rPr lang="nl-NL" baseline="0" dirty="0"/>
              <a:t> look at </a:t>
            </a:r>
            <a:r>
              <a:rPr lang="nl-NL" baseline="0" dirty="0" err="1"/>
              <a:t>the</a:t>
            </a:r>
            <a:r>
              <a:rPr lang="nl-NL" baseline="0" dirty="0"/>
              <a:t> </a:t>
            </a:r>
            <a:r>
              <a:rPr lang="nl-NL" baseline="0" dirty="0" err="1"/>
              <a:t>busines</a:t>
            </a:r>
            <a:r>
              <a:rPr lang="nl-NL" baseline="0" dirty="0"/>
              <a:t> model </a:t>
            </a:r>
            <a:r>
              <a:rPr lang="nl-NL" baseline="0" dirty="0" err="1"/>
              <a:t>for</a:t>
            </a:r>
            <a:r>
              <a:rPr lang="nl-NL" baseline="0" dirty="0"/>
              <a:t> </a:t>
            </a:r>
            <a:r>
              <a:rPr lang="nl-NL" baseline="0" dirty="0" err="1"/>
              <a:t>the</a:t>
            </a:r>
            <a:r>
              <a:rPr lang="nl-NL" baseline="0" dirty="0"/>
              <a:t> </a:t>
            </a:r>
            <a:r>
              <a:rPr lang="nl-NL" baseline="0" dirty="0" err="1"/>
              <a:t>exploitation</a:t>
            </a:r>
            <a:r>
              <a:rPr lang="nl-NL" baseline="0" dirty="0"/>
              <a:t> of </a:t>
            </a:r>
            <a:r>
              <a:rPr lang="nl-NL" baseline="0" dirty="0" err="1"/>
              <a:t>Key</a:t>
            </a:r>
            <a:r>
              <a:rPr lang="nl-NL" baseline="0" dirty="0"/>
              <a:t> </a:t>
            </a:r>
            <a:r>
              <a:rPr lang="nl-NL" baseline="0" dirty="0" err="1"/>
              <a:t>Exploitable</a:t>
            </a:r>
            <a:r>
              <a:rPr lang="nl-NL" baseline="0" dirty="0"/>
              <a:t> </a:t>
            </a:r>
            <a:r>
              <a:rPr lang="nl-NL" baseline="0" dirty="0" err="1"/>
              <a:t>Results</a:t>
            </a:r>
            <a:r>
              <a:rPr lang="nl-NL" baseline="0" dirty="0"/>
              <a:t>, </a:t>
            </a:r>
            <a:r>
              <a:rPr lang="nl-NL" baseline="0" dirty="0" err="1"/>
              <a:t>including</a:t>
            </a:r>
            <a:r>
              <a:rPr lang="nl-NL" baseline="0" dirty="0"/>
              <a:t> </a:t>
            </a:r>
            <a:r>
              <a:rPr lang="nl-NL" baseline="0" dirty="0" err="1"/>
              <a:t>the</a:t>
            </a:r>
            <a:r>
              <a:rPr lang="nl-NL" baseline="0" dirty="0"/>
              <a:t> type of information </a:t>
            </a:r>
            <a:r>
              <a:rPr lang="nl-NL" baseline="0" dirty="0" err="1"/>
              <a:t>that</a:t>
            </a:r>
            <a:r>
              <a:rPr lang="nl-NL" baseline="0" dirty="0"/>
              <a:t> is </a:t>
            </a:r>
            <a:r>
              <a:rPr lang="nl-NL" baseline="0" dirty="0" err="1"/>
              <a:t>required</a:t>
            </a:r>
            <a:r>
              <a:rPr lang="nl-NL" baseline="0" dirty="0"/>
              <a:t> at </a:t>
            </a:r>
            <a:r>
              <a:rPr lang="nl-NL" baseline="0" dirty="0" err="1"/>
              <a:t>the</a:t>
            </a:r>
            <a:r>
              <a:rPr lang="nl-NL" baseline="0" dirty="0"/>
              <a:t> time of </a:t>
            </a:r>
            <a:r>
              <a:rPr lang="nl-NL" baseline="0" dirty="0" err="1"/>
              <a:t>the</a:t>
            </a:r>
            <a:r>
              <a:rPr lang="nl-NL" baseline="0" dirty="0"/>
              <a:t> </a:t>
            </a:r>
            <a:r>
              <a:rPr lang="nl-NL" baseline="0" dirty="0" err="1"/>
              <a:t>application</a:t>
            </a:r>
            <a:r>
              <a:rPr lang="nl-NL" baseline="0" dirty="0"/>
              <a:t> of KAVA </a:t>
            </a:r>
            <a:r>
              <a:rPr lang="nl-NL" baseline="0" dirty="0" err="1"/>
              <a:t>projects</a:t>
            </a:r>
            <a:r>
              <a:rPr lang="nl-NL" baseline="0" dirty="0"/>
              <a:t> </a:t>
            </a:r>
            <a:r>
              <a:rPr lang="nl-NL" baseline="0" dirty="0" err="1"/>
              <a:t>to</a:t>
            </a:r>
            <a:r>
              <a:rPr lang="nl-NL" baseline="0" dirty="0"/>
              <a:t> EIT Food.</a:t>
            </a:r>
            <a:endParaRPr lang="nl-NL" dirty="0"/>
          </a:p>
        </p:txBody>
      </p:sp>
      <p:sp>
        <p:nvSpPr>
          <p:cNvPr id="4" name="Slide Number Placeholder 3"/>
          <p:cNvSpPr>
            <a:spLocks noGrp="1"/>
          </p:cNvSpPr>
          <p:nvPr>
            <p:ph type="sldNum" sz="quarter" idx="10"/>
          </p:nvPr>
        </p:nvSpPr>
        <p:spPr/>
        <p:txBody>
          <a:bodyPr/>
          <a:lstStyle/>
          <a:p>
            <a:fld id="{04E63970-B039-4BED-BC11-FE776103C659}" type="slidenum">
              <a:rPr lang="nl-NL" smtClean="0"/>
              <a:t>43</a:t>
            </a:fld>
            <a:endParaRPr lang="nl-NL"/>
          </a:p>
        </p:txBody>
      </p:sp>
    </p:spTree>
    <p:extLst>
      <p:ext uri="{BB962C8B-B14F-4D97-AF65-F5344CB8AC3E}">
        <p14:creationId xmlns:p14="http://schemas.microsoft.com/office/powerpoint/2010/main" val="2279627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as you saw, the key elements for a sound self/developed FRM are 1) Clear KERs, 2) a clear agreements on IPR and exploitation rights between the partners, 3) a valuable Business Model around the KERs, 4) </a:t>
            </a:r>
            <a:r>
              <a:rPr lang="en-GB" dirty="0" err="1"/>
              <a:t>quanitified</a:t>
            </a:r>
            <a:r>
              <a:rPr lang="en-GB" dirty="0"/>
              <a:t> and credible business cases for the exploiting partners,  5) a risk adjusted FRM that matches the standard mechanism and  6) a Clear Agreement between the partners about the responsibilities to pay-the FS contribution to EIT. They need to be developed at a very early stage, for a large part already before the start of the project, and be clearly outlined in the proposal. In the following part of the webinar, we</a:t>
            </a:r>
            <a:r>
              <a:rPr lang="it-IT" dirty="0"/>
              <a:t> </a:t>
            </a:r>
            <a:r>
              <a:rPr lang="it-IT" dirty="0" err="1"/>
              <a:t>will</a:t>
            </a:r>
            <a:r>
              <a:rPr lang="it-IT" dirty="0"/>
              <a:t> go a bit </a:t>
            </a:r>
            <a:r>
              <a:rPr lang="it-IT" dirty="0" err="1"/>
              <a:t>deeper</a:t>
            </a:r>
            <a:r>
              <a:rPr lang="it-IT" dirty="0"/>
              <a:t> </a:t>
            </a:r>
            <a:r>
              <a:rPr lang="it-IT" dirty="0" err="1"/>
              <a:t>into</a:t>
            </a:r>
            <a:r>
              <a:rPr lang="it-IT" dirty="0"/>
              <a:t> </a:t>
            </a:r>
            <a:r>
              <a:rPr lang="it-IT" dirty="0" err="1"/>
              <a:t>each</a:t>
            </a:r>
            <a:r>
              <a:rPr lang="it-IT" dirty="0"/>
              <a:t> of </a:t>
            </a:r>
            <a:r>
              <a:rPr lang="it-IT" dirty="0" err="1"/>
              <a:t>these</a:t>
            </a:r>
            <a:r>
              <a:rPr lang="it-IT" dirty="0"/>
              <a:t> </a:t>
            </a:r>
            <a:r>
              <a:rPr lang="it-IT" dirty="0" err="1"/>
              <a:t>elements</a:t>
            </a:r>
            <a:r>
              <a:rPr lang="it-IT" dirty="0"/>
              <a:t>, to </a:t>
            </a:r>
            <a:r>
              <a:rPr lang="it-IT" dirty="0" err="1"/>
              <a:t>provide</a:t>
            </a:r>
            <a:r>
              <a:rPr lang="it-IT" dirty="0"/>
              <a:t> you with some </a:t>
            </a:r>
            <a:r>
              <a:rPr lang="it-IT" dirty="0" err="1"/>
              <a:t>theoretical</a:t>
            </a:r>
            <a:r>
              <a:rPr lang="it-IT" dirty="0"/>
              <a:t> background and </a:t>
            </a:r>
            <a:r>
              <a:rPr lang="it-IT" dirty="0" err="1"/>
              <a:t>context</a:t>
            </a:r>
            <a:r>
              <a:rPr lang="it-IT" dirty="0"/>
              <a:t> to be </a:t>
            </a:r>
            <a:r>
              <a:rPr lang="it-IT" dirty="0" err="1"/>
              <a:t>used</a:t>
            </a:r>
            <a:r>
              <a:rPr lang="it-IT" dirty="0"/>
              <a:t> when </a:t>
            </a:r>
            <a:r>
              <a:rPr lang="it-IT" dirty="0" err="1"/>
              <a:t>elaborating</a:t>
            </a:r>
            <a:r>
              <a:rPr lang="it-IT" dirty="0"/>
              <a:t> </a:t>
            </a:r>
            <a:r>
              <a:rPr lang="it-IT" dirty="0" err="1"/>
              <a:t>your</a:t>
            </a:r>
            <a:r>
              <a:rPr lang="it-IT" dirty="0"/>
              <a:t> </a:t>
            </a:r>
            <a:r>
              <a:rPr lang="it-IT" dirty="0" err="1"/>
              <a:t>proposal</a:t>
            </a:r>
            <a:r>
              <a:rPr lang="it-IT" dirty="0"/>
              <a:t>. </a:t>
            </a:r>
            <a:endParaRPr lang="en-GB" dirty="0"/>
          </a:p>
          <a:p>
            <a:endParaRPr lang="en-GB" dirty="0"/>
          </a:p>
        </p:txBody>
      </p:sp>
      <p:sp>
        <p:nvSpPr>
          <p:cNvPr id="4" name="Slide Number Placeholder 3"/>
          <p:cNvSpPr>
            <a:spLocks noGrp="1"/>
          </p:cNvSpPr>
          <p:nvPr>
            <p:ph type="sldNum" sz="quarter" idx="5"/>
          </p:nvPr>
        </p:nvSpPr>
        <p:spPr/>
        <p:txBody>
          <a:bodyPr/>
          <a:lstStyle/>
          <a:p>
            <a:fld id="{04E63970-B039-4BED-BC11-FE776103C659}" type="slidenum">
              <a:rPr lang="nl-NL" smtClean="0"/>
              <a:t>44</a:t>
            </a:fld>
            <a:endParaRPr lang="nl-NL"/>
          </a:p>
        </p:txBody>
      </p:sp>
    </p:spTree>
    <p:extLst>
      <p:ext uri="{BB962C8B-B14F-4D97-AF65-F5344CB8AC3E}">
        <p14:creationId xmlns:p14="http://schemas.microsoft.com/office/powerpoint/2010/main" val="1598712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7750" lvl="3" indent="-285750">
              <a:buFontTx/>
              <a:buChar char="-"/>
            </a:pPr>
            <a:r>
              <a:rPr lang="en-US" sz="1200" dirty="0"/>
              <a:t>Optional supporting documentation: Attach an analysis report following the structure of the Value Proposition Canvas.</a:t>
            </a:r>
          </a:p>
          <a:p>
            <a:pPr marL="717750" lvl="3" indent="-285750">
              <a:buFontTx/>
              <a:buChar char="-"/>
            </a:pPr>
            <a:r>
              <a:rPr lang="en-US" sz="1200" dirty="0"/>
              <a:t>Optional supporting documentation: Attach a Summary of previous research / lab / Proof of Concept results, quantified, when possible.</a:t>
            </a:r>
          </a:p>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45</a:t>
            </a:fld>
            <a:endParaRPr lang="nl-NL"/>
          </a:p>
        </p:txBody>
      </p:sp>
    </p:spTree>
    <p:extLst>
      <p:ext uri="{BB962C8B-B14F-4D97-AF65-F5344CB8AC3E}">
        <p14:creationId xmlns:p14="http://schemas.microsoft.com/office/powerpoint/2010/main" val="1926179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E63970-B039-4BED-BC11-FE776103C659}" type="slidenum">
              <a:rPr lang="nl-NL" smtClean="0"/>
              <a:t>4</a:t>
            </a:fld>
            <a:endParaRPr lang="nl-NL"/>
          </a:p>
        </p:txBody>
      </p:sp>
    </p:spTree>
    <p:extLst>
      <p:ext uri="{BB962C8B-B14F-4D97-AF65-F5344CB8AC3E}">
        <p14:creationId xmlns:p14="http://schemas.microsoft.com/office/powerpoint/2010/main" val="2095805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46</a:t>
            </a:fld>
            <a:endParaRPr lang="nl-NL"/>
          </a:p>
        </p:txBody>
      </p:sp>
    </p:spTree>
    <p:extLst>
      <p:ext uri="{BB962C8B-B14F-4D97-AF65-F5344CB8AC3E}">
        <p14:creationId xmlns:p14="http://schemas.microsoft.com/office/powerpoint/2010/main" val="1949310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47</a:t>
            </a:fld>
            <a:endParaRPr lang="nl-NL"/>
          </a:p>
        </p:txBody>
      </p:sp>
    </p:spTree>
    <p:extLst>
      <p:ext uri="{BB962C8B-B14F-4D97-AF65-F5344CB8AC3E}">
        <p14:creationId xmlns:p14="http://schemas.microsoft.com/office/powerpoint/2010/main" val="15637165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48</a:t>
            </a:fld>
            <a:endParaRPr lang="nl-NL"/>
          </a:p>
        </p:txBody>
      </p:sp>
    </p:spTree>
    <p:extLst>
      <p:ext uri="{BB962C8B-B14F-4D97-AF65-F5344CB8AC3E}">
        <p14:creationId xmlns:p14="http://schemas.microsoft.com/office/powerpoint/2010/main" val="4253879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49</a:t>
            </a:fld>
            <a:endParaRPr lang="nl-NL"/>
          </a:p>
        </p:txBody>
      </p:sp>
    </p:spTree>
    <p:extLst>
      <p:ext uri="{BB962C8B-B14F-4D97-AF65-F5344CB8AC3E}">
        <p14:creationId xmlns:p14="http://schemas.microsoft.com/office/powerpoint/2010/main" val="4241409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50</a:t>
            </a:fld>
            <a:endParaRPr lang="nl-NL"/>
          </a:p>
        </p:txBody>
      </p:sp>
    </p:spTree>
    <p:extLst>
      <p:ext uri="{BB962C8B-B14F-4D97-AF65-F5344CB8AC3E}">
        <p14:creationId xmlns:p14="http://schemas.microsoft.com/office/powerpoint/2010/main" val="2765619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51</a:t>
            </a:fld>
            <a:endParaRPr lang="nl-NL"/>
          </a:p>
        </p:txBody>
      </p:sp>
    </p:spTree>
    <p:extLst>
      <p:ext uri="{BB962C8B-B14F-4D97-AF65-F5344CB8AC3E}">
        <p14:creationId xmlns:p14="http://schemas.microsoft.com/office/powerpoint/2010/main" val="26562302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52</a:t>
            </a:fld>
            <a:endParaRPr lang="nl-NL"/>
          </a:p>
        </p:txBody>
      </p:sp>
    </p:spTree>
    <p:extLst>
      <p:ext uri="{BB962C8B-B14F-4D97-AF65-F5344CB8AC3E}">
        <p14:creationId xmlns:p14="http://schemas.microsoft.com/office/powerpoint/2010/main" val="35649744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53</a:t>
            </a:fld>
            <a:endParaRPr lang="nl-NL"/>
          </a:p>
        </p:txBody>
      </p:sp>
    </p:spTree>
    <p:extLst>
      <p:ext uri="{BB962C8B-B14F-4D97-AF65-F5344CB8AC3E}">
        <p14:creationId xmlns:p14="http://schemas.microsoft.com/office/powerpoint/2010/main" val="2503273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NL" sz="1200" dirty="0">
                <a:latin typeface="+mn-lt"/>
              </a:rPr>
              <a:t>This table describes the elements on how you propose to calculate the amount of revenues shared with EIT Food, referring to the estimated revenue streams per KER.</a:t>
            </a:r>
          </a:p>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54</a:t>
            </a:fld>
            <a:endParaRPr lang="nl-NL"/>
          </a:p>
        </p:txBody>
      </p:sp>
    </p:spTree>
    <p:extLst>
      <p:ext uri="{BB962C8B-B14F-4D97-AF65-F5344CB8AC3E}">
        <p14:creationId xmlns:p14="http://schemas.microsoft.com/office/powerpoint/2010/main" val="3926506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NL" sz="1200" dirty="0">
                <a:latin typeface="+mn-lt"/>
              </a:rPr>
              <a:t>This table describes the elements on how you propose to calculate the amount of revenues shared with EIT Food, referring to the estimated revenue streams per KER.</a:t>
            </a:r>
          </a:p>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55</a:t>
            </a:fld>
            <a:endParaRPr lang="nl-NL"/>
          </a:p>
        </p:txBody>
      </p:sp>
    </p:spTree>
    <p:extLst>
      <p:ext uri="{BB962C8B-B14F-4D97-AF65-F5344CB8AC3E}">
        <p14:creationId xmlns:p14="http://schemas.microsoft.com/office/powerpoint/2010/main" val="188280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As you </a:t>
            </a:r>
            <a:r>
              <a:rPr lang="it-IT" dirty="0" err="1"/>
              <a:t>may</a:t>
            </a:r>
            <a:r>
              <a:rPr lang="it-IT" dirty="0"/>
              <a:t> be </a:t>
            </a:r>
            <a:r>
              <a:rPr lang="it-IT" dirty="0" err="1"/>
              <a:t>preparing</a:t>
            </a:r>
            <a:r>
              <a:rPr lang="it-IT" dirty="0"/>
              <a:t> or </a:t>
            </a:r>
            <a:r>
              <a:rPr lang="it-IT" dirty="0" err="1"/>
              <a:t>evaluating</a:t>
            </a:r>
            <a:r>
              <a:rPr lang="it-IT" dirty="0"/>
              <a:t> a </a:t>
            </a:r>
            <a:r>
              <a:rPr lang="it-IT" dirty="0" err="1"/>
              <a:t>proposal</a:t>
            </a:r>
            <a:r>
              <a:rPr lang="it-IT" dirty="0"/>
              <a:t> for the EIT-FOOD KAVA funding, you </a:t>
            </a:r>
            <a:r>
              <a:rPr lang="it-IT" dirty="0" err="1"/>
              <a:t>may</a:t>
            </a:r>
            <a:r>
              <a:rPr lang="it-IT" dirty="0"/>
              <a:t> </a:t>
            </a:r>
            <a:r>
              <a:rPr lang="it-IT" dirty="0" err="1"/>
              <a:t>already</a:t>
            </a:r>
            <a:r>
              <a:rPr lang="it-IT" dirty="0"/>
              <a:t> know that </a:t>
            </a:r>
            <a:r>
              <a:rPr lang="it-IT" dirty="0" err="1"/>
              <a:t>since</a:t>
            </a:r>
            <a:r>
              <a:rPr lang="it-IT" dirty="0"/>
              <a:t> 2019, the </a:t>
            </a:r>
            <a:r>
              <a:rPr lang="it-IT" dirty="0" err="1"/>
              <a:t>requirement</a:t>
            </a:r>
            <a:r>
              <a:rPr lang="it-IT" dirty="0"/>
              <a:t> to propose a Financial </a:t>
            </a:r>
            <a:r>
              <a:rPr lang="it-IT" dirty="0" err="1"/>
              <a:t>Sustainability</a:t>
            </a:r>
            <a:r>
              <a:rPr lang="it-IT" dirty="0"/>
              <a:t> </a:t>
            </a:r>
            <a:r>
              <a:rPr lang="it-IT" dirty="0" err="1"/>
              <a:t>Mechanism</a:t>
            </a:r>
            <a:r>
              <a:rPr lang="it-IT" dirty="0"/>
              <a:t> has been </a:t>
            </a:r>
            <a:r>
              <a:rPr lang="it-IT" dirty="0" err="1"/>
              <a:t>integrated</a:t>
            </a:r>
            <a:r>
              <a:rPr lang="it-IT" dirty="0"/>
              <a:t> in KAVA calls.  This </a:t>
            </a:r>
            <a:r>
              <a:rPr lang="it-IT" dirty="0" err="1"/>
              <a:t>is</a:t>
            </a:r>
            <a:r>
              <a:rPr lang="it-IT" dirty="0"/>
              <a:t> </a:t>
            </a:r>
            <a:r>
              <a:rPr lang="it-IT" dirty="0" err="1"/>
              <a:t>based</a:t>
            </a:r>
            <a:r>
              <a:rPr lang="it-IT" dirty="0"/>
              <a:t> on the EIT </a:t>
            </a:r>
            <a:r>
              <a:rPr lang="it-IT" dirty="0" err="1"/>
              <a:t>Regulation</a:t>
            </a:r>
            <a:r>
              <a:rPr lang="it-IT" dirty="0"/>
              <a:t> and the HORIZON </a:t>
            </a:r>
            <a:r>
              <a:rPr lang="it-IT" dirty="0" err="1"/>
              <a:t>programmes</a:t>
            </a:r>
            <a:r>
              <a:rPr lang="it-IT" dirty="0"/>
              <a:t> that are funding the EIT. Their </a:t>
            </a:r>
            <a:r>
              <a:rPr lang="it-IT" dirty="0" err="1"/>
              <a:t>regulations</a:t>
            </a:r>
            <a:r>
              <a:rPr lang="it-IT" dirty="0"/>
              <a:t> state that the </a:t>
            </a:r>
            <a:r>
              <a:rPr lang="it-IT" dirty="0" err="1"/>
              <a:t>EIT’s</a:t>
            </a:r>
            <a:r>
              <a:rPr lang="it-IT" dirty="0"/>
              <a:t> should introduce «</a:t>
            </a:r>
            <a:r>
              <a:rPr lang="it-IT" dirty="0" err="1"/>
              <a:t>mechanisms</a:t>
            </a:r>
            <a:r>
              <a:rPr lang="it-IT" dirty="0"/>
              <a:t> that … </a:t>
            </a:r>
            <a:r>
              <a:rPr lang="en-GB" b="1" i="1" dirty="0"/>
              <a:t>should generate </a:t>
            </a:r>
            <a:r>
              <a:rPr lang="en-US" b="1" i="1" dirty="0"/>
              <a:t>returns to be reinvested into the KIC to leverage other funds” </a:t>
            </a:r>
            <a:r>
              <a:rPr lang="en-US" b="0" i="0" dirty="0"/>
              <a:t>EIT-Food is building the foundations for such sustainability through both short term and long term results, fostering income streams aimed at reaching a self-financing level of at least 40% within 7 years. Pay-back mechanisms for EIT funded KAVA projects are leveraging on successful KAVA’s that manage to exploit their funded results. As such KAVAs contribute to leverage efforts by EIT Food to develop further alternative income streams which are part of the long-term sustainability plan, such as contributions from NGO’s, service sales, investment in start-ups such as Rising Food stars etc. All to contribute to “</a:t>
            </a:r>
            <a:r>
              <a:rPr lang="en-GB" sz="1200" b="1" i="0" kern="1200" dirty="0">
                <a:solidFill>
                  <a:schemeClr val="tx1"/>
                </a:solidFill>
                <a:effectLst/>
                <a:latin typeface="+mn-lt"/>
                <a:ea typeface="+mn-ea"/>
                <a:cs typeface="+mn-cs"/>
              </a:rPr>
              <a:t>making the food system more sustainable, healthy and trusted</a:t>
            </a:r>
            <a:r>
              <a:rPr lang="en-GB"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 </a:t>
            </a:r>
            <a:endParaRPr lang="en-GB" dirty="0"/>
          </a:p>
          <a:p>
            <a:endParaRPr lang="en-GB" dirty="0"/>
          </a:p>
        </p:txBody>
      </p:sp>
      <p:sp>
        <p:nvSpPr>
          <p:cNvPr id="4" name="Slide Number Placeholder 3"/>
          <p:cNvSpPr>
            <a:spLocks noGrp="1"/>
          </p:cNvSpPr>
          <p:nvPr>
            <p:ph type="sldNum" sz="quarter" idx="5"/>
          </p:nvPr>
        </p:nvSpPr>
        <p:spPr/>
        <p:txBody>
          <a:bodyPr/>
          <a:lstStyle/>
          <a:p>
            <a:fld id="{04E63970-B039-4BED-BC11-FE776103C659}" type="slidenum">
              <a:rPr lang="nl-NL" smtClean="0"/>
              <a:t>6</a:t>
            </a:fld>
            <a:endParaRPr lang="nl-NL"/>
          </a:p>
        </p:txBody>
      </p:sp>
    </p:spTree>
    <p:extLst>
      <p:ext uri="{BB962C8B-B14F-4D97-AF65-F5344CB8AC3E}">
        <p14:creationId xmlns:p14="http://schemas.microsoft.com/office/powerpoint/2010/main" val="30829177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NL" sz="1200" dirty="0">
                <a:latin typeface="+mn-lt"/>
              </a:rPr>
              <a:t>This table describes the elements on how you propose to calculate the amount of revenues shared with EIT Food, referring to the estimated revenue streams per KER.</a:t>
            </a:r>
          </a:p>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56</a:t>
            </a:fld>
            <a:endParaRPr lang="nl-NL"/>
          </a:p>
        </p:txBody>
      </p:sp>
    </p:spTree>
    <p:extLst>
      <p:ext uri="{BB962C8B-B14F-4D97-AF65-F5344CB8AC3E}">
        <p14:creationId xmlns:p14="http://schemas.microsoft.com/office/powerpoint/2010/main" val="18168708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E63970-B039-4BED-BC11-FE776103C659}" type="slidenum">
              <a:rPr lang="nl-NL" smtClean="0"/>
              <a:t>57</a:t>
            </a:fld>
            <a:endParaRPr lang="nl-NL"/>
          </a:p>
        </p:txBody>
      </p:sp>
    </p:spTree>
    <p:extLst>
      <p:ext uri="{BB962C8B-B14F-4D97-AF65-F5344CB8AC3E}">
        <p14:creationId xmlns:p14="http://schemas.microsoft.com/office/powerpoint/2010/main" val="7574866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E63970-B039-4BED-BC11-FE776103C659}" type="slidenum">
              <a:rPr lang="nl-NL" smtClean="0"/>
              <a:t>58</a:t>
            </a:fld>
            <a:endParaRPr lang="nl-NL"/>
          </a:p>
        </p:txBody>
      </p:sp>
    </p:spTree>
    <p:extLst>
      <p:ext uri="{BB962C8B-B14F-4D97-AF65-F5344CB8AC3E}">
        <p14:creationId xmlns:p14="http://schemas.microsoft.com/office/powerpoint/2010/main" val="11232527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E63970-B039-4BED-BC11-FE776103C659}" type="slidenum">
              <a:rPr lang="nl-NL" smtClean="0"/>
              <a:t>59</a:t>
            </a:fld>
            <a:endParaRPr lang="nl-NL"/>
          </a:p>
        </p:txBody>
      </p:sp>
    </p:spTree>
    <p:extLst>
      <p:ext uri="{BB962C8B-B14F-4D97-AF65-F5344CB8AC3E}">
        <p14:creationId xmlns:p14="http://schemas.microsoft.com/office/powerpoint/2010/main" val="223330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E63970-B039-4BED-BC11-FE776103C659}" type="slidenum">
              <a:rPr lang="nl-NL" smtClean="0"/>
              <a:t>7</a:t>
            </a:fld>
            <a:endParaRPr lang="nl-NL"/>
          </a:p>
        </p:txBody>
      </p:sp>
    </p:spTree>
    <p:extLst>
      <p:ext uri="{BB962C8B-B14F-4D97-AF65-F5344CB8AC3E}">
        <p14:creationId xmlns:p14="http://schemas.microsoft.com/office/powerpoint/2010/main" val="448600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As </a:t>
            </a:r>
            <a:r>
              <a:rPr lang="it-IT" dirty="0" err="1"/>
              <a:t>already</a:t>
            </a:r>
            <a:r>
              <a:rPr lang="it-IT" dirty="0"/>
              <a:t> </a:t>
            </a:r>
            <a:r>
              <a:rPr lang="it-IT" dirty="0" err="1"/>
              <a:t>indicated</a:t>
            </a:r>
            <a:r>
              <a:rPr lang="it-IT" dirty="0"/>
              <a:t>, the </a:t>
            </a:r>
            <a:r>
              <a:rPr lang="it-IT" dirty="0" err="1"/>
              <a:t>preferred</a:t>
            </a:r>
            <a:r>
              <a:rPr lang="it-IT" dirty="0"/>
              <a:t> FRM </a:t>
            </a:r>
            <a:r>
              <a:rPr lang="it-IT" dirty="0" err="1"/>
              <a:t>already</a:t>
            </a:r>
            <a:r>
              <a:rPr lang="it-IT" dirty="0"/>
              <a:t> </a:t>
            </a:r>
            <a:r>
              <a:rPr lang="it-IT" dirty="0" err="1"/>
              <a:t>needs</a:t>
            </a:r>
            <a:r>
              <a:rPr lang="it-IT" dirty="0"/>
              <a:t> to be </a:t>
            </a:r>
            <a:r>
              <a:rPr lang="it-IT" dirty="0" err="1"/>
              <a:t>indicated</a:t>
            </a:r>
            <a:r>
              <a:rPr lang="it-IT" dirty="0"/>
              <a:t> in </a:t>
            </a:r>
            <a:r>
              <a:rPr lang="it-IT" dirty="0" err="1"/>
              <a:t>your</a:t>
            </a:r>
            <a:r>
              <a:rPr lang="it-IT" dirty="0"/>
              <a:t> KAVA </a:t>
            </a:r>
            <a:r>
              <a:rPr lang="it-IT" dirty="0" err="1"/>
              <a:t>proposal</a:t>
            </a:r>
            <a:r>
              <a:rPr lang="it-IT" dirty="0"/>
              <a:t>. In all </a:t>
            </a:r>
            <a:r>
              <a:rPr lang="it-IT" dirty="0" err="1"/>
              <a:t>cases</a:t>
            </a:r>
            <a:r>
              <a:rPr lang="it-IT" dirty="0"/>
              <a:t>, </a:t>
            </a:r>
            <a:r>
              <a:rPr lang="it-IT" dirty="0" err="1"/>
              <a:t>your</a:t>
            </a:r>
            <a:r>
              <a:rPr lang="it-IT" dirty="0"/>
              <a:t> </a:t>
            </a:r>
            <a:r>
              <a:rPr lang="it-IT" dirty="0" err="1"/>
              <a:t>proposal</a:t>
            </a:r>
            <a:r>
              <a:rPr lang="it-IT" dirty="0"/>
              <a:t>, </a:t>
            </a:r>
            <a:r>
              <a:rPr lang="it-IT" dirty="0" err="1"/>
              <a:t>being</a:t>
            </a:r>
            <a:r>
              <a:rPr lang="it-IT" dirty="0"/>
              <a:t> an Innovation Action </a:t>
            </a:r>
            <a:r>
              <a:rPr lang="it-IT" dirty="0" err="1"/>
              <a:t>will</a:t>
            </a:r>
            <a:r>
              <a:rPr lang="it-IT" dirty="0"/>
              <a:t> target </a:t>
            </a:r>
            <a:r>
              <a:rPr lang="it-IT" dirty="0" err="1"/>
              <a:t>early</a:t>
            </a:r>
            <a:r>
              <a:rPr lang="it-IT" dirty="0"/>
              <a:t> market </a:t>
            </a:r>
            <a:r>
              <a:rPr lang="it-IT" dirty="0" err="1"/>
              <a:t>introduction</a:t>
            </a:r>
            <a:r>
              <a:rPr lang="it-IT" dirty="0"/>
              <a:t> of </a:t>
            </a:r>
            <a:r>
              <a:rPr lang="it-IT" dirty="0" err="1"/>
              <a:t>your</a:t>
            </a:r>
            <a:r>
              <a:rPr lang="it-IT" dirty="0"/>
              <a:t> project results, </a:t>
            </a:r>
            <a:r>
              <a:rPr lang="it-IT" dirty="0" err="1"/>
              <a:t>often</a:t>
            </a:r>
            <a:r>
              <a:rPr lang="it-IT" dirty="0"/>
              <a:t> </a:t>
            </a:r>
            <a:r>
              <a:rPr lang="it-IT" dirty="0" err="1"/>
              <a:t>indicated</a:t>
            </a:r>
            <a:r>
              <a:rPr lang="it-IT" dirty="0"/>
              <a:t> as </a:t>
            </a:r>
            <a:r>
              <a:rPr lang="en-GB" dirty="0"/>
              <a:t>“Key Exploitable Results”. It is hence important to indicate which are those KERs and how they will be exploited, what the market looks like and what revenues are expected to be generated. A well elaborated exploitation plan, already in the proposal phase, will contribute significantly to a positive evaluation of your proposal. During the project implementation, you would typically go through a number of steps to finetune agreements with your KAVA consortium partners, to define even better your KERs, agree on IPR, carry out further market analysis and develop detailed exploitation and business plans, to foster market introduction. A Specific  FRM Agreement will need to be signed with EIT Food before the project starts. At the end of the project, the project results will, or will not be commercialised, and depending on your FRM, in the years following your funded project will lead to FR contribution to EIT Food.  </a:t>
            </a:r>
          </a:p>
        </p:txBody>
      </p:sp>
      <p:sp>
        <p:nvSpPr>
          <p:cNvPr id="4" name="Slide Number Placeholder 3"/>
          <p:cNvSpPr>
            <a:spLocks noGrp="1"/>
          </p:cNvSpPr>
          <p:nvPr>
            <p:ph type="sldNum" sz="quarter" idx="5"/>
          </p:nvPr>
        </p:nvSpPr>
        <p:spPr/>
        <p:txBody>
          <a:bodyPr/>
          <a:lstStyle/>
          <a:p>
            <a:fld id="{04E63970-B039-4BED-BC11-FE776103C659}" type="slidenum">
              <a:rPr lang="nl-NL" smtClean="0"/>
              <a:t>8</a:t>
            </a:fld>
            <a:endParaRPr lang="nl-NL"/>
          </a:p>
        </p:txBody>
      </p:sp>
    </p:spTree>
    <p:extLst>
      <p:ext uri="{BB962C8B-B14F-4D97-AF65-F5344CB8AC3E}">
        <p14:creationId xmlns:p14="http://schemas.microsoft.com/office/powerpoint/2010/main" val="3315728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E63970-B039-4BED-BC11-FE776103C659}" type="slidenum">
              <a:rPr lang="nl-NL" smtClean="0"/>
              <a:t>12</a:t>
            </a:fld>
            <a:endParaRPr lang="nl-NL"/>
          </a:p>
        </p:txBody>
      </p:sp>
    </p:spTree>
    <p:extLst>
      <p:ext uri="{BB962C8B-B14F-4D97-AF65-F5344CB8AC3E}">
        <p14:creationId xmlns:p14="http://schemas.microsoft.com/office/powerpoint/2010/main" val="1378286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1750" lvl="2" indent="-285750">
              <a:buFont typeface="Wingdings" panose="05000000000000000000" pitchFamily="2" charset="2"/>
              <a:buChar char="Ø"/>
            </a:pPr>
            <a:r>
              <a:rPr lang="en-US" dirty="0"/>
              <a:t>Supporting Documentation explaining expected SOM and market share, e.g. draft /expected offtake agreements, letters of intent customers, market research reports, competitor analysis). </a:t>
            </a:r>
          </a:p>
          <a:p>
            <a:pPr marL="501750" lvl="2" indent="-285750">
              <a:buFont typeface="Wingdings" panose="05000000000000000000" pitchFamily="2" charset="2"/>
              <a:buChar char="Ø"/>
            </a:pPr>
            <a:endParaRPr lang="en-US" sz="200" dirty="0"/>
          </a:p>
          <a:p>
            <a:pPr marL="501750" lvl="2" indent="-285750">
              <a:buFont typeface="Wingdings" panose="05000000000000000000" pitchFamily="2" charset="2"/>
              <a:buChar char="Ø"/>
            </a:pPr>
            <a:r>
              <a:rPr lang="en-US" dirty="0"/>
              <a:t>Supporting Documentation describing sales/distribution channels for the SOM (Business Plan).</a:t>
            </a:r>
          </a:p>
          <a:p>
            <a:pPr marL="501750" lvl="2" indent="-285750">
              <a:buFont typeface="Wingdings" panose="05000000000000000000" pitchFamily="2" charset="2"/>
              <a:buChar char="Ø"/>
            </a:pPr>
            <a:endParaRPr lang="en-US" sz="200" dirty="0"/>
          </a:p>
          <a:p>
            <a:pPr marL="501750" lvl="2" indent="-285750">
              <a:buFont typeface="Wingdings" panose="05000000000000000000" pitchFamily="2" charset="2"/>
              <a:buChar char="Ø"/>
            </a:pPr>
            <a:r>
              <a:rPr lang="en-US" dirty="0"/>
              <a:t>Supporting Documentation of Product Readiness Level: evidence documenting the status of the activities required to launch the innovation in the market. </a:t>
            </a:r>
          </a:p>
          <a:p>
            <a:endParaRPr lang="en-NL" dirty="0"/>
          </a:p>
        </p:txBody>
      </p:sp>
      <p:sp>
        <p:nvSpPr>
          <p:cNvPr id="4" name="Slide Number Placeholder 3"/>
          <p:cNvSpPr>
            <a:spLocks noGrp="1"/>
          </p:cNvSpPr>
          <p:nvPr>
            <p:ph type="sldNum" sz="quarter" idx="5"/>
          </p:nvPr>
        </p:nvSpPr>
        <p:spPr/>
        <p:txBody>
          <a:bodyPr/>
          <a:lstStyle/>
          <a:p>
            <a:fld id="{04E63970-B039-4BED-BC11-FE776103C659}" type="slidenum">
              <a:rPr lang="nl-NL" smtClean="0"/>
              <a:t>13</a:t>
            </a:fld>
            <a:endParaRPr lang="nl-NL"/>
          </a:p>
        </p:txBody>
      </p:sp>
    </p:spTree>
    <p:extLst>
      <p:ext uri="{BB962C8B-B14F-4D97-AF65-F5344CB8AC3E}">
        <p14:creationId xmlns:p14="http://schemas.microsoft.com/office/powerpoint/2010/main" val="435556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1416" b="7629"/>
          <a:stretch/>
        </p:blipFill>
        <p:spPr>
          <a:xfrm>
            <a:off x="0" y="915566"/>
            <a:ext cx="9144000" cy="3715848"/>
          </a:xfrm>
          <a:prstGeom prst="rect">
            <a:avLst/>
          </a:prstGeom>
        </p:spPr>
      </p:pic>
      <p:sp>
        <p:nvSpPr>
          <p:cNvPr id="4" name="Tijdelijke aanduiding voor datum 3"/>
          <p:cNvSpPr>
            <a:spLocks noGrp="1"/>
          </p:cNvSpPr>
          <p:nvPr>
            <p:ph type="dt" sz="half" idx="10"/>
          </p:nvPr>
        </p:nvSpPr>
        <p:spPr>
          <a:xfrm>
            <a:off x="457200" y="4767263"/>
            <a:ext cx="2133600" cy="273844"/>
          </a:xfrm>
          <a:prstGeom prst="rect">
            <a:avLst/>
          </a:prstGeom>
        </p:spPr>
        <p:txBody>
          <a:bodyPr/>
          <a:lstStyle>
            <a:lvl1pPr>
              <a:defRPr sz="1200"/>
            </a:lvl1pPr>
          </a:lstStyle>
          <a:p>
            <a:fld id="{F432FC2F-107B-4874-AB63-3AFBA5859363}" type="datetimeFigureOut">
              <a:rPr lang="nl-NL" smtClean="0"/>
              <a:pPr/>
              <a:t>22-11-2021</a:t>
            </a:fld>
            <a:endParaRPr lang="nl-NL" dirty="0"/>
          </a:p>
        </p:txBody>
      </p:sp>
      <p:sp>
        <p:nvSpPr>
          <p:cNvPr id="8" name="Rechthoek 7"/>
          <p:cNvSpPr/>
          <p:nvPr userDrawn="1"/>
        </p:nvSpPr>
        <p:spPr>
          <a:xfrm>
            <a:off x="9072000" y="0"/>
            <a:ext cx="72008" cy="5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4208" y="51470"/>
            <a:ext cx="2520000" cy="647552"/>
          </a:xfrm>
          <a:prstGeom prst="rect">
            <a:avLst/>
          </a:prstGeom>
        </p:spPr>
      </p:pic>
      <p:sp>
        <p:nvSpPr>
          <p:cNvPr id="10" name="Rechthoek 9"/>
          <p:cNvSpPr/>
          <p:nvPr userDrawn="1"/>
        </p:nvSpPr>
        <p:spPr>
          <a:xfrm>
            <a:off x="0" y="2931790"/>
            <a:ext cx="5508104" cy="16996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p:cNvSpPr>
            <a:spLocks noGrp="1"/>
          </p:cNvSpPr>
          <p:nvPr>
            <p:ph type="subTitle" idx="1"/>
          </p:nvPr>
        </p:nvSpPr>
        <p:spPr>
          <a:xfrm>
            <a:off x="467544" y="4083918"/>
            <a:ext cx="4752528" cy="576064"/>
          </a:xfrm>
        </p:spPr>
        <p:txBody>
          <a:bodyPr/>
          <a:lstStyle>
            <a:lvl1pPr marL="0" indent="0" algn="l">
              <a:buNone/>
              <a:defRPr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2" name="Titel 1"/>
          <p:cNvSpPr>
            <a:spLocks noGrp="1"/>
          </p:cNvSpPr>
          <p:nvPr>
            <p:ph type="ctrTitle"/>
          </p:nvPr>
        </p:nvSpPr>
        <p:spPr>
          <a:xfrm>
            <a:off x="467544" y="3032954"/>
            <a:ext cx="4752528" cy="1050965"/>
          </a:xfrm>
        </p:spPr>
        <p:txBody>
          <a:bodyPr tIns="0" bIns="0" anchor="b" anchorCtr="0">
            <a:noAutofit/>
          </a:bodyPr>
          <a:lstStyle>
            <a:lvl1pPr>
              <a:defRPr cap="all" baseline="0">
                <a:solidFill>
                  <a:schemeClr val="tx1"/>
                </a:solidFill>
              </a:defRPr>
            </a:lvl1pPr>
          </a:lstStyle>
          <a:p>
            <a:r>
              <a:rPr lang="en-US"/>
              <a:t>Click to edit Master title style</a:t>
            </a:r>
            <a:endParaRPr lang="nl-NL" dirty="0"/>
          </a:p>
        </p:txBody>
      </p:sp>
      <p:sp>
        <p:nvSpPr>
          <p:cNvPr id="11" name="Tekstvak 10"/>
          <p:cNvSpPr txBox="1"/>
          <p:nvPr userDrawn="1"/>
        </p:nvSpPr>
        <p:spPr>
          <a:xfrm>
            <a:off x="6300193" y="4772712"/>
            <a:ext cx="2592288"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cap="all" baseline="0" dirty="0">
                <a:solidFill>
                  <a:schemeClr val="accent3"/>
                </a:solidFill>
              </a:rPr>
              <a:t>www.pnoconsultants.COM</a:t>
            </a:r>
          </a:p>
        </p:txBody>
      </p:sp>
      <p:pic>
        <p:nvPicPr>
          <p:cNvPr id="12" name="Picture 11">
            <a:extLst>
              <a:ext uri="{FF2B5EF4-FFF2-40B4-BE49-F238E27FC236}">
                <a16:creationId xmlns:a16="http://schemas.microsoft.com/office/drawing/2014/main" id="{5A3FE378-6712-456B-9DE1-84B3A06B50AB}"/>
              </a:ext>
            </a:extLst>
          </p:cNvPr>
          <p:cNvPicPr>
            <a:picLocks noChangeAspect="1"/>
          </p:cNvPicPr>
          <p:nvPr userDrawn="1"/>
        </p:nvPicPr>
        <p:blipFill rotWithShape="1">
          <a:blip r:embed="rId4"/>
          <a:srcRect t="-2633" r="59703" b="1"/>
          <a:stretch/>
        </p:blipFill>
        <p:spPr>
          <a:xfrm>
            <a:off x="76200" y="110860"/>
            <a:ext cx="1292237" cy="588162"/>
          </a:xfrm>
          <a:prstGeom prst="rect">
            <a:avLst/>
          </a:prstGeom>
        </p:spPr>
      </p:pic>
    </p:spTree>
    <p:extLst>
      <p:ext uri="{BB962C8B-B14F-4D97-AF65-F5344CB8AC3E}">
        <p14:creationId xmlns:p14="http://schemas.microsoft.com/office/powerpoint/2010/main" val="18917613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16FF-30EA-A542-9539-DB3641CFA002}"/>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4BDD5173-FA6D-E245-87A0-FFE63E8308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8FD84C4F-684C-4048-A860-047023706EFD}"/>
              </a:ext>
            </a:extLst>
          </p:cNvPr>
          <p:cNvSpPr>
            <a:spLocks noGrp="1"/>
          </p:cNvSpPr>
          <p:nvPr>
            <p:ph type="dt" sz="half" idx="10"/>
          </p:nvPr>
        </p:nvSpPr>
        <p:spPr/>
        <p:txBody>
          <a:bodyPr/>
          <a:lstStyle/>
          <a:p>
            <a:fld id="{99FB1E9B-F2F1-ED44-9938-59D14D0DF306}" type="datetimeFigureOut">
              <a:rPr lang="en-DE" smtClean="0"/>
              <a:t>11/22/2021</a:t>
            </a:fld>
            <a:endParaRPr lang="en-DE"/>
          </a:p>
        </p:txBody>
      </p:sp>
      <p:sp>
        <p:nvSpPr>
          <p:cNvPr id="5" name="Footer Placeholder 4">
            <a:extLst>
              <a:ext uri="{FF2B5EF4-FFF2-40B4-BE49-F238E27FC236}">
                <a16:creationId xmlns:a16="http://schemas.microsoft.com/office/drawing/2014/main" id="{A2FCCF70-31AD-0942-80E3-628249C391F9}"/>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DE50FB49-A80E-F848-8A39-8E60F33AEA69}"/>
              </a:ext>
            </a:extLst>
          </p:cNvPr>
          <p:cNvSpPr>
            <a:spLocks noGrp="1"/>
          </p:cNvSpPr>
          <p:nvPr>
            <p:ph type="sldNum" sz="quarter" idx="12"/>
          </p:nvPr>
        </p:nvSpPr>
        <p:spPr/>
        <p:txBody>
          <a:bodyPr/>
          <a:lstStyle/>
          <a:p>
            <a:fld id="{03B78FF5-494B-8F40-A414-24DB8B3C0018}" type="slidenum">
              <a:rPr lang="en-DE" smtClean="0"/>
              <a:t>‹#›</a:t>
            </a:fld>
            <a:endParaRPr lang="en-DE"/>
          </a:p>
        </p:txBody>
      </p:sp>
    </p:spTree>
    <p:extLst>
      <p:ext uri="{BB962C8B-B14F-4D97-AF65-F5344CB8AC3E}">
        <p14:creationId xmlns:p14="http://schemas.microsoft.com/office/powerpoint/2010/main" val="265051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83919"/>
            <a:ext cx="9145143" cy="2698623"/>
          </a:xfrm>
          <a:prstGeom prst="rect">
            <a:avLst/>
          </a:prstGeom>
        </p:spPr>
      </p:pic>
      <p:sp>
        <p:nvSpPr>
          <p:cNvPr id="9" name="Rechthoek 8"/>
          <p:cNvSpPr/>
          <p:nvPr userDrawn="1"/>
        </p:nvSpPr>
        <p:spPr>
          <a:xfrm>
            <a:off x="0" y="0"/>
            <a:ext cx="3741420" cy="5143500"/>
          </a:xfrm>
          <a:prstGeom prst="rect">
            <a:avLst/>
          </a:prstGeom>
          <a:solidFill>
            <a:srgbClr val="F8E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Rechthoek 9"/>
          <p:cNvSpPr/>
          <p:nvPr userDrawn="1"/>
        </p:nvSpPr>
        <p:spPr>
          <a:xfrm rot="2700000">
            <a:off x="3636198" y="841725"/>
            <a:ext cx="202500" cy="20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5350" y="163660"/>
            <a:ext cx="443840" cy="443840"/>
          </a:xfrm>
          <a:prstGeom prst="rect">
            <a:avLst/>
          </a:prstGeom>
        </p:spPr>
      </p:pic>
      <p:sp>
        <p:nvSpPr>
          <p:cNvPr id="2" name="Titel 1"/>
          <p:cNvSpPr>
            <a:spLocks noGrp="1"/>
          </p:cNvSpPr>
          <p:nvPr>
            <p:ph type="title" hasCustomPrompt="1"/>
          </p:nvPr>
        </p:nvSpPr>
        <p:spPr>
          <a:xfrm>
            <a:off x="628650" y="342900"/>
            <a:ext cx="2950369" cy="1200150"/>
          </a:xfrm>
        </p:spPr>
        <p:txBody>
          <a:bodyPr anchor="b">
            <a:normAutofit/>
          </a:bodyPr>
          <a:lstStyle>
            <a:lvl1pPr>
              <a:defRPr sz="2100" b="0" i="0">
                <a:latin typeface="Roboto Light" charset="0"/>
                <a:ea typeface="Roboto Light" charset="0"/>
                <a:cs typeface="Roboto Light" charset="0"/>
              </a:defRPr>
            </a:lvl1pPr>
          </a:lstStyle>
          <a:p>
            <a:r>
              <a:rPr lang="nl-NL" dirty="0"/>
              <a:t>TITELSTIJL VAN MODEL BEWERKEN</a:t>
            </a:r>
          </a:p>
        </p:txBody>
      </p:sp>
      <p:sp>
        <p:nvSpPr>
          <p:cNvPr id="3" name="Tijdelijke aanduiding voor inhoud 2"/>
          <p:cNvSpPr>
            <a:spLocks noGrp="1"/>
          </p:cNvSpPr>
          <p:nvPr>
            <p:ph idx="1"/>
          </p:nvPr>
        </p:nvSpPr>
        <p:spPr>
          <a:xfrm>
            <a:off x="3992880" y="740569"/>
            <a:ext cx="4523661" cy="3655219"/>
          </a:xfrm>
        </p:spPr>
        <p:txBody>
          <a:bodyPr/>
          <a:lstStyle>
            <a:lvl1pPr>
              <a:defRPr sz="1800" b="0" i="0">
                <a:latin typeface="Roboto Light" charset="0"/>
                <a:ea typeface="Roboto Light" charset="0"/>
                <a:cs typeface="Roboto Light" charset="0"/>
              </a:defRPr>
            </a:lvl1pPr>
            <a:lvl2pPr>
              <a:defRPr sz="1650" b="0" i="0">
                <a:latin typeface="Roboto Light" charset="0"/>
                <a:ea typeface="Roboto Light" charset="0"/>
                <a:cs typeface="Roboto Light" charset="0"/>
              </a:defRPr>
            </a:lvl2pPr>
            <a:lvl3pPr>
              <a:defRPr sz="1800" b="0" i="0">
                <a:latin typeface="Roboto Light" charset="0"/>
                <a:ea typeface="Roboto Light" charset="0"/>
                <a:cs typeface="Roboto Light" charset="0"/>
              </a:defRPr>
            </a:lvl3pPr>
            <a:lvl4pPr>
              <a:defRPr sz="1500" b="0" i="0">
                <a:latin typeface="Roboto Light" charset="0"/>
                <a:ea typeface="Roboto Light" charset="0"/>
                <a:cs typeface="Roboto Light" charset="0"/>
              </a:defRPr>
            </a:lvl4pPr>
            <a:lvl5pPr>
              <a:defRPr sz="1500" b="0" i="0">
                <a:latin typeface="Roboto Light" charset="0"/>
                <a:ea typeface="Roboto Light" charset="0"/>
                <a:cs typeface="Roboto Light" charset="0"/>
              </a:defRPr>
            </a:lvl5pPr>
            <a:lvl6pPr>
              <a:defRPr sz="1500"/>
            </a:lvl6pPr>
            <a:lvl7pPr>
              <a:defRPr sz="1500"/>
            </a:lvl7pPr>
            <a:lvl8pPr>
              <a:defRPr sz="1500"/>
            </a:lvl8pPr>
            <a:lvl9pPr>
              <a:defRPr sz="15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29841" y="1543050"/>
            <a:ext cx="2949178" cy="2858691"/>
          </a:xfrm>
        </p:spPr>
        <p:txBody>
          <a:bodyPr/>
          <a:lstStyle>
            <a:lvl1pPr marL="0" indent="0">
              <a:buNone/>
              <a:defRPr sz="1200" b="0" i="0">
                <a:latin typeface="Roboto Light" charset="0"/>
                <a:ea typeface="Roboto Light" charset="0"/>
                <a:cs typeface="Roboto Light"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 om de tekststijl van het model te bewerken</a:t>
            </a:r>
          </a:p>
        </p:txBody>
      </p:sp>
      <p:sp>
        <p:nvSpPr>
          <p:cNvPr id="5" name="Tijdelijke aanduiding voor datum 4"/>
          <p:cNvSpPr>
            <a:spLocks noGrp="1"/>
          </p:cNvSpPr>
          <p:nvPr>
            <p:ph type="dt" sz="half" idx="10"/>
          </p:nvPr>
        </p:nvSpPr>
        <p:spPr>
          <a:xfrm>
            <a:off x="628650" y="4767263"/>
            <a:ext cx="2057400" cy="273844"/>
          </a:xfrm>
          <a:prstGeom prst="rect">
            <a:avLst/>
          </a:prstGeom>
        </p:spPr>
        <p:txBody>
          <a:bodyPr/>
          <a:lstStyle/>
          <a:p>
            <a:fld id="{FE3100D1-87EB-0541-B77C-268F56E52D84}" type="datetimeFigureOut">
              <a:rPr lang="nl-NL" smtClean="0"/>
              <a:t>22-11-2021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F199B38-438F-374A-A6D9-32C457C2AF3E}" type="slidenum">
              <a:rPr lang="nl-NL" smtClean="0"/>
              <a:t>‹#›</a:t>
            </a:fld>
            <a:endParaRPr lang="nl-NL"/>
          </a:p>
        </p:txBody>
      </p:sp>
    </p:spTree>
    <p:extLst>
      <p:ext uri="{BB962C8B-B14F-4D97-AF65-F5344CB8AC3E}">
        <p14:creationId xmlns:p14="http://schemas.microsoft.com/office/powerpoint/2010/main" val="2464297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Text Slide">
    <p:spTree>
      <p:nvGrpSpPr>
        <p:cNvPr id="1" name=""/>
        <p:cNvGrpSpPr/>
        <p:nvPr/>
      </p:nvGrpSpPr>
      <p:grpSpPr>
        <a:xfrm>
          <a:off x="0" y="0"/>
          <a:ext cx="0" cy="0"/>
          <a:chOff x="0" y="0"/>
          <a:chExt cx="0" cy="0"/>
        </a:xfrm>
      </p:grpSpPr>
      <p:sp>
        <p:nvSpPr>
          <p:cNvPr id="20" name="Rectangle 19"/>
          <p:cNvSpPr/>
          <p:nvPr userDrawn="1"/>
        </p:nvSpPr>
        <p:spPr>
          <a:xfrm>
            <a:off x="8497624" y="4850346"/>
            <a:ext cx="285656" cy="196208"/>
          </a:xfrm>
          <a:prstGeom prst="rect">
            <a:avLst/>
          </a:prstGeom>
        </p:spPr>
        <p:txBody>
          <a:bodyPr wrap="none">
            <a:spAutoFit/>
          </a:bodyPr>
          <a:lstStyle/>
          <a:p>
            <a:pPr algn="ctr"/>
            <a:fld id="{C2DE46A0-92A9-4CB6-B66D-C429D4C93DD8}" type="slidenum">
              <a:rPr lang="en-GB" sz="675" smtClean="0">
                <a:solidFill>
                  <a:schemeClr val="bg1"/>
                </a:solidFill>
                <a:latin typeface="Titillium" pitchFamily="50" charset="0"/>
              </a:rPr>
              <a:t>‹#›</a:t>
            </a:fld>
            <a:endParaRPr lang="en-GB" sz="675">
              <a:solidFill>
                <a:schemeClr val="bg1"/>
              </a:solidFill>
              <a:latin typeface="Titillium" pitchFamily="50" charset="0"/>
            </a:endParaRPr>
          </a:p>
        </p:txBody>
      </p:sp>
      <p:pic>
        <p:nvPicPr>
          <p:cNvPr id="15"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5234" t="44539" r="10505" b="-1202"/>
          <a:stretch/>
        </p:blipFill>
        <p:spPr bwMode="auto">
          <a:xfrm>
            <a:off x="7245154" y="0"/>
            <a:ext cx="1898846" cy="113581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15" hasCustomPrompt="1"/>
          </p:nvPr>
        </p:nvSpPr>
        <p:spPr>
          <a:xfrm>
            <a:off x="467545" y="406289"/>
            <a:ext cx="6480000" cy="324036"/>
          </a:xfrm>
          <a:prstGeom prst="rect">
            <a:avLst/>
          </a:prstGeom>
        </p:spPr>
        <p:txBody>
          <a:bodyPr/>
          <a:lstStyle>
            <a:lvl1pPr marL="0" indent="0">
              <a:buNone/>
              <a:defRPr sz="2250">
                <a:solidFill>
                  <a:schemeClr val="tx2"/>
                </a:solidFill>
              </a:defRPr>
            </a:lvl1pPr>
          </a:lstStyle>
          <a:p>
            <a:pPr lvl="0"/>
            <a:r>
              <a:rPr lang="en-GB"/>
              <a:t>Title</a:t>
            </a:r>
          </a:p>
        </p:txBody>
      </p:sp>
      <p:sp>
        <p:nvSpPr>
          <p:cNvPr id="5" name="Text Placeholder 4"/>
          <p:cNvSpPr>
            <a:spLocks noGrp="1"/>
          </p:cNvSpPr>
          <p:nvPr>
            <p:ph type="body" sz="quarter" idx="16" hasCustomPrompt="1"/>
          </p:nvPr>
        </p:nvSpPr>
        <p:spPr>
          <a:xfrm>
            <a:off x="467545" y="897732"/>
            <a:ext cx="6480000" cy="3132535"/>
          </a:xfrm>
          <a:prstGeom prst="rect">
            <a:avLst/>
          </a:prstGeom>
        </p:spPr>
        <p:txBody>
          <a:bodyPr/>
          <a:lstStyle>
            <a:lvl1pPr marL="135731" indent="-135731">
              <a:lnSpc>
                <a:spcPct val="113000"/>
              </a:lnSpc>
              <a:spcBef>
                <a:spcPts val="0"/>
              </a:spcBef>
              <a:buClr>
                <a:schemeClr val="tx2"/>
              </a:buClr>
              <a:buFont typeface="Arial" pitchFamily="34" charset="0"/>
              <a:buChar char="•"/>
              <a:defRPr sz="1500">
                <a:solidFill>
                  <a:schemeClr val="tx1"/>
                </a:solidFill>
              </a:defRPr>
            </a:lvl1pPr>
            <a:lvl2pPr marL="485775" indent="-134541">
              <a:lnSpc>
                <a:spcPct val="113000"/>
              </a:lnSpc>
              <a:buClr>
                <a:schemeClr val="tx2"/>
              </a:buClr>
              <a:buFont typeface="Arial" pitchFamily="34" charset="0"/>
              <a:buChar char="•"/>
              <a:defRPr sz="1500"/>
            </a:lvl2pPr>
            <a:lvl3pPr indent="-135000">
              <a:lnSpc>
                <a:spcPct val="113000"/>
              </a:lnSpc>
              <a:buClr>
                <a:schemeClr val="tx2"/>
              </a:buClr>
              <a:defRPr sz="1500" baseline="0"/>
            </a:lvl3pPr>
            <a:lvl4pPr marL="1200150" indent="-135000">
              <a:lnSpc>
                <a:spcPct val="113000"/>
              </a:lnSpc>
              <a:buClr>
                <a:schemeClr val="tx2"/>
              </a:buClr>
              <a:buFont typeface="Arial" pitchFamily="34" charset="0"/>
              <a:buChar char="•"/>
              <a:defRPr sz="1500"/>
            </a:lvl4pPr>
          </a:lstStyle>
          <a:p>
            <a:pPr lvl="0"/>
            <a:r>
              <a:rPr lang="en-GB" sz="1500"/>
              <a:t>Text Here</a:t>
            </a:r>
          </a:p>
          <a:p>
            <a:pPr lvl="1"/>
            <a:r>
              <a:rPr lang="en-GB" sz="1500"/>
              <a:t>Text Here</a:t>
            </a:r>
          </a:p>
          <a:p>
            <a:pPr lvl="2"/>
            <a:r>
              <a:rPr lang="en-GB"/>
              <a:t>Text Here</a:t>
            </a:r>
          </a:p>
          <a:p>
            <a:pPr lvl="3"/>
            <a:r>
              <a:rPr lang="en-GB"/>
              <a:t>Text Here</a:t>
            </a:r>
          </a:p>
          <a:p>
            <a:pPr lvl="2"/>
            <a:endParaRPr lang="en-GB"/>
          </a:p>
        </p:txBody>
      </p:sp>
    </p:spTree>
    <p:extLst>
      <p:ext uri="{BB962C8B-B14F-4D97-AF65-F5344CB8AC3E}">
        <p14:creationId xmlns:p14="http://schemas.microsoft.com/office/powerpoint/2010/main" val="358698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twee tekstblokken">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435280" cy="857250"/>
          </a:xfrm>
        </p:spPr>
        <p:txBody>
          <a:bodyPr/>
          <a:lstStyle>
            <a:lvl1pPr>
              <a:defRPr cap="all" baseline="0"/>
            </a:lvl1pPr>
          </a:lstStyle>
          <a:p>
            <a:r>
              <a:rPr lang="en-US"/>
              <a:t>Click to edit Master title style</a:t>
            </a:r>
            <a:endParaRPr lang="nl-NL" dirty="0"/>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065B037-3870-471D-895E-1B16B4F56E84}" type="slidenum">
              <a:rPr lang="nl-NL" smtClean="0"/>
              <a:t>‹#›</a:t>
            </a:fld>
            <a:endParaRPr lang="nl-NL"/>
          </a:p>
        </p:txBody>
      </p:sp>
      <p:sp>
        <p:nvSpPr>
          <p:cNvPr id="14" name="Tijdelijke aanduiding voor tekst 13"/>
          <p:cNvSpPr>
            <a:spLocks noGrp="1"/>
          </p:cNvSpPr>
          <p:nvPr>
            <p:ph type="body" sz="quarter" idx="17"/>
          </p:nvPr>
        </p:nvSpPr>
        <p:spPr>
          <a:xfrm>
            <a:off x="457200" y="1203325"/>
            <a:ext cx="8435975" cy="151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5" name="Tijdelijke aanduiding voor tekst 13"/>
          <p:cNvSpPr>
            <a:spLocks noGrp="1"/>
          </p:cNvSpPr>
          <p:nvPr>
            <p:ph type="body" sz="quarter" idx="18"/>
          </p:nvPr>
        </p:nvSpPr>
        <p:spPr>
          <a:xfrm>
            <a:off x="457200" y="2787774"/>
            <a:ext cx="8435975" cy="151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3139063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1 tekstblok">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435280" cy="857250"/>
          </a:xfrm>
        </p:spPr>
        <p:txBody>
          <a:bodyPr/>
          <a:lstStyle>
            <a:lvl1pPr>
              <a:defRPr cap="all" baseline="0"/>
            </a:lvl1pPr>
          </a:lstStyle>
          <a:p>
            <a:r>
              <a:rPr lang="en-US"/>
              <a:t>Click to edit Master title style</a:t>
            </a:r>
            <a:endParaRPr lang="nl-NL" dirty="0"/>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065B037-3870-471D-895E-1B16B4F56E84}" type="slidenum">
              <a:rPr lang="nl-NL" smtClean="0"/>
              <a:t>‹#›</a:t>
            </a:fld>
            <a:endParaRPr lang="nl-NL"/>
          </a:p>
        </p:txBody>
      </p:sp>
      <p:sp>
        <p:nvSpPr>
          <p:cNvPr id="7" name="Tijdelijke aanduiding voor tekst 6"/>
          <p:cNvSpPr>
            <a:spLocks noGrp="1"/>
          </p:cNvSpPr>
          <p:nvPr>
            <p:ph type="body" sz="quarter" idx="13"/>
          </p:nvPr>
        </p:nvSpPr>
        <p:spPr>
          <a:xfrm>
            <a:off x="457200" y="1492250"/>
            <a:ext cx="8435975" cy="280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259771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beelding links tekst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065B037-3870-471D-895E-1B16B4F56E84}" type="slidenum">
              <a:rPr lang="nl-NL" smtClean="0"/>
              <a:t>‹#›</a:t>
            </a:fld>
            <a:endParaRPr lang="nl-NL"/>
          </a:p>
        </p:txBody>
      </p:sp>
      <p:sp>
        <p:nvSpPr>
          <p:cNvPr id="9" name="Tijdelijke aanduiding voor afbeelding 8"/>
          <p:cNvSpPr>
            <a:spLocks noGrp="1"/>
          </p:cNvSpPr>
          <p:nvPr>
            <p:ph type="pic" sz="quarter" idx="13"/>
          </p:nvPr>
        </p:nvSpPr>
        <p:spPr>
          <a:xfrm>
            <a:off x="457200" y="1419225"/>
            <a:ext cx="3898900" cy="2665413"/>
          </a:xfrm>
        </p:spPr>
        <p:txBody>
          <a:bodyPr/>
          <a:lstStyle/>
          <a:p>
            <a:r>
              <a:rPr lang="en-US"/>
              <a:t>Click icon to add picture</a:t>
            </a:r>
            <a:endParaRPr lang="nl-NL" dirty="0"/>
          </a:p>
        </p:txBody>
      </p:sp>
      <p:sp>
        <p:nvSpPr>
          <p:cNvPr id="11" name="Tijdelijke aanduiding voor tekst 10"/>
          <p:cNvSpPr>
            <a:spLocks noGrp="1"/>
          </p:cNvSpPr>
          <p:nvPr>
            <p:ph type="body" sz="quarter" idx="14"/>
          </p:nvPr>
        </p:nvSpPr>
        <p:spPr>
          <a:xfrm>
            <a:off x="4572000" y="1350000"/>
            <a:ext cx="4176713" cy="2733918"/>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399541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links afbeelding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065B037-3870-471D-895E-1B16B4F56E84}" type="slidenum">
              <a:rPr lang="nl-NL" smtClean="0"/>
              <a:t>‹#›</a:t>
            </a:fld>
            <a:endParaRPr lang="nl-NL"/>
          </a:p>
        </p:txBody>
      </p:sp>
      <p:sp>
        <p:nvSpPr>
          <p:cNvPr id="9" name="Tijdelijke aanduiding voor afbeelding 8"/>
          <p:cNvSpPr>
            <a:spLocks noGrp="1"/>
          </p:cNvSpPr>
          <p:nvPr>
            <p:ph type="pic" sz="quarter" idx="13"/>
          </p:nvPr>
        </p:nvSpPr>
        <p:spPr>
          <a:xfrm>
            <a:off x="4860032" y="1419622"/>
            <a:ext cx="3898900" cy="2665413"/>
          </a:xfrm>
        </p:spPr>
        <p:txBody>
          <a:bodyPr/>
          <a:lstStyle/>
          <a:p>
            <a:r>
              <a:rPr lang="en-US"/>
              <a:t>Click icon to add picture</a:t>
            </a:r>
            <a:endParaRPr lang="nl-NL" dirty="0"/>
          </a:p>
        </p:txBody>
      </p:sp>
      <p:sp>
        <p:nvSpPr>
          <p:cNvPr id="11" name="Tijdelijke aanduiding voor tekst 10"/>
          <p:cNvSpPr>
            <a:spLocks noGrp="1"/>
          </p:cNvSpPr>
          <p:nvPr>
            <p:ph type="body" sz="quarter" idx="14"/>
          </p:nvPr>
        </p:nvSpPr>
        <p:spPr>
          <a:xfrm>
            <a:off x="457200" y="1350000"/>
            <a:ext cx="4176713" cy="2733918"/>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206306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p:spPr>
        <p:txBody>
          <a:bodyPr/>
          <a:lstStyle>
            <a:lvl1pPr>
              <a:defRPr/>
            </a:lvl1pPr>
          </a:lstStyle>
          <a:p>
            <a:r>
              <a:rPr lang="en-US"/>
              <a:t>Click to edit Master title style</a:t>
            </a:r>
            <a:endParaRPr lang="nl-NL" dirty="0"/>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065B037-3870-471D-895E-1B16B4F56E84}" type="slidenum">
              <a:rPr lang="nl-NL" smtClean="0"/>
              <a:t>‹#›</a:t>
            </a:fld>
            <a:endParaRPr lang="nl-NL"/>
          </a:p>
        </p:txBody>
      </p:sp>
      <p:sp>
        <p:nvSpPr>
          <p:cNvPr id="18" name="Tijdelijke aanduiding voor SmartArt 17"/>
          <p:cNvSpPr>
            <a:spLocks noGrp="1"/>
          </p:cNvSpPr>
          <p:nvPr>
            <p:ph type="dgm" sz="quarter" idx="13"/>
          </p:nvPr>
        </p:nvSpPr>
        <p:spPr>
          <a:xfrm>
            <a:off x="457200" y="1276350"/>
            <a:ext cx="8218488" cy="3167063"/>
          </a:xfrm>
        </p:spPr>
        <p:txBody>
          <a:bodyPr/>
          <a:lstStyle/>
          <a:p>
            <a:r>
              <a:rPr lang="en-US"/>
              <a:t>Click icon to add SmartArt graphic</a:t>
            </a:r>
            <a:endParaRPr lang="nl-NL"/>
          </a:p>
        </p:txBody>
      </p:sp>
    </p:spTree>
    <p:extLst>
      <p:ext uri="{BB962C8B-B14F-4D97-AF65-F5344CB8AC3E}">
        <p14:creationId xmlns:p14="http://schemas.microsoft.com/office/powerpoint/2010/main" val="101792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065B037-3870-471D-895E-1B16B4F56E84}" type="slidenum">
              <a:rPr lang="nl-NL" smtClean="0"/>
              <a:t>‹#›</a:t>
            </a:fld>
            <a:endParaRPr lang="nl-NL"/>
          </a:p>
        </p:txBody>
      </p:sp>
    </p:spTree>
    <p:extLst>
      <p:ext uri="{BB962C8B-B14F-4D97-AF65-F5344CB8AC3E}">
        <p14:creationId xmlns:p14="http://schemas.microsoft.com/office/powerpoint/2010/main" val="17833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065B037-3870-471D-895E-1B16B4F56E84}" type="slidenum">
              <a:rPr lang="nl-NL" smtClean="0"/>
              <a:t>‹#›</a:t>
            </a:fld>
            <a:endParaRPr lang="nl-NL"/>
          </a:p>
        </p:txBody>
      </p:sp>
    </p:spTree>
    <p:extLst>
      <p:ext uri="{BB962C8B-B14F-4D97-AF65-F5344CB8AC3E}">
        <p14:creationId xmlns:p14="http://schemas.microsoft.com/office/powerpoint/2010/main" val="40203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no">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1AC7E8-C8DE-4D5A-BC76-3716832B67C2}"/>
              </a:ext>
            </a:extLst>
          </p:cNvPr>
          <p:cNvSpPr>
            <a:spLocks noGrp="1"/>
          </p:cNvSpPr>
          <p:nvPr>
            <p:ph type="title"/>
          </p:nvPr>
        </p:nvSpPr>
        <p:spPr>
          <a:xfrm>
            <a:off x="517813" y="18228"/>
            <a:ext cx="7886700" cy="273844"/>
          </a:xfrm>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4E133715-5A3C-4246-8D9C-51AD380B95FA}"/>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61737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65B037-3870-471D-895E-1B16B4F56E84}" type="slidenum">
              <a:rPr lang="nl-NL" smtClean="0"/>
              <a:t>‹#›</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020272" y="4515966"/>
            <a:ext cx="1800000" cy="462537"/>
          </a:xfrm>
          <a:prstGeom prst="rect">
            <a:avLst/>
          </a:prstGeom>
        </p:spPr>
      </p:pic>
      <p:sp>
        <p:nvSpPr>
          <p:cNvPr id="8" name="Rechthoek 7"/>
          <p:cNvSpPr/>
          <p:nvPr userDrawn="1"/>
        </p:nvSpPr>
        <p:spPr>
          <a:xfrm>
            <a:off x="9072000" y="0"/>
            <a:ext cx="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a:extLst>
              <a:ext uri="{FF2B5EF4-FFF2-40B4-BE49-F238E27FC236}">
                <a16:creationId xmlns:a16="http://schemas.microsoft.com/office/drawing/2014/main" id="{5A3FE378-6712-456B-9DE1-84B3A06B50AB}"/>
              </a:ext>
            </a:extLst>
          </p:cNvPr>
          <p:cNvPicPr>
            <a:picLocks noChangeAspect="1"/>
          </p:cNvPicPr>
          <p:nvPr userDrawn="1"/>
        </p:nvPicPr>
        <p:blipFill rotWithShape="1">
          <a:blip r:embed="rId15"/>
          <a:srcRect t="-2633" r="59703" b="1"/>
          <a:stretch/>
        </p:blipFill>
        <p:spPr>
          <a:xfrm>
            <a:off x="72001" y="4689886"/>
            <a:ext cx="766200" cy="348736"/>
          </a:xfrm>
          <a:prstGeom prst="rect">
            <a:avLst/>
          </a:prstGeom>
        </p:spPr>
      </p:pic>
    </p:spTree>
    <p:extLst>
      <p:ext uri="{BB962C8B-B14F-4D97-AF65-F5344CB8AC3E}">
        <p14:creationId xmlns:p14="http://schemas.microsoft.com/office/powerpoint/2010/main" val="2352951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61" r:id="rId5"/>
    <p:sldLayoutId id="2147483653" r:id="rId6"/>
    <p:sldLayoutId id="2147483654" r:id="rId7"/>
    <p:sldLayoutId id="2147483655" r:id="rId8"/>
    <p:sldLayoutId id="2147483663" r:id="rId9"/>
    <p:sldLayoutId id="2147483665" r:id="rId10"/>
    <p:sldLayoutId id="2147483666" r:id="rId11"/>
    <p:sldLayoutId id="2147483667" r:id="rId12"/>
  </p:sldLayoutIdLst>
  <p:txStyles>
    <p:titleStyle>
      <a:lvl1pPr algn="l" defTabSz="914400" rtl="0" eaLnBrk="1" latinLnBrk="0" hangingPunct="1">
        <a:spcBef>
          <a:spcPct val="0"/>
        </a:spcBef>
        <a:buNone/>
        <a:defRPr sz="3600" kern="1200" cap="all" baseline="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600" b="1" kern="1200" cap="all" baseline="0">
          <a:solidFill>
            <a:schemeClr val="tx1"/>
          </a:solidFill>
          <a:latin typeface="+mn-lt"/>
          <a:ea typeface="+mn-ea"/>
          <a:cs typeface="+mn-cs"/>
        </a:defRPr>
      </a:lvl1pPr>
      <a:lvl2pPr marL="0" indent="0" algn="l" defTabSz="914400"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2pPr>
      <a:lvl3pPr marL="216000" indent="-216000" algn="l" defTabSz="9144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3pPr>
      <a:lvl4pPr marL="432000" indent="-216000" algn="l" defTabSz="9144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648000" indent="-216000" algn="l" defTabSz="9144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eitfood.eu/projects/eit-food-call-for-proposals-2022#tab3"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www.eitfood.eu/projects/eit-food-call-for-proposals-2022#tab4"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8.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0.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49.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1.emf"/></Relationships>
</file>

<file path=ppt/slides/_rels/slide3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61.emf"/></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61.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70.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F6C8BA-614C-4B53-A043-D9F5B982A1A7}"/>
              </a:ext>
            </a:extLst>
          </p:cNvPr>
          <p:cNvSpPr>
            <a:spLocks noGrp="1"/>
          </p:cNvSpPr>
          <p:nvPr>
            <p:ph type="dt" sz="half" idx="10"/>
          </p:nvPr>
        </p:nvSpPr>
        <p:spPr/>
        <p:txBody>
          <a:bodyPr/>
          <a:lstStyle/>
          <a:p>
            <a:r>
              <a:rPr lang="nl-NL" dirty="0"/>
              <a:t>November/December 2021</a:t>
            </a:r>
          </a:p>
        </p:txBody>
      </p:sp>
      <p:sp>
        <p:nvSpPr>
          <p:cNvPr id="3" name="Subtitle 2">
            <a:extLst>
              <a:ext uri="{FF2B5EF4-FFF2-40B4-BE49-F238E27FC236}">
                <a16:creationId xmlns:a16="http://schemas.microsoft.com/office/drawing/2014/main" id="{B5BA2AEE-7B90-47D6-89A4-682E4335DDF3}"/>
              </a:ext>
            </a:extLst>
          </p:cNvPr>
          <p:cNvSpPr>
            <a:spLocks noGrp="1"/>
          </p:cNvSpPr>
          <p:nvPr>
            <p:ph type="subTitle" idx="1"/>
          </p:nvPr>
        </p:nvSpPr>
        <p:spPr>
          <a:xfrm>
            <a:off x="467544" y="4083918"/>
            <a:ext cx="5095056" cy="576064"/>
          </a:xfrm>
        </p:spPr>
        <p:txBody>
          <a:bodyPr>
            <a:normAutofit/>
          </a:bodyPr>
          <a:lstStyle/>
          <a:p>
            <a:r>
              <a:rPr lang="it-IT" sz="1400" b="0" dirty="0"/>
              <a:t>From key </a:t>
            </a:r>
            <a:r>
              <a:rPr lang="it-IT" sz="1400" b="0" dirty="0" err="1"/>
              <a:t>exploitable</a:t>
            </a:r>
            <a:r>
              <a:rPr lang="it-IT" sz="1400" b="0" dirty="0"/>
              <a:t> results to Financial </a:t>
            </a:r>
            <a:r>
              <a:rPr lang="it-IT" sz="1400" b="0" dirty="0" err="1"/>
              <a:t>return</a:t>
            </a:r>
            <a:r>
              <a:rPr lang="it-IT" sz="1400" b="0" dirty="0"/>
              <a:t> for </a:t>
            </a:r>
            <a:r>
              <a:rPr lang="it-IT" sz="1400" b="0" dirty="0" err="1"/>
              <a:t>eit</a:t>
            </a:r>
            <a:r>
              <a:rPr lang="it-IT" sz="1400" b="0" dirty="0"/>
              <a:t>-food</a:t>
            </a:r>
            <a:endParaRPr lang="en-GB" sz="1400" b="0" dirty="0"/>
          </a:p>
        </p:txBody>
      </p:sp>
      <p:sp>
        <p:nvSpPr>
          <p:cNvPr id="4" name="Title 3">
            <a:extLst>
              <a:ext uri="{FF2B5EF4-FFF2-40B4-BE49-F238E27FC236}">
                <a16:creationId xmlns:a16="http://schemas.microsoft.com/office/drawing/2014/main" id="{7A60041D-B412-4A33-A24C-72A8B17E174C}"/>
              </a:ext>
            </a:extLst>
          </p:cNvPr>
          <p:cNvSpPr>
            <a:spLocks noGrp="1"/>
          </p:cNvSpPr>
          <p:nvPr>
            <p:ph type="ctrTitle"/>
          </p:nvPr>
        </p:nvSpPr>
        <p:spPr>
          <a:xfrm>
            <a:off x="0" y="1657350"/>
            <a:ext cx="5486400" cy="2426569"/>
          </a:xfrm>
          <a:solidFill>
            <a:schemeClr val="accent2"/>
          </a:solidFill>
        </p:spPr>
        <p:txBody>
          <a:bodyPr/>
          <a:lstStyle/>
          <a:p>
            <a:pPr algn="ctr"/>
            <a:r>
              <a:rPr lang="it-IT" dirty="0"/>
              <a:t>EIT Food FINANCIAL SUSTAINABILITY &amp; </a:t>
            </a:r>
            <a:r>
              <a:rPr lang="it-IT" dirty="0" err="1"/>
              <a:t>Commercialization</a:t>
            </a:r>
            <a:r>
              <a:rPr lang="it-IT" dirty="0"/>
              <a:t> Strategy</a:t>
            </a:r>
            <a:endParaRPr lang="en-GB" dirty="0"/>
          </a:p>
        </p:txBody>
      </p:sp>
    </p:spTree>
    <p:extLst>
      <p:ext uri="{BB962C8B-B14F-4D97-AF65-F5344CB8AC3E}">
        <p14:creationId xmlns:p14="http://schemas.microsoft.com/office/powerpoint/2010/main" val="313729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lstStyle/>
          <a:p>
            <a:r>
              <a:rPr lang="en-GB" dirty="0"/>
              <a:t>FRM in EVALUATION PROCESS</a:t>
            </a:r>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471744" y="819150"/>
            <a:ext cx="8435975" cy="2808288"/>
          </a:xfrm>
        </p:spPr>
        <p:txBody>
          <a:bodyPr>
            <a:normAutofit/>
          </a:bodyPr>
          <a:lstStyle/>
          <a:p>
            <a:r>
              <a:rPr lang="en-GB" b="0" dirty="0"/>
              <a:t>Financial return mechanisms is explicit part of the evaluation: </a:t>
            </a:r>
            <a:r>
              <a:rPr lang="en-GB" dirty="0"/>
              <a:t>PART A</a:t>
            </a:r>
          </a:p>
          <a:p>
            <a:endParaRPr lang="en-GB" b="0" dirty="0"/>
          </a:p>
        </p:txBody>
      </p:sp>
      <p:graphicFrame>
        <p:nvGraphicFramePr>
          <p:cNvPr id="4" name="Table 4">
            <a:extLst>
              <a:ext uri="{FF2B5EF4-FFF2-40B4-BE49-F238E27FC236}">
                <a16:creationId xmlns:a16="http://schemas.microsoft.com/office/drawing/2014/main" id="{936C3CEA-E5FC-4A51-A511-CE9614F7EF71}"/>
              </a:ext>
            </a:extLst>
          </p:cNvPr>
          <p:cNvGraphicFramePr>
            <a:graphicFrameLocks noGrp="1"/>
          </p:cNvGraphicFramePr>
          <p:nvPr>
            <p:extLst>
              <p:ext uri="{D42A27DB-BD31-4B8C-83A1-F6EECF244321}">
                <p14:modId xmlns:p14="http://schemas.microsoft.com/office/powerpoint/2010/main" val="1473537213"/>
              </p:ext>
            </p:extLst>
          </p:nvPr>
        </p:nvGraphicFramePr>
        <p:xfrm>
          <a:off x="456505" y="1123950"/>
          <a:ext cx="8435975" cy="3901440"/>
        </p:xfrm>
        <a:graphic>
          <a:graphicData uri="http://schemas.openxmlformats.org/drawingml/2006/table">
            <a:tbl>
              <a:tblPr firstRow="1" bandRow="1">
                <a:tableStyleId>{5C22544A-7EE6-4342-B048-85BDC9FD1C3A}</a:tableStyleId>
              </a:tblPr>
              <a:tblGrid>
                <a:gridCol w="543259">
                  <a:extLst>
                    <a:ext uri="{9D8B030D-6E8A-4147-A177-3AD203B41FA5}">
                      <a16:colId xmlns:a16="http://schemas.microsoft.com/office/drawing/2014/main" val="3619924454"/>
                    </a:ext>
                  </a:extLst>
                </a:gridCol>
                <a:gridCol w="1937549">
                  <a:extLst>
                    <a:ext uri="{9D8B030D-6E8A-4147-A177-3AD203B41FA5}">
                      <a16:colId xmlns:a16="http://schemas.microsoft.com/office/drawing/2014/main" val="219391203"/>
                    </a:ext>
                  </a:extLst>
                </a:gridCol>
                <a:gridCol w="392999">
                  <a:extLst>
                    <a:ext uri="{9D8B030D-6E8A-4147-A177-3AD203B41FA5}">
                      <a16:colId xmlns:a16="http://schemas.microsoft.com/office/drawing/2014/main" val="3412057741"/>
                    </a:ext>
                  </a:extLst>
                </a:gridCol>
                <a:gridCol w="2689488">
                  <a:extLst>
                    <a:ext uri="{9D8B030D-6E8A-4147-A177-3AD203B41FA5}">
                      <a16:colId xmlns:a16="http://schemas.microsoft.com/office/drawing/2014/main" val="1073800912"/>
                    </a:ext>
                  </a:extLst>
                </a:gridCol>
                <a:gridCol w="533400">
                  <a:extLst>
                    <a:ext uri="{9D8B030D-6E8A-4147-A177-3AD203B41FA5}">
                      <a16:colId xmlns:a16="http://schemas.microsoft.com/office/drawing/2014/main" val="2189667724"/>
                    </a:ext>
                  </a:extLst>
                </a:gridCol>
                <a:gridCol w="2339280">
                  <a:extLst>
                    <a:ext uri="{9D8B030D-6E8A-4147-A177-3AD203B41FA5}">
                      <a16:colId xmlns:a16="http://schemas.microsoft.com/office/drawing/2014/main" val="706652619"/>
                    </a:ext>
                  </a:extLst>
                </a:gridCol>
              </a:tblGrid>
              <a:tr h="446088">
                <a:tc gridSpan="2">
                  <a:txBody>
                    <a:bodyPr/>
                    <a:lstStyle/>
                    <a:p>
                      <a:r>
                        <a:rPr lang="en-GB" sz="1400" dirty="0"/>
                        <a:t>Excellence </a:t>
                      </a:r>
                    </a:p>
                    <a:p>
                      <a:r>
                        <a:rPr lang="en-GB" sz="1400" dirty="0"/>
                        <a:t>40%</a:t>
                      </a:r>
                    </a:p>
                  </a:txBody>
                  <a:tcPr/>
                </a:tc>
                <a:tc hMerge="1">
                  <a:txBody>
                    <a:bodyPr/>
                    <a:lstStyle/>
                    <a:p>
                      <a:endParaRPr lang="en-GB" dirty="0"/>
                    </a:p>
                  </a:txBody>
                  <a:tcPr/>
                </a:tc>
                <a:tc gridSpan="2">
                  <a:txBody>
                    <a:bodyPr/>
                    <a:lstStyle/>
                    <a:p>
                      <a:r>
                        <a:rPr lang="en-GB" sz="1400" dirty="0"/>
                        <a:t>Impact pathways and KPIs 30%</a:t>
                      </a:r>
                    </a:p>
                  </a:txBody>
                  <a:tcPr/>
                </a:tc>
                <a:tc hMerge="1">
                  <a:txBody>
                    <a:bodyPr/>
                    <a:lstStyle/>
                    <a:p>
                      <a:endParaRPr lang="en-GB" dirty="0"/>
                    </a:p>
                  </a:txBody>
                  <a:tcPr/>
                </a:tc>
                <a:tc gridSpan="2">
                  <a:txBody>
                    <a:bodyPr/>
                    <a:lstStyle/>
                    <a:p>
                      <a:r>
                        <a:rPr lang="en-GB" sz="1400" dirty="0"/>
                        <a:t>Quality and efficiency of implementation 30%</a:t>
                      </a:r>
                    </a:p>
                  </a:txBody>
                  <a:tcPr/>
                </a:tc>
                <a:tc hMerge="1">
                  <a:txBody>
                    <a:bodyPr/>
                    <a:lstStyle/>
                    <a:p>
                      <a:endParaRPr lang="en-GB" dirty="0"/>
                    </a:p>
                  </a:txBody>
                  <a:tcPr/>
                </a:tc>
                <a:extLst>
                  <a:ext uri="{0D108BD9-81ED-4DB2-BD59-A6C34878D82A}">
                    <a16:rowId xmlns:a16="http://schemas.microsoft.com/office/drawing/2014/main" val="3873610194"/>
                  </a:ext>
                </a:extLst>
              </a:tr>
              <a:tr h="499932">
                <a:tc>
                  <a:txBody>
                    <a:bodyPr/>
                    <a:lstStyle/>
                    <a:p>
                      <a:r>
                        <a:rPr lang="en-GB" sz="900" dirty="0"/>
                        <a:t>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*Clearly demonstrated market and societal need/demand for the proposed innovation </a:t>
                      </a:r>
                      <a:r>
                        <a:rPr lang="en-GB" sz="1800" b="0" i="0" u="none" strike="noStrike" kern="1200" baseline="0" dirty="0">
                          <a:solidFill>
                            <a:schemeClr val="dk1"/>
                          </a:solidFill>
                          <a:latin typeface="+mn-lt"/>
                          <a:ea typeface="+mn-ea"/>
                          <a:cs typeface="+mn-cs"/>
                        </a:rPr>
                        <a:t>	</a:t>
                      </a:r>
                    </a:p>
                    <a:p>
                      <a:endParaRPr lang="en-GB" sz="900" dirty="0"/>
                    </a:p>
                  </a:txBody>
                  <a:tcPr/>
                </a:tc>
                <a:tc>
                  <a:txBody>
                    <a:bodyPr/>
                    <a:lstStyle/>
                    <a:p>
                      <a:r>
                        <a:rPr lang="en-GB" sz="900" dirty="0"/>
                        <a:t>40%</a:t>
                      </a:r>
                    </a:p>
                  </a:txBody>
                  <a:tcPr/>
                </a:tc>
                <a:tc>
                  <a:txBody>
                    <a:bodyPr/>
                    <a:lstStyle/>
                    <a:p>
                      <a:r>
                        <a:rPr lang="en-GB" sz="900" dirty="0"/>
                        <a:t>Proposal significantly contributes towards EIT Food’s Societal, Environmental, Economic impact. There is a clear link between the project’s KPIs and Impact Indicators.</a:t>
                      </a:r>
                    </a:p>
                  </a:txBody>
                  <a:tcPr/>
                </a:tc>
                <a:tc>
                  <a:txBody>
                    <a:bodyPr/>
                    <a:lstStyle/>
                    <a:p>
                      <a:r>
                        <a:rPr lang="en-GB" sz="900" dirty="0"/>
                        <a:t>40%</a:t>
                      </a:r>
                    </a:p>
                  </a:txBody>
                  <a:tcPr/>
                </a:tc>
                <a:tc>
                  <a:txBody>
                    <a:bodyPr/>
                    <a:lstStyle/>
                    <a:p>
                      <a:r>
                        <a:rPr lang="en-GB" sz="900" dirty="0"/>
                        <a:t>Value for Money of the proposed activity.</a:t>
                      </a:r>
                    </a:p>
                    <a:p>
                      <a:r>
                        <a:rPr lang="en-GB" sz="900" dirty="0"/>
                        <a:t>Extent of proposal’s co-funding rate will be reflected in the evaluation score.</a:t>
                      </a:r>
                    </a:p>
                  </a:txBody>
                  <a:tcPr/>
                </a:tc>
                <a:extLst>
                  <a:ext uri="{0D108BD9-81ED-4DB2-BD59-A6C34878D82A}">
                    <a16:rowId xmlns:a16="http://schemas.microsoft.com/office/drawing/2014/main" val="1565660391"/>
                  </a:ext>
                </a:extLst>
              </a:tr>
              <a:tr h="494796">
                <a:tc>
                  <a:txBody>
                    <a:bodyPr/>
                    <a:lstStyle/>
                    <a:p>
                      <a:r>
                        <a:rPr lang="en-GB" sz="900" dirty="0"/>
                        <a:t>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Innovativeness of the proposed solution, advancing state of the art in the field. 	</a:t>
                      </a:r>
                    </a:p>
                    <a:p>
                      <a:endParaRPr lang="en-GB" sz="900" kern="1200" dirty="0">
                        <a:solidFill>
                          <a:schemeClr val="dk1"/>
                        </a:solidFill>
                        <a:latin typeface="+mn-lt"/>
                        <a:ea typeface="+mn-ea"/>
                        <a:cs typeface="+mn-cs"/>
                      </a:endParaRPr>
                    </a:p>
                  </a:txBody>
                  <a:tcPr/>
                </a:tc>
                <a:tc>
                  <a:txBody>
                    <a:bodyPr/>
                    <a:lstStyle/>
                    <a:p>
                      <a:r>
                        <a:rPr lang="en-GB" sz="900" dirty="0"/>
                        <a:t>40%</a:t>
                      </a:r>
                    </a:p>
                  </a:txBody>
                  <a:tcPr/>
                </a:tc>
                <a:tc>
                  <a:txBody>
                    <a:bodyPr/>
                    <a:lstStyle/>
                    <a:p>
                      <a:r>
                        <a:rPr lang="en-GB" sz="900" dirty="0"/>
                        <a:t>Proposal’s intended impact is significant, as measured by the # of EIT Core KPIs and additional KIC-specific KPIs for Innovation, in particular:</a:t>
                      </a:r>
                    </a:p>
                    <a:p>
                      <a:r>
                        <a:rPr lang="en-GB" sz="900" dirty="0"/>
                        <a:t>• Marketed Innovations</a:t>
                      </a:r>
                    </a:p>
                    <a:p>
                      <a:r>
                        <a:rPr lang="en-GB" sz="900" dirty="0"/>
                        <a:t>• Designed and Tested Innovations</a:t>
                      </a:r>
                    </a:p>
                    <a:p>
                      <a:r>
                        <a:rPr lang="en-GB" sz="900" dirty="0"/>
                        <a:t>• Start-ups created</a:t>
                      </a:r>
                    </a:p>
                    <a:p>
                      <a:r>
                        <a:rPr lang="en-GB" sz="900" dirty="0"/>
                        <a:t>• Innovation testbeds established</a:t>
                      </a:r>
                    </a:p>
                    <a:p>
                      <a:r>
                        <a:rPr lang="en-GB" sz="900" dirty="0"/>
                        <a:t>Extent of proposal’s intended impact will be reflected in the evaluation score.</a:t>
                      </a:r>
                    </a:p>
                  </a:txBody>
                  <a:tcPr/>
                </a:tc>
                <a:tc>
                  <a:txBody>
                    <a:bodyPr/>
                    <a:lstStyle/>
                    <a:p>
                      <a:r>
                        <a:rPr lang="en-GB" sz="900" dirty="0"/>
                        <a:t>40%</a:t>
                      </a:r>
                    </a:p>
                  </a:txBody>
                  <a:tcPr/>
                </a:tc>
                <a:tc>
                  <a:txBody>
                    <a:bodyPr/>
                    <a:lstStyle/>
                    <a:p>
                      <a:r>
                        <a:rPr lang="en-GB" sz="900" dirty="0"/>
                        <a:t>Competences, operational capability, and complementarity of the consortium to achieve project objectives</a:t>
                      </a:r>
                    </a:p>
                  </a:txBody>
                  <a:tcPr/>
                </a:tc>
                <a:extLst>
                  <a:ext uri="{0D108BD9-81ED-4DB2-BD59-A6C34878D82A}">
                    <a16:rowId xmlns:a16="http://schemas.microsoft.com/office/drawing/2014/main" val="1918865433"/>
                  </a:ext>
                </a:extLst>
              </a:tr>
              <a:tr h="499932">
                <a:tc>
                  <a:txBody>
                    <a:bodyPr/>
                    <a:lstStyle/>
                    <a:p>
                      <a:r>
                        <a:rPr lang="en-GB" sz="900" dirty="0"/>
                        <a:t>25%</a:t>
                      </a:r>
                    </a:p>
                  </a:txBody>
                  <a:tcPr/>
                </a:tc>
                <a:tc>
                  <a:txBody>
                    <a:bodyPr/>
                    <a:lstStyle/>
                    <a:p>
                      <a:r>
                        <a:rPr lang="en-GB" sz="900" dirty="0"/>
                        <a:t>*Soundness/credibility of the </a:t>
                      </a:r>
                      <a:r>
                        <a:rPr lang="en-GB" sz="900" b="1" dirty="0"/>
                        <a:t>business concept and robust commercialisation strategy</a:t>
                      </a:r>
                    </a:p>
                  </a:txBody>
                  <a:tcPr/>
                </a:tc>
                <a:tc>
                  <a:txBody>
                    <a:bodyPr/>
                    <a:lstStyle/>
                    <a:p>
                      <a:r>
                        <a:rPr lang="en-GB" sz="900" dirty="0"/>
                        <a:t>20%</a:t>
                      </a:r>
                    </a:p>
                  </a:txBody>
                  <a:tcPr/>
                </a:tc>
                <a:tc>
                  <a:txBody>
                    <a:bodyPr/>
                    <a:lstStyle/>
                    <a:p>
                      <a:r>
                        <a:rPr lang="en-GB" sz="900" dirty="0"/>
                        <a:t>Clearly demonstrated collaborative strength and synergies of consortium to contribute to the EIT Food Focus Area Challenges with the innovation(s) being developed.</a:t>
                      </a:r>
                    </a:p>
                  </a:txBody>
                  <a:tcPr/>
                </a:tc>
                <a:tc>
                  <a:txBody>
                    <a:bodyPr/>
                    <a:lstStyle/>
                    <a:p>
                      <a:r>
                        <a:rPr lang="en-GB" sz="900" dirty="0"/>
                        <a:t>20%</a:t>
                      </a:r>
                    </a:p>
                  </a:txBody>
                  <a:tcPr/>
                </a:tc>
                <a:tc>
                  <a:txBody>
                    <a:bodyPr/>
                    <a:lstStyle/>
                    <a:p>
                      <a:r>
                        <a:rPr lang="en-GB" sz="900" dirty="0"/>
                        <a:t>Adequate resources (human and financial) to achieve project objectives</a:t>
                      </a:r>
                    </a:p>
                  </a:txBody>
                  <a:tcPr/>
                </a:tc>
                <a:extLst>
                  <a:ext uri="{0D108BD9-81ED-4DB2-BD59-A6C34878D82A}">
                    <a16:rowId xmlns:a16="http://schemas.microsoft.com/office/drawing/2014/main" val="384456572"/>
                  </a:ext>
                </a:extLst>
              </a:tr>
              <a:tr h="499932">
                <a:tc>
                  <a:txBody>
                    <a:bodyPr/>
                    <a:lstStyle/>
                    <a:p>
                      <a:r>
                        <a:rPr lang="en-GB" sz="900" dirty="0"/>
                        <a:t>25%</a:t>
                      </a:r>
                    </a:p>
                  </a:txBody>
                  <a:tcPr/>
                </a:tc>
                <a:tc>
                  <a:txBody>
                    <a:bodyPr/>
                    <a:lstStyle/>
                    <a:p>
                      <a:r>
                        <a:rPr lang="en-GB" sz="900" dirty="0"/>
                        <a:t>Stage of development of the innovation and its critical/non-critical technologies is clearly demonstrated</a:t>
                      </a:r>
                    </a:p>
                  </a:txBody>
                  <a:tcPr/>
                </a:tc>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dirty="0"/>
                    </a:p>
                  </a:txBody>
                  <a:tcPr/>
                </a:tc>
                <a:extLst>
                  <a:ext uri="{0D108BD9-81ED-4DB2-BD59-A6C34878D82A}">
                    <a16:rowId xmlns:a16="http://schemas.microsoft.com/office/drawing/2014/main" val="1532549465"/>
                  </a:ext>
                </a:extLst>
              </a:tr>
            </a:tbl>
          </a:graphicData>
        </a:graphic>
      </p:graphicFrame>
      <p:sp>
        <p:nvSpPr>
          <p:cNvPr id="5" name="Rectangle: Rounded Corners 4">
            <a:extLst>
              <a:ext uri="{FF2B5EF4-FFF2-40B4-BE49-F238E27FC236}">
                <a16:creationId xmlns:a16="http://schemas.microsoft.com/office/drawing/2014/main" id="{5479D2D0-1066-4993-B644-8601D0B1C5BE}"/>
              </a:ext>
            </a:extLst>
          </p:cNvPr>
          <p:cNvSpPr/>
          <p:nvPr/>
        </p:nvSpPr>
        <p:spPr>
          <a:xfrm>
            <a:off x="457200" y="3867150"/>
            <a:ext cx="2514600" cy="6858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llout: Line 5">
            <a:extLst>
              <a:ext uri="{FF2B5EF4-FFF2-40B4-BE49-F238E27FC236}">
                <a16:creationId xmlns:a16="http://schemas.microsoft.com/office/drawing/2014/main" id="{A5B9F496-15D4-48A3-ACF5-165EF648A74A}"/>
              </a:ext>
            </a:extLst>
          </p:cNvPr>
          <p:cNvSpPr/>
          <p:nvPr/>
        </p:nvSpPr>
        <p:spPr>
          <a:xfrm>
            <a:off x="3276600" y="4552950"/>
            <a:ext cx="5410200" cy="472440"/>
          </a:xfrm>
          <a:prstGeom prst="borderCallout1">
            <a:avLst>
              <a:gd name="adj1" fmla="val 35580"/>
              <a:gd name="adj2" fmla="val -985"/>
              <a:gd name="adj3" fmla="val -12044"/>
              <a:gd name="adj4" fmla="val -5559"/>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r>
              <a:rPr lang="en-GB" baseline="30000" dirty="0">
                <a:solidFill>
                  <a:schemeClr val="tx1"/>
                </a:solidFill>
              </a:rPr>
              <a:t>st</a:t>
            </a:r>
            <a:r>
              <a:rPr lang="en-GB" dirty="0">
                <a:solidFill>
                  <a:schemeClr val="tx1"/>
                </a:solidFill>
              </a:rPr>
              <a:t> level of evaluation of your FRM</a:t>
            </a:r>
          </a:p>
        </p:txBody>
      </p:sp>
    </p:spTree>
    <p:extLst>
      <p:ext uri="{BB962C8B-B14F-4D97-AF65-F5344CB8AC3E}">
        <p14:creationId xmlns:p14="http://schemas.microsoft.com/office/powerpoint/2010/main" val="122694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a:xfrm>
            <a:off x="456505" y="13147"/>
            <a:ext cx="8435280" cy="857250"/>
          </a:xfrm>
        </p:spPr>
        <p:txBody>
          <a:bodyPr/>
          <a:lstStyle/>
          <a:p>
            <a:r>
              <a:rPr lang="en-GB" dirty="0"/>
              <a:t>FRM in EVALUATION PROCESS</a:t>
            </a:r>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455810" y="666750"/>
            <a:ext cx="8435975" cy="2808288"/>
          </a:xfrm>
        </p:spPr>
        <p:txBody>
          <a:bodyPr>
            <a:normAutofit/>
          </a:bodyPr>
          <a:lstStyle/>
          <a:p>
            <a:r>
              <a:rPr lang="en-GB" b="0" dirty="0"/>
              <a:t>Financial return mechanisms is explicit part of the evaluation: </a:t>
            </a:r>
            <a:r>
              <a:rPr lang="en-GB" dirty="0"/>
              <a:t>PART B</a:t>
            </a:r>
          </a:p>
          <a:p>
            <a:endParaRPr lang="en-GB" b="0" dirty="0"/>
          </a:p>
        </p:txBody>
      </p:sp>
      <p:graphicFrame>
        <p:nvGraphicFramePr>
          <p:cNvPr id="4" name="Table 4">
            <a:extLst>
              <a:ext uri="{FF2B5EF4-FFF2-40B4-BE49-F238E27FC236}">
                <a16:creationId xmlns:a16="http://schemas.microsoft.com/office/drawing/2014/main" id="{936C3CEA-E5FC-4A51-A511-CE9614F7EF71}"/>
              </a:ext>
            </a:extLst>
          </p:cNvPr>
          <p:cNvGraphicFramePr>
            <a:graphicFrameLocks noGrp="1"/>
          </p:cNvGraphicFramePr>
          <p:nvPr>
            <p:extLst>
              <p:ext uri="{D42A27DB-BD31-4B8C-83A1-F6EECF244321}">
                <p14:modId xmlns:p14="http://schemas.microsoft.com/office/powerpoint/2010/main" val="2459295046"/>
              </p:ext>
            </p:extLst>
          </p:nvPr>
        </p:nvGraphicFramePr>
        <p:xfrm>
          <a:off x="455809" y="975402"/>
          <a:ext cx="8435975" cy="4038600"/>
        </p:xfrm>
        <a:graphic>
          <a:graphicData uri="http://schemas.openxmlformats.org/drawingml/2006/table">
            <a:tbl>
              <a:tblPr firstRow="1" bandRow="1">
                <a:tableStyleId>{5C22544A-7EE6-4342-B048-85BDC9FD1C3A}</a:tableStyleId>
              </a:tblPr>
              <a:tblGrid>
                <a:gridCol w="543259">
                  <a:extLst>
                    <a:ext uri="{9D8B030D-6E8A-4147-A177-3AD203B41FA5}">
                      <a16:colId xmlns:a16="http://schemas.microsoft.com/office/drawing/2014/main" val="3619924454"/>
                    </a:ext>
                  </a:extLst>
                </a:gridCol>
                <a:gridCol w="1937549">
                  <a:extLst>
                    <a:ext uri="{9D8B030D-6E8A-4147-A177-3AD203B41FA5}">
                      <a16:colId xmlns:a16="http://schemas.microsoft.com/office/drawing/2014/main" val="219391203"/>
                    </a:ext>
                  </a:extLst>
                </a:gridCol>
                <a:gridCol w="392999">
                  <a:extLst>
                    <a:ext uri="{9D8B030D-6E8A-4147-A177-3AD203B41FA5}">
                      <a16:colId xmlns:a16="http://schemas.microsoft.com/office/drawing/2014/main" val="3412057741"/>
                    </a:ext>
                  </a:extLst>
                </a:gridCol>
                <a:gridCol w="2384688">
                  <a:extLst>
                    <a:ext uri="{9D8B030D-6E8A-4147-A177-3AD203B41FA5}">
                      <a16:colId xmlns:a16="http://schemas.microsoft.com/office/drawing/2014/main" val="1073800912"/>
                    </a:ext>
                  </a:extLst>
                </a:gridCol>
                <a:gridCol w="533400">
                  <a:extLst>
                    <a:ext uri="{9D8B030D-6E8A-4147-A177-3AD203B41FA5}">
                      <a16:colId xmlns:a16="http://schemas.microsoft.com/office/drawing/2014/main" val="2189667724"/>
                    </a:ext>
                  </a:extLst>
                </a:gridCol>
                <a:gridCol w="2644080">
                  <a:extLst>
                    <a:ext uri="{9D8B030D-6E8A-4147-A177-3AD203B41FA5}">
                      <a16:colId xmlns:a16="http://schemas.microsoft.com/office/drawing/2014/main" val="706652619"/>
                    </a:ext>
                  </a:extLst>
                </a:gridCol>
              </a:tblGrid>
              <a:tr h="446088">
                <a:tc gridSpan="2">
                  <a:txBody>
                    <a:bodyPr/>
                    <a:lstStyle/>
                    <a:p>
                      <a:r>
                        <a:rPr lang="en-GB" sz="1400" dirty="0"/>
                        <a:t>Excellence </a:t>
                      </a:r>
                    </a:p>
                    <a:p>
                      <a:r>
                        <a:rPr lang="en-GB" sz="1400" dirty="0"/>
                        <a:t>40%</a:t>
                      </a:r>
                    </a:p>
                  </a:txBody>
                  <a:tcPr/>
                </a:tc>
                <a:tc hMerge="1">
                  <a:txBody>
                    <a:bodyPr/>
                    <a:lstStyle/>
                    <a:p>
                      <a:endParaRPr lang="en-GB" dirty="0"/>
                    </a:p>
                  </a:txBody>
                  <a:tcPr/>
                </a:tc>
                <a:tc gridSpan="2">
                  <a:txBody>
                    <a:bodyPr/>
                    <a:lstStyle/>
                    <a:p>
                      <a:r>
                        <a:rPr lang="en-GB" sz="1400" dirty="0"/>
                        <a:t>Impact pathways and KPIs 30%</a:t>
                      </a:r>
                    </a:p>
                  </a:txBody>
                  <a:tcPr/>
                </a:tc>
                <a:tc hMerge="1">
                  <a:txBody>
                    <a:bodyPr/>
                    <a:lstStyle/>
                    <a:p>
                      <a:endParaRPr lang="en-GB" dirty="0"/>
                    </a:p>
                  </a:txBody>
                  <a:tcPr/>
                </a:tc>
                <a:tc gridSpan="2">
                  <a:txBody>
                    <a:bodyPr/>
                    <a:lstStyle/>
                    <a:p>
                      <a:r>
                        <a:rPr lang="en-GB" sz="1400" dirty="0"/>
                        <a:t>Quality and efficiency of implementation 30%</a:t>
                      </a:r>
                    </a:p>
                  </a:txBody>
                  <a:tcPr/>
                </a:tc>
                <a:tc hMerge="1">
                  <a:txBody>
                    <a:bodyPr/>
                    <a:lstStyle/>
                    <a:p>
                      <a:endParaRPr lang="en-GB" dirty="0"/>
                    </a:p>
                  </a:txBody>
                  <a:tcPr/>
                </a:tc>
                <a:extLst>
                  <a:ext uri="{0D108BD9-81ED-4DB2-BD59-A6C34878D82A}">
                    <a16:rowId xmlns:a16="http://schemas.microsoft.com/office/drawing/2014/main" val="3873610194"/>
                  </a:ext>
                </a:extLst>
              </a:tr>
              <a:tr h="499932">
                <a:tc>
                  <a:txBody>
                    <a:bodyPr/>
                    <a:lstStyle/>
                    <a:p>
                      <a:r>
                        <a:rPr lang="en-GB" sz="900" dirty="0"/>
                        <a:t>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Consortium’s research and </a:t>
                      </a:r>
                      <a:r>
                        <a:rPr lang="en-GB" sz="900" b="1" kern="1200" dirty="0">
                          <a:solidFill>
                            <a:schemeClr val="dk1"/>
                          </a:solidFill>
                          <a:latin typeface="+mn-lt"/>
                          <a:ea typeface="+mn-ea"/>
                          <a:cs typeface="+mn-cs"/>
                        </a:rPr>
                        <a:t>analysis of market need is clearly demonstrated</a:t>
                      </a:r>
                      <a:r>
                        <a:rPr lang="en-GB" sz="900" kern="1200" dirty="0">
                          <a:solidFill>
                            <a:schemeClr val="dk1"/>
                          </a:solidFill>
                          <a:latin typeface="+mn-lt"/>
                          <a:ea typeface="+mn-ea"/>
                          <a:cs typeface="+mn-cs"/>
                        </a:rPr>
                        <a:t>. </a:t>
                      </a:r>
                      <a:r>
                        <a:rPr lang="en-GB" sz="900" b="1" kern="1200" dirty="0">
                          <a:solidFill>
                            <a:schemeClr val="dk1"/>
                          </a:solidFill>
                          <a:latin typeface="+mn-lt"/>
                          <a:ea typeface="+mn-ea"/>
                          <a:cs typeface="+mn-cs"/>
                        </a:rPr>
                        <a:t>Value proposition </a:t>
                      </a:r>
                      <a:r>
                        <a:rPr lang="en-GB" sz="900" kern="1200" dirty="0">
                          <a:solidFill>
                            <a:schemeClr val="dk1"/>
                          </a:solidFill>
                          <a:latin typeface="+mn-lt"/>
                          <a:ea typeface="+mn-ea"/>
                          <a:cs typeface="+mn-cs"/>
                        </a:rPr>
                        <a:t>for consumers is clearly demonstrated</a:t>
                      </a:r>
                      <a:r>
                        <a:rPr lang="en-GB" sz="1800" b="0" i="0" u="none" strike="noStrike" kern="1200" baseline="0" dirty="0">
                          <a:solidFill>
                            <a:schemeClr val="dk1"/>
                          </a:solidFill>
                          <a:latin typeface="+mn-lt"/>
                          <a:ea typeface="+mn-ea"/>
                          <a:cs typeface="+mn-cs"/>
                        </a:rPr>
                        <a:t>	</a:t>
                      </a:r>
                    </a:p>
                    <a:p>
                      <a:endParaRPr lang="en-GB" sz="900" dirty="0"/>
                    </a:p>
                  </a:txBody>
                  <a:tcPr/>
                </a:tc>
                <a:tc>
                  <a:txBody>
                    <a:bodyPr/>
                    <a:lstStyle/>
                    <a:p>
                      <a:r>
                        <a:rPr lang="en-GB" sz="900" dirty="0"/>
                        <a:t>30%</a:t>
                      </a:r>
                    </a:p>
                  </a:txBody>
                  <a:tcPr/>
                </a:tc>
                <a:tc>
                  <a:txBody>
                    <a:bodyPr/>
                    <a:lstStyle/>
                    <a:p>
                      <a:r>
                        <a:rPr lang="en-GB" sz="900" dirty="0"/>
                        <a:t>Effectiveness and feasibility of the workplan are clear and convincing to achieve project objectives.</a:t>
                      </a:r>
                    </a:p>
                    <a:p>
                      <a:r>
                        <a:rPr lang="en-GB" sz="900" dirty="0"/>
                        <a:t>Thorough and comprehensive risk register and corresponding mitigation plan.</a:t>
                      </a:r>
                    </a:p>
                  </a:txBody>
                  <a:tcPr/>
                </a:tc>
                <a:tc>
                  <a:txBody>
                    <a:bodyPr/>
                    <a:lstStyle/>
                    <a:p>
                      <a:r>
                        <a:rPr lang="en-GB" sz="900" dirty="0"/>
                        <a:t>40%</a:t>
                      </a:r>
                    </a:p>
                  </a:txBody>
                  <a:tcPr/>
                </a:tc>
                <a:tc>
                  <a:txBody>
                    <a:bodyPr/>
                    <a:lstStyle/>
                    <a:p>
                      <a:r>
                        <a:rPr lang="en-GB" sz="900" dirty="0"/>
                        <a:t>**Ambitious </a:t>
                      </a:r>
                      <a:r>
                        <a:rPr lang="en-GB" sz="900" b="1" dirty="0"/>
                        <a:t>commercialisation strategy </a:t>
                      </a:r>
                      <a:r>
                        <a:rPr lang="en-GB" sz="900" dirty="0"/>
                        <a:t>and </a:t>
                      </a:r>
                      <a:r>
                        <a:rPr lang="en-GB" sz="900" b="1" u="sng" dirty="0"/>
                        <a:t>COMPETITIVE</a:t>
                      </a:r>
                      <a:r>
                        <a:rPr lang="en-GB" sz="900" b="1" dirty="0"/>
                        <a:t> Financial Return Mechanism </a:t>
                      </a:r>
                      <a:r>
                        <a:rPr lang="en-GB" sz="900" dirty="0"/>
                        <a:t>contribution to KIC's Financial Sustainability</a:t>
                      </a:r>
                    </a:p>
                  </a:txBody>
                  <a:tcPr/>
                </a:tc>
                <a:extLst>
                  <a:ext uri="{0D108BD9-81ED-4DB2-BD59-A6C34878D82A}">
                    <a16:rowId xmlns:a16="http://schemas.microsoft.com/office/drawing/2014/main" val="1565660391"/>
                  </a:ext>
                </a:extLst>
              </a:tr>
              <a:tr h="494796">
                <a:tc>
                  <a:txBody>
                    <a:bodyPr/>
                    <a:lstStyle/>
                    <a:p>
                      <a:r>
                        <a:rPr lang="en-GB" sz="900" dirty="0"/>
                        <a:t>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latin typeface="+mn-lt"/>
                          <a:ea typeface="+mn-ea"/>
                          <a:cs typeface="+mn-cs"/>
                        </a:rPr>
                        <a:t>Business plan </a:t>
                      </a:r>
                      <a:r>
                        <a:rPr lang="en-GB" sz="900" kern="1200" dirty="0">
                          <a:solidFill>
                            <a:schemeClr val="dk1"/>
                          </a:solidFill>
                          <a:latin typeface="+mn-lt"/>
                          <a:ea typeface="+mn-ea"/>
                          <a:cs typeface="+mn-cs"/>
                        </a:rPr>
                        <a:t>is well researched and convincing. Uniqueness of the innovation is clearly demonstrated.</a:t>
                      </a:r>
                    </a:p>
                  </a:txBody>
                  <a:tcPr/>
                </a:tc>
                <a:tc>
                  <a:txBody>
                    <a:bodyPr/>
                    <a:lstStyle/>
                    <a:p>
                      <a:r>
                        <a:rPr lang="en-GB" sz="900" dirty="0"/>
                        <a:t>40%</a:t>
                      </a:r>
                    </a:p>
                  </a:txBody>
                  <a:tcPr/>
                </a:tc>
                <a:tc>
                  <a:txBody>
                    <a:bodyPr/>
                    <a:lstStyle/>
                    <a:p>
                      <a:r>
                        <a:rPr lang="en-GB" sz="900" dirty="0"/>
                        <a:t>**Extent, relevance, and timeliness of contribution from project-level KPIs and Impact Indicators towards overall KIC KPI targets and Societal Impact Indicator targets.</a:t>
                      </a:r>
                    </a:p>
                  </a:txBody>
                  <a:tcPr/>
                </a:tc>
                <a:tc>
                  <a:txBody>
                    <a:bodyPr/>
                    <a:lstStyle/>
                    <a:p>
                      <a:r>
                        <a:rPr lang="en-GB" sz="900" dirty="0"/>
                        <a:t>40%</a:t>
                      </a:r>
                    </a:p>
                  </a:txBody>
                  <a:tcPr/>
                </a:tc>
                <a:tc>
                  <a:txBody>
                    <a:bodyPr/>
                    <a:lstStyle/>
                    <a:p>
                      <a:r>
                        <a:rPr lang="en-GB" sz="900" b="1" dirty="0"/>
                        <a:t>Revenues</a:t>
                      </a:r>
                      <a:r>
                        <a:rPr lang="en-GB" sz="900" dirty="0"/>
                        <a:t> expected from the Key Exploitable Results (KER) are </a:t>
                      </a:r>
                      <a:r>
                        <a:rPr lang="en-GB" sz="900" b="1" dirty="0"/>
                        <a:t>realistic</a:t>
                      </a:r>
                      <a:r>
                        <a:rPr lang="en-GB" sz="900" dirty="0"/>
                        <a:t>. The </a:t>
                      </a:r>
                      <a:r>
                        <a:rPr lang="en-GB" sz="900" b="1" dirty="0"/>
                        <a:t>market assumptions </a:t>
                      </a:r>
                      <a:r>
                        <a:rPr lang="en-GB" sz="900" dirty="0"/>
                        <a:t>of said revenues are thoroughly explained. A robust </a:t>
                      </a:r>
                      <a:r>
                        <a:rPr lang="en-GB" sz="900" b="1" dirty="0"/>
                        <a:t>IP management plan</a:t>
                      </a:r>
                      <a:r>
                        <a:rPr lang="en-GB" sz="900" dirty="0"/>
                        <a:t> is in place.</a:t>
                      </a:r>
                    </a:p>
                  </a:txBody>
                  <a:tcPr/>
                </a:tc>
                <a:extLst>
                  <a:ext uri="{0D108BD9-81ED-4DB2-BD59-A6C34878D82A}">
                    <a16:rowId xmlns:a16="http://schemas.microsoft.com/office/drawing/2014/main" val="1918865433"/>
                  </a:ext>
                </a:extLst>
              </a:tr>
              <a:tr h="499932">
                <a:tc>
                  <a:txBody>
                    <a:bodyPr/>
                    <a:lstStyle/>
                    <a:p>
                      <a:r>
                        <a:rPr lang="en-GB" sz="900" dirty="0"/>
                        <a:t>25%</a:t>
                      </a:r>
                    </a:p>
                  </a:txBody>
                  <a:tcPr/>
                </a:tc>
                <a:tc>
                  <a:txBody>
                    <a:bodyPr/>
                    <a:lstStyle/>
                    <a:p>
                      <a:r>
                        <a:rPr lang="en-GB" sz="900" dirty="0"/>
                        <a:t>**Convincing Proof of TRL stage of at least 7 at the time of proposal submission, in the form of prototypes, data, feedback from tests/ trials, consumers' assessment, that show evidence of completion/achievement of TRL 6.</a:t>
                      </a:r>
                    </a:p>
                  </a:txBody>
                  <a:tcPr/>
                </a:tc>
                <a:tc>
                  <a:txBody>
                    <a:bodyPr/>
                    <a:lstStyle/>
                    <a:p>
                      <a:r>
                        <a:rPr lang="en-GB" sz="900" dirty="0"/>
                        <a:t>15%</a:t>
                      </a:r>
                    </a:p>
                  </a:txBody>
                  <a:tcPr/>
                </a:tc>
                <a:tc>
                  <a:txBody>
                    <a:bodyPr/>
                    <a:lstStyle/>
                    <a:p>
                      <a:r>
                        <a:rPr lang="en-GB" sz="900" dirty="0"/>
                        <a:t>Strength of Economic Impact, via forecasted income and through wider economic, societal, health or environmental gains which can be attributed to the activity.</a:t>
                      </a:r>
                    </a:p>
                  </a:txBody>
                  <a:tcPr/>
                </a:tc>
                <a:tc>
                  <a:txBody>
                    <a:bodyPr/>
                    <a:lstStyle/>
                    <a:p>
                      <a:r>
                        <a:rPr lang="en-GB" sz="900" dirty="0"/>
                        <a:t>20%</a:t>
                      </a:r>
                    </a:p>
                  </a:txBody>
                  <a:tcPr/>
                </a:tc>
                <a:tc>
                  <a:txBody>
                    <a:bodyPr/>
                    <a:lstStyle/>
                    <a:p>
                      <a:r>
                        <a:rPr lang="en-GB" sz="900" dirty="0"/>
                        <a:t>The ramp up in expected </a:t>
                      </a:r>
                      <a:r>
                        <a:rPr lang="en-GB" sz="900" b="1" dirty="0"/>
                        <a:t>annual revenues is realistic </a:t>
                      </a:r>
                      <a:r>
                        <a:rPr lang="en-GB" sz="900" dirty="0"/>
                        <a:t>and substantiated by project </a:t>
                      </a:r>
                      <a:r>
                        <a:rPr lang="en-GB" sz="900" b="1" dirty="0"/>
                        <a:t>milestones for market introduction and commercial scale-up</a:t>
                      </a:r>
                      <a:r>
                        <a:rPr lang="en-GB" sz="900" dirty="0"/>
                        <a:t>.</a:t>
                      </a:r>
                    </a:p>
                  </a:txBody>
                  <a:tcPr/>
                </a:tc>
                <a:extLst>
                  <a:ext uri="{0D108BD9-81ED-4DB2-BD59-A6C34878D82A}">
                    <a16:rowId xmlns:a16="http://schemas.microsoft.com/office/drawing/2014/main" val="384456572"/>
                  </a:ext>
                </a:extLst>
              </a:tr>
              <a:tr h="499932">
                <a:tc>
                  <a:txBody>
                    <a:bodyPr/>
                    <a:lstStyle/>
                    <a:p>
                      <a:r>
                        <a:rPr lang="en-GB" sz="900" dirty="0"/>
                        <a:t>25%</a:t>
                      </a:r>
                    </a:p>
                  </a:txBody>
                  <a:tcPr/>
                </a:tc>
                <a:tc>
                  <a:txBody>
                    <a:bodyPr/>
                    <a:lstStyle/>
                    <a:p>
                      <a:r>
                        <a:rPr lang="en-GB" sz="900" dirty="0"/>
                        <a:t>Feasibility to increase the TRL level of the innovation within the timeframe of the proposed activity is realistic and clearly explained.</a:t>
                      </a:r>
                    </a:p>
                  </a:txBody>
                  <a:tcPr/>
                </a:tc>
                <a:tc>
                  <a:txBody>
                    <a:bodyPr/>
                    <a:lstStyle/>
                    <a:p>
                      <a:r>
                        <a:rPr lang="en-GB" sz="900" dirty="0"/>
                        <a:t>15%</a:t>
                      </a:r>
                    </a:p>
                  </a:txBody>
                  <a:tcPr/>
                </a:tc>
                <a:tc>
                  <a:txBody>
                    <a:bodyPr/>
                    <a:lstStyle/>
                    <a:p>
                      <a:r>
                        <a:rPr lang="en-GB" sz="900" dirty="0"/>
                        <a:t>Demonstration of Knowledge Triangle Integration, through contribution of EIT Food support/ programmes/ network/ capability &amp; resources to the development, deployment and scaling up of solutions and Impact Goals.</a:t>
                      </a:r>
                    </a:p>
                  </a:txBody>
                  <a:tcPr/>
                </a:tc>
                <a:tc>
                  <a:txBody>
                    <a:bodyPr/>
                    <a:lstStyle/>
                    <a:p>
                      <a:endParaRPr lang="en-GB" sz="900"/>
                    </a:p>
                  </a:txBody>
                  <a:tcPr/>
                </a:tc>
                <a:tc>
                  <a:txBody>
                    <a:bodyPr/>
                    <a:lstStyle/>
                    <a:p>
                      <a:endParaRPr lang="en-GB" sz="900" dirty="0"/>
                    </a:p>
                  </a:txBody>
                  <a:tcPr/>
                </a:tc>
                <a:extLst>
                  <a:ext uri="{0D108BD9-81ED-4DB2-BD59-A6C34878D82A}">
                    <a16:rowId xmlns:a16="http://schemas.microsoft.com/office/drawing/2014/main" val="1532549465"/>
                  </a:ext>
                </a:extLst>
              </a:tr>
            </a:tbl>
          </a:graphicData>
        </a:graphic>
      </p:graphicFrame>
      <p:sp>
        <p:nvSpPr>
          <p:cNvPr id="5" name="Rectangle: Rounded Corners 4">
            <a:extLst>
              <a:ext uri="{FF2B5EF4-FFF2-40B4-BE49-F238E27FC236}">
                <a16:creationId xmlns:a16="http://schemas.microsoft.com/office/drawing/2014/main" id="{5479D2D0-1066-4993-B644-8601D0B1C5BE}"/>
              </a:ext>
            </a:extLst>
          </p:cNvPr>
          <p:cNvSpPr/>
          <p:nvPr/>
        </p:nvSpPr>
        <p:spPr>
          <a:xfrm>
            <a:off x="914400" y="1518202"/>
            <a:ext cx="1981200" cy="72140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llout: Line 5">
            <a:extLst>
              <a:ext uri="{FF2B5EF4-FFF2-40B4-BE49-F238E27FC236}">
                <a16:creationId xmlns:a16="http://schemas.microsoft.com/office/drawing/2014/main" id="{A5B9F496-15D4-48A3-ACF5-165EF648A74A}"/>
              </a:ext>
            </a:extLst>
          </p:cNvPr>
          <p:cNvSpPr/>
          <p:nvPr/>
        </p:nvSpPr>
        <p:spPr>
          <a:xfrm>
            <a:off x="5987332" y="4236928"/>
            <a:ext cx="2819400" cy="742453"/>
          </a:xfrm>
          <a:prstGeom prst="borderCallout1">
            <a:avLst>
              <a:gd name="adj1" fmla="val 1530"/>
              <a:gd name="adj2" fmla="val 52881"/>
              <a:gd name="adj3" fmla="val -53811"/>
              <a:gd name="adj4" fmla="val 40974"/>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In-depth evaluation of your FRM</a:t>
            </a:r>
          </a:p>
        </p:txBody>
      </p:sp>
      <p:sp>
        <p:nvSpPr>
          <p:cNvPr id="7" name="Rectangle: Rounded Corners 6">
            <a:extLst>
              <a:ext uri="{FF2B5EF4-FFF2-40B4-BE49-F238E27FC236}">
                <a16:creationId xmlns:a16="http://schemas.microsoft.com/office/drawing/2014/main" id="{53F7C082-E4E3-4806-90AB-14F49F0726C4}"/>
              </a:ext>
            </a:extLst>
          </p:cNvPr>
          <p:cNvSpPr/>
          <p:nvPr/>
        </p:nvSpPr>
        <p:spPr>
          <a:xfrm>
            <a:off x="914400" y="2571292"/>
            <a:ext cx="1981200" cy="572063"/>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71AE2DFE-0B07-4744-BD0F-03F694606175}"/>
              </a:ext>
            </a:extLst>
          </p:cNvPr>
          <p:cNvSpPr/>
          <p:nvPr/>
        </p:nvSpPr>
        <p:spPr>
          <a:xfrm>
            <a:off x="6286500" y="1503293"/>
            <a:ext cx="2552700" cy="68745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021A0630-A4AD-4919-805E-3273FA8877B2}"/>
              </a:ext>
            </a:extLst>
          </p:cNvPr>
          <p:cNvSpPr/>
          <p:nvPr/>
        </p:nvSpPr>
        <p:spPr>
          <a:xfrm>
            <a:off x="6300747" y="2532781"/>
            <a:ext cx="2590800" cy="63442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990805DA-BA3C-4626-AEB6-B2099EB57938}"/>
              </a:ext>
            </a:extLst>
          </p:cNvPr>
          <p:cNvSpPr/>
          <p:nvPr/>
        </p:nvSpPr>
        <p:spPr>
          <a:xfrm>
            <a:off x="6300984" y="3208964"/>
            <a:ext cx="2590800" cy="57472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663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t>Clear</a:t>
            </a:r>
            <a:r>
              <a:rPr lang="nl-NL" dirty="0"/>
              <a:t> Financial return </a:t>
            </a:r>
            <a:r>
              <a:rPr lang="nl-NL" dirty="0" err="1"/>
              <a:t>mechanism</a:t>
            </a:r>
            <a:endParaRPr lang="nl-NL" dirty="0"/>
          </a:p>
        </p:txBody>
      </p:sp>
      <p:sp>
        <p:nvSpPr>
          <p:cNvPr id="3" name="Ondertitel 2"/>
          <p:cNvSpPr>
            <a:spLocks noGrp="1"/>
          </p:cNvSpPr>
          <p:nvPr>
            <p:ph type="subTitle" idx="1"/>
          </p:nvPr>
        </p:nvSpPr>
        <p:spPr/>
        <p:txBody>
          <a:bodyPr/>
          <a:lstStyle/>
          <a:p>
            <a:r>
              <a:rPr lang="nl-NL" dirty="0"/>
              <a:t>WHAT DOCUMENTS AND DATA TO PROVIDE?</a:t>
            </a:r>
          </a:p>
        </p:txBody>
      </p:sp>
      <p:sp>
        <p:nvSpPr>
          <p:cNvPr id="4" name="Tijdelijke aanduiding voor datum 3"/>
          <p:cNvSpPr>
            <a:spLocks noGrp="1"/>
          </p:cNvSpPr>
          <p:nvPr>
            <p:ph type="dt" sz="half" idx="10"/>
          </p:nvPr>
        </p:nvSpPr>
        <p:spPr/>
        <p:txBody>
          <a:bodyPr/>
          <a:lstStyle/>
          <a:p>
            <a:fld id="{B1D73C62-9FFC-4EAF-8291-7821F5E5E2D4}" type="datetime1">
              <a:rPr lang="nl-NL" smtClean="0"/>
              <a:t>22-11-2021</a:t>
            </a:fld>
            <a:endParaRPr lang="nl-NL" dirty="0"/>
          </a:p>
        </p:txBody>
      </p:sp>
    </p:spTree>
    <p:extLst>
      <p:ext uri="{BB962C8B-B14F-4D97-AF65-F5344CB8AC3E}">
        <p14:creationId xmlns:p14="http://schemas.microsoft.com/office/powerpoint/2010/main" val="28203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800" dirty="0"/>
              <a:t>Mandatory documents TO BE PROVIDED </a:t>
            </a:r>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462501" y="1276350"/>
            <a:ext cx="3989018" cy="2808288"/>
          </a:xfrm>
        </p:spPr>
        <p:txBody>
          <a:bodyPr>
            <a:noAutofit/>
          </a:bodyPr>
          <a:lstStyle/>
          <a:p>
            <a:pPr marL="285750" lvl="1" indent="-285750">
              <a:buFont typeface="Arial" panose="020B0604020202020204" pitchFamily="34" charset="0"/>
              <a:buChar char="•"/>
            </a:pPr>
            <a:r>
              <a:rPr lang="en-US" b="1" dirty="0"/>
              <a:t>Business Model Canvas</a:t>
            </a:r>
          </a:p>
          <a:p>
            <a:pPr marL="285750" lvl="1" indent="-285750">
              <a:buFont typeface="Arial" panose="020B0604020202020204" pitchFamily="34" charset="0"/>
              <a:buChar char="•"/>
            </a:pPr>
            <a:endParaRPr lang="en-GB" dirty="0"/>
          </a:p>
          <a:p>
            <a:pPr marL="285750" lvl="1" indent="-285750">
              <a:buFont typeface="Arial" panose="020B0604020202020204" pitchFamily="34" charset="0"/>
              <a:buChar char="•"/>
            </a:pPr>
            <a:r>
              <a:rPr lang="en-US" b="1" dirty="0" err="1"/>
              <a:t>Commercialisation</a:t>
            </a:r>
            <a:r>
              <a:rPr lang="en-US" b="1" dirty="0"/>
              <a:t> and Financial Return Mechanism Plan </a:t>
            </a:r>
            <a:r>
              <a:rPr lang="en-US" dirty="0"/>
              <a:t>(</a:t>
            </a:r>
            <a:r>
              <a:rPr lang="en-US" i="1" dirty="0"/>
              <a:t>Template</a:t>
            </a:r>
            <a:r>
              <a:rPr lang="en-US" dirty="0"/>
              <a:t>)</a:t>
            </a:r>
          </a:p>
          <a:p>
            <a:pPr marL="285750" lvl="1" indent="-285750">
              <a:buFont typeface="Arial" panose="020B0604020202020204" pitchFamily="34" charset="0"/>
              <a:buChar char="•"/>
            </a:pPr>
            <a:endParaRPr lang="en-US" sz="800" dirty="0"/>
          </a:p>
          <a:p>
            <a:pPr marL="501750" lvl="2" indent="-285750">
              <a:buFont typeface="Wingdings" panose="05000000000000000000" pitchFamily="2" charset="2"/>
              <a:buChar char="Ø"/>
            </a:pPr>
            <a:r>
              <a:rPr lang="en-US" i="1" dirty="0"/>
              <a:t>Supporting Documentation explaining expected Serviceable &amp; Obtainable Market (SOM) and market share </a:t>
            </a:r>
          </a:p>
          <a:p>
            <a:pPr marL="501750" lvl="2" indent="-285750">
              <a:buFont typeface="Wingdings" panose="05000000000000000000" pitchFamily="2" charset="2"/>
              <a:buChar char="Ø"/>
            </a:pPr>
            <a:endParaRPr lang="en-US" sz="400" i="1" dirty="0"/>
          </a:p>
          <a:p>
            <a:pPr marL="501750" lvl="2" indent="-285750">
              <a:buFont typeface="Wingdings" panose="05000000000000000000" pitchFamily="2" charset="2"/>
              <a:buChar char="Ø"/>
            </a:pPr>
            <a:r>
              <a:rPr lang="en-US" i="1" dirty="0"/>
              <a:t>Supporting Documentation describing sales/distribution channels for the SOM</a:t>
            </a:r>
          </a:p>
          <a:p>
            <a:pPr marL="501750" lvl="2" indent="-285750">
              <a:buFont typeface="Wingdings" panose="05000000000000000000" pitchFamily="2" charset="2"/>
              <a:buChar char="Ø"/>
            </a:pPr>
            <a:endParaRPr lang="en-US" sz="400" i="1" dirty="0"/>
          </a:p>
          <a:p>
            <a:pPr marL="501750" lvl="2" indent="-285750">
              <a:buFont typeface="Wingdings" panose="05000000000000000000" pitchFamily="2" charset="2"/>
              <a:buChar char="Ø"/>
            </a:pPr>
            <a:r>
              <a:rPr lang="en-US" i="1" dirty="0"/>
              <a:t>Supporting Documentation of Product Readiness Level</a:t>
            </a:r>
          </a:p>
          <a:p>
            <a:pPr lvl="2" indent="0">
              <a:buNone/>
            </a:pPr>
            <a:endParaRPr lang="en-US" dirty="0"/>
          </a:p>
          <a:p>
            <a:pPr lvl="2" indent="0">
              <a:buNone/>
            </a:pPr>
            <a:endParaRPr lang="en-US" dirty="0"/>
          </a:p>
          <a:p>
            <a:pPr marL="717750" lvl="3" indent="-285750">
              <a:buFontTx/>
              <a:buChar char="-"/>
            </a:pPr>
            <a:endParaRPr lang="en-US" dirty="0"/>
          </a:p>
          <a:p>
            <a:endParaRPr lang="en-GB" dirty="0"/>
          </a:p>
        </p:txBody>
      </p:sp>
      <p:pic>
        <p:nvPicPr>
          <p:cNvPr id="6" name="Picture 5">
            <a:extLst>
              <a:ext uri="{FF2B5EF4-FFF2-40B4-BE49-F238E27FC236}">
                <a16:creationId xmlns:a16="http://schemas.microsoft.com/office/drawing/2014/main" id="{265609D1-3E43-42A1-A2CD-73EA8291B8C4}"/>
              </a:ext>
            </a:extLst>
          </p:cNvPr>
          <p:cNvPicPr>
            <a:picLocks noChangeAspect="1"/>
          </p:cNvPicPr>
          <p:nvPr/>
        </p:nvPicPr>
        <p:blipFill>
          <a:blip r:embed="rId3"/>
          <a:stretch>
            <a:fillRect/>
          </a:stretch>
        </p:blipFill>
        <p:spPr>
          <a:xfrm>
            <a:off x="4800600" y="1276350"/>
            <a:ext cx="3710858" cy="336710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2DA5876-B27A-40FF-8C8D-0E24CC951C73}"/>
              </a:ext>
            </a:extLst>
          </p:cNvPr>
          <p:cNvSpPr txBox="1"/>
          <p:nvPr/>
        </p:nvSpPr>
        <p:spPr>
          <a:xfrm>
            <a:off x="508634" y="904973"/>
            <a:ext cx="5943600" cy="307777"/>
          </a:xfrm>
          <a:prstGeom prst="rect">
            <a:avLst/>
          </a:prstGeom>
          <a:noFill/>
        </p:spPr>
        <p:txBody>
          <a:bodyPr wrap="square">
            <a:spAutoFit/>
          </a:bodyPr>
          <a:lstStyle/>
          <a:p>
            <a:r>
              <a:rPr lang="en-GB" sz="1400" dirty="0">
                <a:hlinkClick r:id="rId4"/>
              </a:rPr>
              <a:t>https://www.eitfood.eu/projects/eit-food-call-for-proposals-2022#tab3</a:t>
            </a:r>
            <a:r>
              <a:rPr lang="en-GB" sz="1400" dirty="0"/>
              <a:t> </a:t>
            </a:r>
          </a:p>
        </p:txBody>
      </p:sp>
      <p:sp>
        <p:nvSpPr>
          <p:cNvPr id="9" name="Rectangle: Rounded Corners 8">
            <a:extLst>
              <a:ext uri="{FF2B5EF4-FFF2-40B4-BE49-F238E27FC236}">
                <a16:creationId xmlns:a16="http://schemas.microsoft.com/office/drawing/2014/main" id="{9ECBA641-BA5B-4504-954E-F3FDC67594B6}"/>
              </a:ext>
            </a:extLst>
          </p:cNvPr>
          <p:cNvSpPr/>
          <p:nvPr/>
        </p:nvSpPr>
        <p:spPr>
          <a:xfrm>
            <a:off x="5029200" y="3181350"/>
            <a:ext cx="1066800" cy="152400"/>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0B7A8A64-E31B-47FA-87CC-CD83E7B124D6}"/>
              </a:ext>
            </a:extLst>
          </p:cNvPr>
          <p:cNvSpPr/>
          <p:nvPr/>
        </p:nvSpPr>
        <p:spPr>
          <a:xfrm>
            <a:off x="5029200" y="3502052"/>
            <a:ext cx="1066800" cy="152400"/>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667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t>Clear</a:t>
            </a:r>
            <a:r>
              <a:rPr lang="nl-NL" dirty="0"/>
              <a:t> Financial return </a:t>
            </a:r>
            <a:r>
              <a:rPr lang="nl-NL" dirty="0" err="1"/>
              <a:t>mechanism</a:t>
            </a:r>
            <a:endParaRPr lang="nl-NL" dirty="0"/>
          </a:p>
        </p:txBody>
      </p:sp>
      <p:sp>
        <p:nvSpPr>
          <p:cNvPr id="3" name="Ondertitel 2"/>
          <p:cNvSpPr>
            <a:spLocks noGrp="1"/>
          </p:cNvSpPr>
          <p:nvPr>
            <p:ph type="subTitle" idx="1"/>
          </p:nvPr>
        </p:nvSpPr>
        <p:spPr/>
        <p:txBody>
          <a:bodyPr/>
          <a:lstStyle/>
          <a:p>
            <a:r>
              <a:rPr lang="nl-NL" dirty="0"/>
              <a:t>FRM SCOPE AND AGREEMENT</a:t>
            </a:r>
          </a:p>
        </p:txBody>
      </p:sp>
      <p:sp>
        <p:nvSpPr>
          <p:cNvPr id="4" name="Tijdelijke aanduiding voor datum 3"/>
          <p:cNvSpPr>
            <a:spLocks noGrp="1"/>
          </p:cNvSpPr>
          <p:nvPr>
            <p:ph type="dt" sz="half" idx="10"/>
          </p:nvPr>
        </p:nvSpPr>
        <p:spPr/>
        <p:txBody>
          <a:bodyPr/>
          <a:lstStyle/>
          <a:p>
            <a:fld id="{B1D73C62-9FFC-4EAF-8291-7821F5E5E2D4}" type="datetime1">
              <a:rPr lang="nl-NL" smtClean="0"/>
              <a:t>22-11-2021</a:t>
            </a:fld>
            <a:endParaRPr lang="nl-NL" dirty="0"/>
          </a:p>
        </p:txBody>
      </p:sp>
    </p:spTree>
    <p:extLst>
      <p:ext uri="{BB962C8B-B14F-4D97-AF65-F5344CB8AC3E}">
        <p14:creationId xmlns:p14="http://schemas.microsoft.com/office/powerpoint/2010/main" val="9274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400" dirty="0"/>
              <a:t>Scope Financial Return Mechanism and MINIMUM ROI</a:t>
            </a:r>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381000" y="895351"/>
            <a:ext cx="8610600" cy="1828800"/>
          </a:xfrm>
        </p:spPr>
        <p:txBody>
          <a:bodyPr>
            <a:noAutofit/>
          </a:bodyPr>
          <a:lstStyle/>
          <a:p>
            <a:pPr marL="285750" lvl="1" indent="-285750">
              <a:buFont typeface="Arial" panose="020B0604020202020204" pitchFamily="34" charset="0"/>
              <a:buChar char="•"/>
            </a:pPr>
            <a:r>
              <a:rPr lang="en-US" sz="1400" b="1" dirty="0">
                <a:cs typeface="Times New Roman" panose="02020603050405020304" pitchFamily="18" charset="0"/>
              </a:rPr>
              <a:t>Revenue sharing</a:t>
            </a:r>
            <a:r>
              <a:rPr lang="en-US" sz="1400" dirty="0">
                <a:cs typeface="Times New Roman" panose="02020603050405020304" pitchFamily="18" charset="0"/>
              </a:rPr>
              <a:t>: sharing % of revenues generated by exploited KER(s) during agreed time period</a:t>
            </a:r>
          </a:p>
          <a:p>
            <a:pPr marL="285750" lvl="1" indent="-285750">
              <a:buFont typeface="Arial" panose="020B0604020202020204" pitchFamily="34" charset="0"/>
              <a:buChar char="•"/>
            </a:pPr>
            <a:r>
              <a:rPr lang="en-US" sz="1400" b="1" dirty="0"/>
              <a:t>Credible Business Case</a:t>
            </a:r>
            <a:r>
              <a:rPr lang="en-US" sz="1400" dirty="0"/>
              <a:t>; projected revenues based on market, team, milestones </a:t>
            </a:r>
            <a:r>
              <a:rPr lang="en-US" sz="1400" dirty="0" err="1"/>
              <a:t>GtM</a:t>
            </a:r>
            <a:r>
              <a:rPr lang="en-US" sz="1400" dirty="0"/>
              <a:t> / scale up</a:t>
            </a:r>
          </a:p>
          <a:p>
            <a:pPr marL="285750" lvl="1" indent="-285750">
              <a:buFont typeface="Arial" panose="020B0604020202020204" pitchFamily="34" charset="0"/>
              <a:buChar char="•"/>
            </a:pPr>
            <a:endParaRPr lang="en-US" sz="300" dirty="0">
              <a:cs typeface="Times New Roman" panose="02020603050405020304" pitchFamily="18" charset="0"/>
            </a:endParaRPr>
          </a:p>
          <a:p>
            <a:pPr marL="285750" lvl="1" indent="-285750">
              <a:buFont typeface="Arial" panose="020B0604020202020204" pitchFamily="34" charset="0"/>
              <a:buChar char="•"/>
            </a:pPr>
            <a:r>
              <a:rPr lang="en-US" sz="1400" b="1" dirty="0">
                <a:cs typeface="Times New Roman" panose="02020603050405020304" pitchFamily="18" charset="0"/>
              </a:rPr>
              <a:t>Return on Investment (ROI) </a:t>
            </a:r>
            <a:r>
              <a:rPr lang="en-US" sz="1400" dirty="0">
                <a:cs typeface="Times New Roman" panose="02020603050405020304" pitchFamily="18" charset="0"/>
              </a:rPr>
              <a:t>of EIT’s funding to a KAVA: sum of revenues shared annually</a:t>
            </a:r>
          </a:p>
          <a:p>
            <a:pPr marL="285750" lvl="1" indent="-285750">
              <a:buFont typeface="Arial" panose="020B0604020202020204" pitchFamily="34" charset="0"/>
              <a:buChar char="•"/>
            </a:pPr>
            <a:endParaRPr lang="en-US" sz="300" dirty="0">
              <a:cs typeface="Times New Roman" panose="02020603050405020304" pitchFamily="18" charset="0"/>
            </a:endParaRPr>
          </a:p>
          <a:p>
            <a:pPr marL="285750" lvl="1" indent="-285750">
              <a:buFont typeface="Arial" panose="020B0604020202020204" pitchFamily="34" charset="0"/>
              <a:buChar char="•"/>
            </a:pPr>
            <a:r>
              <a:rPr lang="en-US" sz="1400" b="1" dirty="0">
                <a:cs typeface="Times New Roman" panose="02020603050405020304" pitchFamily="18" charset="0"/>
              </a:rPr>
              <a:t>Minimum required ROI</a:t>
            </a:r>
            <a:r>
              <a:rPr lang="en-US" sz="1400" dirty="0">
                <a:cs typeface="Times New Roman" panose="02020603050405020304" pitchFamily="18" charset="0"/>
              </a:rPr>
              <a:t>: 50% of EIT grant budgeted for KAVA, incl. budget amendment</a:t>
            </a:r>
          </a:p>
          <a:p>
            <a:pPr marL="285750" lvl="1" indent="-285750">
              <a:buFont typeface="Arial" panose="020B0604020202020204" pitchFamily="34" charset="0"/>
              <a:buChar char="•"/>
            </a:pPr>
            <a:endParaRPr lang="en-US" sz="300" dirty="0">
              <a:cs typeface="Times New Roman" panose="02020603050405020304" pitchFamily="18" charset="0"/>
            </a:endParaRPr>
          </a:p>
          <a:p>
            <a:pPr marL="285750" lvl="1" indent="-285750">
              <a:buFont typeface="Arial" panose="020B0604020202020204" pitchFamily="34" charset="0"/>
              <a:buChar char="•"/>
            </a:pPr>
            <a:endParaRPr lang="en-US" sz="300" dirty="0">
              <a:cs typeface="Times New Roman" panose="02020603050405020304" pitchFamily="18" charset="0"/>
            </a:endParaRPr>
          </a:p>
          <a:p>
            <a:pPr marL="285750" lvl="1" indent="-285750">
              <a:buFont typeface="Arial" panose="020B0604020202020204" pitchFamily="34" charset="0"/>
              <a:buChar char="•"/>
            </a:pPr>
            <a:r>
              <a:rPr lang="en-US" sz="1400" dirty="0">
                <a:cs typeface="Times New Roman" panose="02020603050405020304" pitchFamily="18" charset="0"/>
              </a:rPr>
              <a:t>Proposals with </a:t>
            </a:r>
            <a:r>
              <a:rPr lang="en-US" sz="1400" b="1" dirty="0">
                <a:cs typeface="Times New Roman" panose="02020603050405020304" pitchFamily="18" charset="0"/>
              </a:rPr>
              <a:t>ROI &gt; 50% </a:t>
            </a:r>
            <a:r>
              <a:rPr lang="en-US" sz="1400" dirty="0">
                <a:cs typeface="Times New Roman" panose="02020603050405020304" pitchFamily="18" charset="0"/>
              </a:rPr>
              <a:t>considered more ambitious; a higher score in criterion ‘ambition and competitiveness of mechanism’ in Part B evaluation; </a:t>
            </a:r>
          </a:p>
          <a:p>
            <a:pPr marL="285750" lvl="1" indent="-285750">
              <a:buFont typeface="Arial" panose="020B0604020202020204" pitchFamily="34" charset="0"/>
              <a:buChar char="•"/>
            </a:pPr>
            <a:endParaRPr lang="en-US" sz="300" dirty="0">
              <a:cs typeface="Times New Roman" panose="02020603050405020304" pitchFamily="18" charset="0"/>
            </a:endParaRPr>
          </a:p>
          <a:p>
            <a:pPr marL="285750" lvl="1" indent="-285750">
              <a:buFont typeface="Arial" panose="020B0604020202020204" pitchFamily="34" charset="0"/>
              <a:buChar char="•"/>
            </a:pPr>
            <a:r>
              <a:rPr lang="en-US" sz="1400" dirty="0"/>
              <a:t>For a </a:t>
            </a:r>
            <a:r>
              <a:rPr lang="en-US" sz="1400" b="1" dirty="0"/>
              <a:t>multi-annual KAVA</a:t>
            </a:r>
            <a:r>
              <a:rPr lang="en-US" sz="1400" dirty="0"/>
              <a:t>: minimum ROI 50% of total EIT funding (sum of annual grants provided)</a:t>
            </a:r>
          </a:p>
          <a:p>
            <a:pPr marL="501750" lvl="2" indent="-285750"/>
            <a:endParaRPr lang="en-GB" sz="300" dirty="0"/>
          </a:p>
        </p:txBody>
      </p:sp>
      <p:sp>
        <p:nvSpPr>
          <p:cNvPr id="7" name="TextBox 6">
            <a:extLst>
              <a:ext uri="{FF2B5EF4-FFF2-40B4-BE49-F238E27FC236}">
                <a16:creationId xmlns:a16="http://schemas.microsoft.com/office/drawing/2014/main" id="{8F281482-7B56-4691-8DC9-04A509415FD0}"/>
              </a:ext>
            </a:extLst>
          </p:cNvPr>
          <p:cNvSpPr txBox="1"/>
          <p:nvPr/>
        </p:nvSpPr>
        <p:spPr>
          <a:xfrm>
            <a:off x="838200" y="2876550"/>
            <a:ext cx="4876800" cy="1815882"/>
          </a:xfrm>
          <a:prstGeom prst="rect">
            <a:avLst/>
          </a:prstGeom>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lvl="1"/>
            <a:r>
              <a:rPr lang="en-US" sz="1600" dirty="0">
                <a:cs typeface="Times New Roman" panose="02020603050405020304" pitchFamily="18" charset="0"/>
              </a:rPr>
              <a:t>Example minimum expected return:</a:t>
            </a:r>
          </a:p>
          <a:p>
            <a:pPr marL="717750" lvl="3" indent="-285750">
              <a:buFont typeface="Arial" panose="020B0604020202020204" pitchFamily="34" charset="0"/>
              <a:buChar char="•"/>
            </a:pPr>
            <a:r>
              <a:rPr lang="en-US" sz="1600" dirty="0">
                <a:cs typeface="Times New Roman" panose="02020603050405020304" pitchFamily="18" charset="0"/>
              </a:rPr>
              <a:t>if the total proposed budget is 1 M EUR, of which 60% funded by EIT Food, or 600 K EUR</a:t>
            </a:r>
          </a:p>
          <a:p>
            <a:pPr marL="717750" lvl="3" indent="-285750">
              <a:buFont typeface="Arial" panose="020B0604020202020204" pitchFamily="34" charset="0"/>
              <a:buChar char="•"/>
            </a:pPr>
            <a:r>
              <a:rPr lang="en-US" sz="1600" dirty="0">
                <a:cs typeface="Times New Roman" panose="02020603050405020304" pitchFamily="18" charset="0"/>
              </a:rPr>
              <a:t>then propose a mechanism that provides return ≥ 300 K EUR within acceptable timeframe</a:t>
            </a:r>
          </a:p>
          <a:p>
            <a:pPr marL="717750" lvl="3" indent="-285750">
              <a:buFont typeface="Arial" panose="020B0604020202020204" pitchFamily="34" charset="0"/>
              <a:buChar char="•"/>
            </a:pPr>
            <a:r>
              <a:rPr lang="en-US" sz="1600" dirty="0">
                <a:cs typeface="Times New Roman" panose="02020603050405020304" pitchFamily="18" charset="0"/>
              </a:rPr>
              <a:t>Consider a higher return if your project has a higher risk factor </a:t>
            </a:r>
            <a:endParaRPr lang="en-GB" sz="1600" dirty="0"/>
          </a:p>
        </p:txBody>
      </p:sp>
      <p:pic>
        <p:nvPicPr>
          <p:cNvPr id="5" name="Picture 4">
            <a:extLst>
              <a:ext uri="{FF2B5EF4-FFF2-40B4-BE49-F238E27FC236}">
                <a16:creationId xmlns:a16="http://schemas.microsoft.com/office/drawing/2014/main" id="{D2A47429-6C5E-48B6-9C99-5F9ECC83BBBA}"/>
              </a:ext>
            </a:extLst>
          </p:cNvPr>
          <p:cNvPicPr>
            <a:picLocks noChangeAspect="1"/>
          </p:cNvPicPr>
          <p:nvPr/>
        </p:nvPicPr>
        <p:blipFill>
          <a:blip r:embed="rId3"/>
          <a:stretch>
            <a:fillRect/>
          </a:stretch>
        </p:blipFill>
        <p:spPr>
          <a:xfrm>
            <a:off x="5791200" y="2876550"/>
            <a:ext cx="2409009" cy="1815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1139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Rounded Corners 1029">
            <a:extLst>
              <a:ext uri="{FF2B5EF4-FFF2-40B4-BE49-F238E27FC236}">
                <a16:creationId xmlns:a16="http://schemas.microsoft.com/office/drawing/2014/main" id="{90971DD6-6082-4A1E-B513-8FB8F3C74524}"/>
              </a:ext>
            </a:extLst>
          </p:cNvPr>
          <p:cNvSpPr/>
          <p:nvPr/>
        </p:nvSpPr>
        <p:spPr>
          <a:xfrm>
            <a:off x="3457576" y="3457839"/>
            <a:ext cx="4452465" cy="19728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000" dirty="0"/>
              <a:t>Key Considerations in proposing financial Return mechanism</a:t>
            </a:r>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473808" y="895350"/>
            <a:ext cx="6093105" cy="2695322"/>
          </a:xfrm>
        </p:spPr>
        <p:txBody>
          <a:bodyPr>
            <a:noAutofit/>
          </a:bodyPr>
          <a:lstStyle/>
          <a:p>
            <a:pPr marL="171450" lvl="1" indent="-171450">
              <a:buFont typeface="Arial" panose="020B0604020202020204" pitchFamily="34" charset="0"/>
              <a:buChar char="•"/>
            </a:pPr>
            <a:endParaRPr lang="en-US" sz="300" dirty="0"/>
          </a:p>
          <a:p>
            <a:pPr marL="171450" lvl="1" indent="-171450">
              <a:buFont typeface="Arial" panose="020B0604020202020204" pitchFamily="34" charset="0"/>
              <a:buChar char="•"/>
            </a:pPr>
            <a:r>
              <a:rPr lang="en-US" sz="1400" b="1" dirty="0"/>
              <a:t>Start year and end year of revenue sharing</a:t>
            </a:r>
            <a:r>
              <a:rPr lang="en-US" sz="1400" dirty="0"/>
              <a:t>:</a:t>
            </a:r>
          </a:p>
          <a:p>
            <a:pPr lvl="2" indent="0">
              <a:buNone/>
            </a:pPr>
            <a:r>
              <a:rPr lang="en-US" sz="1400" dirty="0"/>
              <a:t>Exploitation KERs to start </a:t>
            </a:r>
            <a:r>
              <a:rPr lang="en-US" sz="1400" b="1" i="1" dirty="0"/>
              <a:t>2 years at latest after KAVA ends </a:t>
            </a:r>
            <a:r>
              <a:rPr lang="en-US" sz="1400" dirty="0"/>
              <a:t>and revenue sharing </a:t>
            </a:r>
            <a:r>
              <a:rPr lang="en-US" sz="1400" b="1" i="1" dirty="0"/>
              <a:t>cannot exceed 6 years</a:t>
            </a:r>
            <a:r>
              <a:rPr lang="en-US" sz="1400" dirty="0"/>
              <a:t>. </a:t>
            </a:r>
          </a:p>
          <a:p>
            <a:pPr lvl="2" indent="0">
              <a:buNone/>
            </a:pPr>
            <a:endParaRPr lang="en-US" sz="300" dirty="0"/>
          </a:p>
          <a:p>
            <a:pPr marL="501750" lvl="2" indent="-285750">
              <a:buFont typeface="Courier New" panose="02070309020205020404" pitchFamily="49" charset="0"/>
              <a:buChar char="o"/>
            </a:pPr>
            <a:r>
              <a:rPr lang="en-US" sz="1400" dirty="0"/>
              <a:t>If </a:t>
            </a:r>
            <a:r>
              <a:rPr lang="en-US" sz="1400" b="1" dirty="0"/>
              <a:t>targeted ROI is not reached </a:t>
            </a:r>
            <a:r>
              <a:rPr lang="en-US" sz="1400" dirty="0"/>
              <a:t>within projected period:  continuation of revenue sharing until the ‘cap amount’ is achieved, up to 6 years after start exploitation.</a:t>
            </a:r>
          </a:p>
          <a:p>
            <a:pPr marL="501750" lvl="2" indent="-285750">
              <a:buFont typeface="Courier New" panose="02070309020205020404" pitchFamily="49" charset="0"/>
              <a:buChar char="o"/>
            </a:pPr>
            <a:endParaRPr lang="en-US" sz="300" dirty="0"/>
          </a:p>
          <a:p>
            <a:pPr marL="501750" lvl="2" indent="-285750">
              <a:buFont typeface="Courier New" panose="02070309020205020404" pitchFamily="49" charset="0"/>
              <a:buChar char="o"/>
            </a:pPr>
            <a:r>
              <a:rPr lang="en-US" sz="1400" dirty="0"/>
              <a:t>Exploitation is monitored; in case no revenues generated, EIT Food may request </a:t>
            </a:r>
            <a:r>
              <a:rPr lang="en-US" sz="1400" b="1" dirty="0"/>
              <a:t>Access rights KER(s).</a:t>
            </a:r>
          </a:p>
          <a:p>
            <a:pPr lvl="1"/>
            <a:endParaRPr lang="en-US" sz="300" dirty="0"/>
          </a:p>
          <a:p>
            <a:pPr marL="501750" lvl="2" indent="-285750">
              <a:buFontTx/>
              <a:buChar char="-"/>
            </a:pPr>
            <a:endParaRPr lang="en-GB" sz="1400" dirty="0"/>
          </a:p>
          <a:p>
            <a:endParaRPr lang="en-GB" sz="1400" dirty="0"/>
          </a:p>
        </p:txBody>
      </p:sp>
      <p:pic>
        <p:nvPicPr>
          <p:cNvPr id="1026" name="Picture 2">
            <a:extLst>
              <a:ext uri="{FF2B5EF4-FFF2-40B4-BE49-F238E27FC236}">
                <a16:creationId xmlns:a16="http://schemas.microsoft.com/office/drawing/2014/main" id="{B77A7ECD-5D51-487E-B45F-AE7C2BC0C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953106"/>
            <a:ext cx="2491680" cy="16804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9518562-DC70-4FF1-B626-E94684CB283B}"/>
              </a:ext>
            </a:extLst>
          </p:cNvPr>
          <p:cNvSpPr txBox="1"/>
          <p:nvPr/>
        </p:nvSpPr>
        <p:spPr>
          <a:xfrm>
            <a:off x="683062" y="4059019"/>
            <a:ext cx="7620000" cy="646331"/>
          </a:xfrm>
          <a:prstGeom prst="rect">
            <a:avLst/>
          </a:prstGeom>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a:r>
              <a:rPr lang="en-US" sz="1200" b="1" dirty="0"/>
              <a:t>Example ‘risk adjusted’ return</a:t>
            </a:r>
          </a:p>
          <a:p>
            <a:pPr marL="171450" lvl="1" indent="-171450">
              <a:buFont typeface="Arial" panose="020B0604020202020204" pitchFamily="34" charset="0"/>
              <a:buChar char="•"/>
            </a:pPr>
            <a:r>
              <a:rPr lang="en-US" sz="1200" dirty="0"/>
              <a:t>Exploitation after 2 years KAVA end-date; extra 2% may be foreseen; ROI 52% of EIT funding</a:t>
            </a:r>
          </a:p>
          <a:p>
            <a:pPr marL="171450" lvl="1" indent="-171450">
              <a:buFont typeface="Arial" panose="020B0604020202020204" pitchFamily="34" charset="0"/>
              <a:buChar char="•"/>
            </a:pPr>
            <a:r>
              <a:rPr lang="en-US" sz="1200" dirty="0"/>
              <a:t>If in addition, revenue sharing in 4 years; extra 2% return per year (in total ROI 60% of EIT funding).</a:t>
            </a:r>
          </a:p>
        </p:txBody>
      </p:sp>
      <p:cxnSp>
        <p:nvCxnSpPr>
          <p:cNvPr id="6" name="Straight Connector 5">
            <a:extLst>
              <a:ext uri="{FF2B5EF4-FFF2-40B4-BE49-F238E27FC236}">
                <a16:creationId xmlns:a16="http://schemas.microsoft.com/office/drawing/2014/main" id="{A5C8BF08-D8E7-4DD6-8C9F-774373B40230}"/>
              </a:ext>
            </a:extLst>
          </p:cNvPr>
          <p:cNvCxnSpPr/>
          <p:nvPr/>
        </p:nvCxnSpPr>
        <p:spPr>
          <a:xfrm>
            <a:off x="685800" y="3446605"/>
            <a:ext cx="7543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C82EF85-9830-4F39-ADDE-F2CDE7F7FE2E}"/>
              </a:ext>
            </a:extLst>
          </p:cNvPr>
          <p:cNvSpPr txBox="1"/>
          <p:nvPr/>
        </p:nvSpPr>
        <p:spPr>
          <a:xfrm>
            <a:off x="571500" y="3773658"/>
            <a:ext cx="1066800" cy="276999"/>
          </a:xfrm>
          <a:prstGeom prst="rect">
            <a:avLst/>
          </a:prstGeom>
          <a:noFill/>
        </p:spPr>
        <p:txBody>
          <a:bodyPr wrap="square" rtlCol="0">
            <a:spAutoFit/>
          </a:bodyPr>
          <a:lstStyle/>
          <a:p>
            <a:pPr algn="ctr"/>
            <a:r>
              <a:rPr lang="en-GB" sz="1200" i="1" dirty="0"/>
              <a:t>Start KAVA</a:t>
            </a:r>
          </a:p>
        </p:txBody>
      </p:sp>
      <p:sp>
        <p:nvSpPr>
          <p:cNvPr id="10" name="Flowchart: Connector 9">
            <a:extLst>
              <a:ext uri="{FF2B5EF4-FFF2-40B4-BE49-F238E27FC236}">
                <a16:creationId xmlns:a16="http://schemas.microsoft.com/office/drawing/2014/main" id="{4BE10835-53CD-4AE0-AC03-3128C9805453}"/>
              </a:ext>
            </a:extLst>
          </p:cNvPr>
          <p:cNvSpPr/>
          <p:nvPr/>
        </p:nvSpPr>
        <p:spPr>
          <a:xfrm>
            <a:off x="990600" y="3305440"/>
            <a:ext cx="228600" cy="265665"/>
          </a:xfrm>
          <a:prstGeom prst="flowChartConnector">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F6294768-F89B-4942-84F2-D210A7948603}"/>
              </a:ext>
            </a:extLst>
          </p:cNvPr>
          <p:cNvCxnSpPr>
            <a:cxnSpLocks/>
            <a:stCxn id="8" idx="0"/>
            <a:endCxn id="10" idx="4"/>
          </p:cNvCxnSpPr>
          <p:nvPr/>
        </p:nvCxnSpPr>
        <p:spPr>
          <a:xfrm flipV="1">
            <a:off x="1104900" y="3571105"/>
            <a:ext cx="0" cy="202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91ACFA4-CCAF-4893-B206-A5F07D2C7764}"/>
              </a:ext>
            </a:extLst>
          </p:cNvPr>
          <p:cNvSpPr txBox="1"/>
          <p:nvPr/>
        </p:nvSpPr>
        <p:spPr>
          <a:xfrm>
            <a:off x="1752600" y="3773658"/>
            <a:ext cx="1066800" cy="276999"/>
          </a:xfrm>
          <a:prstGeom prst="rect">
            <a:avLst/>
          </a:prstGeom>
          <a:noFill/>
        </p:spPr>
        <p:txBody>
          <a:bodyPr wrap="square" rtlCol="0">
            <a:spAutoFit/>
          </a:bodyPr>
          <a:lstStyle/>
          <a:p>
            <a:pPr algn="ctr"/>
            <a:r>
              <a:rPr lang="en-GB" sz="1200" i="1" dirty="0"/>
              <a:t>End KAVA</a:t>
            </a:r>
          </a:p>
        </p:txBody>
      </p:sp>
      <p:sp>
        <p:nvSpPr>
          <p:cNvPr id="20" name="Flowchart: Connector 19">
            <a:extLst>
              <a:ext uri="{FF2B5EF4-FFF2-40B4-BE49-F238E27FC236}">
                <a16:creationId xmlns:a16="http://schemas.microsoft.com/office/drawing/2014/main" id="{7B652917-282B-45D3-B348-93FC22BFDA6B}"/>
              </a:ext>
            </a:extLst>
          </p:cNvPr>
          <p:cNvSpPr/>
          <p:nvPr/>
        </p:nvSpPr>
        <p:spPr>
          <a:xfrm>
            <a:off x="2019299" y="3305440"/>
            <a:ext cx="571501" cy="265665"/>
          </a:xfrm>
          <a:prstGeom prst="flowChartConnector">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900" dirty="0"/>
              <a:t>KERs</a:t>
            </a:r>
          </a:p>
        </p:txBody>
      </p:sp>
      <p:cxnSp>
        <p:nvCxnSpPr>
          <p:cNvPr id="21" name="Straight Arrow Connector 20">
            <a:extLst>
              <a:ext uri="{FF2B5EF4-FFF2-40B4-BE49-F238E27FC236}">
                <a16:creationId xmlns:a16="http://schemas.microsoft.com/office/drawing/2014/main" id="{A27C844A-5BA5-4D56-BE1E-2B86993AF766}"/>
              </a:ext>
            </a:extLst>
          </p:cNvPr>
          <p:cNvCxnSpPr>
            <a:cxnSpLocks/>
            <a:stCxn id="19" idx="0"/>
          </p:cNvCxnSpPr>
          <p:nvPr/>
        </p:nvCxnSpPr>
        <p:spPr>
          <a:xfrm flipV="1">
            <a:off x="2286000" y="3571105"/>
            <a:ext cx="0" cy="202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0C796BF-7703-44F5-8D68-68776AACBF02}"/>
              </a:ext>
            </a:extLst>
          </p:cNvPr>
          <p:cNvSpPr txBox="1"/>
          <p:nvPr/>
        </p:nvSpPr>
        <p:spPr>
          <a:xfrm>
            <a:off x="1371599" y="3446605"/>
            <a:ext cx="723897" cy="230832"/>
          </a:xfrm>
          <a:prstGeom prst="rect">
            <a:avLst/>
          </a:prstGeom>
          <a:noFill/>
        </p:spPr>
        <p:txBody>
          <a:bodyPr wrap="square" rtlCol="0">
            <a:spAutoFit/>
          </a:bodyPr>
          <a:lstStyle/>
          <a:p>
            <a:r>
              <a:rPr lang="en-GB" sz="900" dirty="0"/>
              <a:t>1 - 2 years</a:t>
            </a:r>
          </a:p>
        </p:txBody>
      </p:sp>
      <p:sp>
        <p:nvSpPr>
          <p:cNvPr id="26" name="Flowchart: Connector 25">
            <a:extLst>
              <a:ext uri="{FF2B5EF4-FFF2-40B4-BE49-F238E27FC236}">
                <a16:creationId xmlns:a16="http://schemas.microsoft.com/office/drawing/2014/main" id="{0E8C2C41-A62C-4A93-AA52-2DA4816F9ADE}"/>
              </a:ext>
            </a:extLst>
          </p:cNvPr>
          <p:cNvSpPr/>
          <p:nvPr/>
        </p:nvSpPr>
        <p:spPr>
          <a:xfrm>
            <a:off x="3228976" y="3313780"/>
            <a:ext cx="228600" cy="265665"/>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EAEB3A59-D1BD-4659-9987-D4040F7978AF}"/>
              </a:ext>
            </a:extLst>
          </p:cNvPr>
          <p:cNvSpPr txBox="1"/>
          <p:nvPr/>
        </p:nvSpPr>
        <p:spPr>
          <a:xfrm>
            <a:off x="2493964" y="3458749"/>
            <a:ext cx="831848" cy="230832"/>
          </a:xfrm>
          <a:prstGeom prst="rect">
            <a:avLst/>
          </a:prstGeom>
          <a:noFill/>
        </p:spPr>
        <p:txBody>
          <a:bodyPr wrap="square" rtlCol="0">
            <a:spAutoFit/>
          </a:bodyPr>
          <a:lstStyle/>
          <a:p>
            <a:r>
              <a:rPr lang="en-GB" sz="900" dirty="0"/>
              <a:t>Max 2 years</a:t>
            </a:r>
          </a:p>
        </p:txBody>
      </p:sp>
      <p:cxnSp>
        <p:nvCxnSpPr>
          <p:cNvPr id="30" name="Straight Arrow Connector 29">
            <a:extLst>
              <a:ext uri="{FF2B5EF4-FFF2-40B4-BE49-F238E27FC236}">
                <a16:creationId xmlns:a16="http://schemas.microsoft.com/office/drawing/2014/main" id="{1B062DF8-2341-403E-B629-47B5E2D3AABD}"/>
              </a:ext>
            </a:extLst>
          </p:cNvPr>
          <p:cNvCxnSpPr>
            <a:cxnSpLocks/>
            <a:stCxn id="20" idx="6"/>
            <a:endCxn id="26" idx="2"/>
          </p:cNvCxnSpPr>
          <p:nvPr/>
        </p:nvCxnSpPr>
        <p:spPr>
          <a:xfrm>
            <a:off x="2590800" y="3438273"/>
            <a:ext cx="638176" cy="8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Flowchart: Connector 36">
            <a:extLst>
              <a:ext uri="{FF2B5EF4-FFF2-40B4-BE49-F238E27FC236}">
                <a16:creationId xmlns:a16="http://schemas.microsoft.com/office/drawing/2014/main" id="{6E9286FF-5605-4391-8F98-8CEE6114A0F3}"/>
              </a:ext>
            </a:extLst>
          </p:cNvPr>
          <p:cNvSpPr/>
          <p:nvPr/>
        </p:nvSpPr>
        <p:spPr>
          <a:xfrm>
            <a:off x="8020050" y="3325007"/>
            <a:ext cx="228600" cy="265665"/>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C5420861-90E5-4147-9610-7B79160C5C90}"/>
              </a:ext>
            </a:extLst>
          </p:cNvPr>
          <p:cNvSpPr txBox="1"/>
          <p:nvPr/>
        </p:nvSpPr>
        <p:spPr>
          <a:xfrm>
            <a:off x="6950360" y="3436156"/>
            <a:ext cx="831848" cy="230832"/>
          </a:xfrm>
          <a:prstGeom prst="rect">
            <a:avLst/>
          </a:prstGeom>
          <a:noFill/>
        </p:spPr>
        <p:txBody>
          <a:bodyPr wrap="square" rtlCol="0">
            <a:spAutoFit/>
          </a:bodyPr>
          <a:lstStyle/>
          <a:p>
            <a:r>
              <a:rPr lang="en-GB" sz="900" dirty="0"/>
              <a:t>Max 6 years</a:t>
            </a:r>
          </a:p>
        </p:txBody>
      </p:sp>
      <p:cxnSp>
        <p:nvCxnSpPr>
          <p:cNvPr id="35" name="Straight Arrow Connector 34">
            <a:extLst>
              <a:ext uri="{FF2B5EF4-FFF2-40B4-BE49-F238E27FC236}">
                <a16:creationId xmlns:a16="http://schemas.microsoft.com/office/drawing/2014/main" id="{DDEE54F4-6769-4321-8865-D72034207798}"/>
              </a:ext>
            </a:extLst>
          </p:cNvPr>
          <p:cNvCxnSpPr>
            <a:stCxn id="26" idx="6"/>
            <a:endCxn id="37" idx="2"/>
          </p:cNvCxnSpPr>
          <p:nvPr/>
        </p:nvCxnSpPr>
        <p:spPr>
          <a:xfrm>
            <a:off x="3457576" y="3446613"/>
            <a:ext cx="4562474" cy="1122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51F640D-0A24-4A72-AE17-C6E5E08C813B}"/>
              </a:ext>
            </a:extLst>
          </p:cNvPr>
          <p:cNvSpPr txBox="1"/>
          <p:nvPr/>
        </p:nvSpPr>
        <p:spPr>
          <a:xfrm>
            <a:off x="2466976" y="3761043"/>
            <a:ext cx="1752600" cy="276999"/>
          </a:xfrm>
          <a:prstGeom prst="rect">
            <a:avLst/>
          </a:prstGeom>
          <a:noFill/>
        </p:spPr>
        <p:txBody>
          <a:bodyPr wrap="square" rtlCol="0">
            <a:spAutoFit/>
          </a:bodyPr>
          <a:lstStyle/>
          <a:p>
            <a:pPr algn="ctr"/>
            <a:r>
              <a:rPr lang="en-GB" sz="1200" i="1" dirty="0"/>
              <a:t>Start Exploitation</a:t>
            </a:r>
          </a:p>
        </p:txBody>
      </p:sp>
      <p:cxnSp>
        <p:nvCxnSpPr>
          <p:cNvPr id="47" name="Straight Arrow Connector 46">
            <a:extLst>
              <a:ext uri="{FF2B5EF4-FFF2-40B4-BE49-F238E27FC236}">
                <a16:creationId xmlns:a16="http://schemas.microsoft.com/office/drawing/2014/main" id="{744C83BA-B628-4FEF-8924-EB2689EFE327}"/>
              </a:ext>
            </a:extLst>
          </p:cNvPr>
          <p:cNvCxnSpPr>
            <a:cxnSpLocks/>
            <a:stCxn id="46" idx="0"/>
            <a:endCxn id="26" idx="4"/>
          </p:cNvCxnSpPr>
          <p:nvPr/>
        </p:nvCxnSpPr>
        <p:spPr>
          <a:xfrm flipV="1">
            <a:off x="3343276" y="3579445"/>
            <a:ext cx="0" cy="181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773CC42-40AE-402F-9807-A1EC5E1A3F58}"/>
              </a:ext>
            </a:extLst>
          </p:cNvPr>
          <p:cNvSpPr txBox="1"/>
          <p:nvPr/>
        </p:nvSpPr>
        <p:spPr>
          <a:xfrm>
            <a:off x="5943600" y="3735565"/>
            <a:ext cx="1447797" cy="261610"/>
          </a:xfrm>
          <a:prstGeom prst="rect">
            <a:avLst/>
          </a:prstGeom>
          <a:noFill/>
        </p:spPr>
        <p:txBody>
          <a:bodyPr wrap="square" rtlCol="0">
            <a:spAutoFit/>
          </a:bodyPr>
          <a:lstStyle/>
          <a:p>
            <a:pPr algn="ctr"/>
            <a:r>
              <a:rPr lang="en-GB" sz="1100" i="1" dirty="0"/>
              <a:t>Your proposed end FR</a:t>
            </a:r>
          </a:p>
        </p:txBody>
      </p:sp>
      <p:cxnSp>
        <p:nvCxnSpPr>
          <p:cNvPr id="52" name="Straight Arrow Connector 51">
            <a:extLst>
              <a:ext uri="{FF2B5EF4-FFF2-40B4-BE49-F238E27FC236}">
                <a16:creationId xmlns:a16="http://schemas.microsoft.com/office/drawing/2014/main" id="{91C0079B-443E-4709-9AD7-BF1C02AE1417}"/>
              </a:ext>
            </a:extLst>
          </p:cNvPr>
          <p:cNvCxnSpPr>
            <a:cxnSpLocks/>
            <a:stCxn id="51" idx="0"/>
            <a:endCxn id="54" idx="4"/>
          </p:cNvCxnSpPr>
          <p:nvPr/>
        </p:nvCxnSpPr>
        <p:spPr>
          <a:xfrm flipH="1" flipV="1">
            <a:off x="6665582" y="3542662"/>
            <a:ext cx="1917" cy="192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Left Brace 48">
            <a:extLst>
              <a:ext uri="{FF2B5EF4-FFF2-40B4-BE49-F238E27FC236}">
                <a16:creationId xmlns:a16="http://schemas.microsoft.com/office/drawing/2014/main" id="{0C0B254F-5D45-43FB-BA2F-81B64D884D17}"/>
              </a:ext>
            </a:extLst>
          </p:cNvPr>
          <p:cNvSpPr/>
          <p:nvPr/>
        </p:nvSpPr>
        <p:spPr>
          <a:xfrm rot="5400000">
            <a:off x="4855992" y="1447187"/>
            <a:ext cx="271667" cy="33513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Flowchart: Connector 53">
            <a:extLst>
              <a:ext uri="{FF2B5EF4-FFF2-40B4-BE49-F238E27FC236}">
                <a16:creationId xmlns:a16="http://schemas.microsoft.com/office/drawing/2014/main" id="{99CCA2A8-5E22-4BF5-B1FF-E1DCA21248B8}"/>
              </a:ext>
            </a:extLst>
          </p:cNvPr>
          <p:cNvSpPr/>
          <p:nvPr/>
        </p:nvSpPr>
        <p:spPr>
          <a:xfrm>
            <a:off x="6551282" y="3276997"/>
            <a:ext cx="228600" cy="265665"/>
          </a:xfrm>
          <a:prstGeom prst="flowChartConnector">
            <a:avLst/>
          </a:prstGeom>
          <a:solidFill>
            <a:schemeClr val="bg1"/>
          </a:solidFill>
          <a:ln>
            <a:solidFill>
              <a:schemeClr val="accent1"/>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BE688A26-2983-4B45-BB01-3B0E37C3F607}"/>
              </a:ext>
            </a:extLst>
          </p:cNvPr>
          <p:cNvSpPr txBox="1"/>
          <p:nvPr/>
        </p:nvSpPr>
        <p:spPr>
          <a:xfrm>
            <a:off x="4044498" y="2713029"/>
            <a:ext cx="1752600" cy="276999"/>
          </a:xfrm>
          <a:prstGeom prst="rect">
            <a:avLst/>
          </a:prstGeom>
          <a:noFill/>
        </p:spPr>
        <p:txBody>
          <a:bodyPr wrap="square" rtlCol="0">
            <a:spAutoFit/>
          </a:bodyPr>
          <a:lstStyle/>
          <a:p>
            <a:pPr algn="ctr"/>
            <a:r>
              <a:rPr lang="en-GB" sz="1200" i="1" dirty="0"/>
              <a:t>Your proposal</a:t>
            </a:r>
          </a:p>
        </p:txBody>
      </p:sp>
      <p:sp>
        <p:nvSpPr>
          <p:cNvPr id="56" name="TextBox 55">
            <a:extLst>
              <a:ext uri="{FF2B5EF4-FFF2-40B4-BE49-F238E27FC236}">
                <a16:creationId xmlns:a16="http://schemas.microsoft.com/office/drawing/2014/main" id="{5D778F54-81F3-4B11-A63E-52A275001112}"/>
              </a:ext>
            </a:extLst>
          </p:cNvPr>
          <p:cNvSpPr txBox="1"/>
          <p:nvPr/>
        </p:nvSpPr>
        <p:spPr>
          <a:xfrm>
            <a:off x="3503636" y="3146565"/>
            <a:ext cx="3144813" cy="230832"/>
          </a:xfrm>
          <a:prstGeom prst="rect">
            <a:avLst/>
          </a:prstGeom>
          <a:noFill/>
        </p:spPr>
        <p:txBody>
          <a:bodyPr wrap="square" rtlCol="0">
            <a:spAutoFit/>
          </a:bodyPr>
          <a:lstStyle/>
          <a:p>
            <a:r>
              <a:rPr lang="en-GB" sz="900" b="1" i="1" dirty="0"/>
              <a:t>X% </a:t>
            </a:r>
            <a:r>
              <a:rPr lang="en-GB" sz="900" i="1" dirty="0"/>
              <a:t>of revenues for </a:t>
            </a:r>
            <a:r>
              <a:rPr lang="en-GB" sz="900" b="1" i="1" dirty="0"/>
              <a:t>Y </a:t>
            </a:r>
            <a:r>
              <a:rPr lang="en-GB" sz="900" b="1" i="1" dirty="0" err="1"/>
              <a:t>yrs</a:t>
            </a:r>
            <a:r>
              <a:rPr lang="en-GB" sz="900" b="1" i="1" dirty="0"/>
              <a:t> </a:t>
            </a:r>
            <a:r>
              <a:rPr lang="en-GB" sz="900" i="1" dirty="0"/>
              <a:t>up to </a:t>
            </a:r>
            <a:r>
              <a:rPr lang="en-GB" sz="900" b="1" i="1" dirty="0"/>
              <a:t>Z% of the EIT funding </a:t>
            </a:r>
            <a:r>
              <a:rPr lang="en-GB" sz="900" i="1" dirty="0"/>
              <a:t>(ROI)</a:t>
            </a:r>
          </a:p>
        </p:txBody>
      </p:sp>
      <p:sp>
        <p:nvSpPr>
          <p:cNvPr id="69" name="TextBox 68">
            <a:extLst>
              <a:ext uri="{FF2B5EF4-FFF2-40B4-BE49-F238E27FC236}">
                <a16:creationId xmlns:a16="http://schemas.microsoft.com/office/drawing/2014/main" id="{3F0FFE8A-6BDB-4E88-B2AC-C5198290A603}"/>
              </a:ext>
            </a:extLst>
          </p:cNvPr>
          <p:cNvSpPr txBox="1"/>
          <p:nvPr/>
        </p:nvSpPr>
        <p:spPr>
          <a:xfrm>
            <a:off x="7414876" y="3731837"/>
            <a:ext cx="1447797" cy="261610"/>
          </a:xfrm>
          <a:prstGeom prst="rect">
            <a:avLst/>
          </a:prstGeom>
          <a:noFill/>
        </p:spPr>
        <p:txBody>
          <a:bodyPr wrap="square" rtlCol="0">
            <a:spAutoFit/>
          </a:bodyPr>
          <a:lstStyle/>
          <a:p>
            <a:pPr algn="ctr"/>
            <a:r>
              <a:rPr lang="en-GB" sz="1100" i="1" dirty="0"/>
              <a:t>Maximum FR period</a:t>
            </a:r>
          </a:p>
        </p:txBody>
      </p:sp>
      <p:cxnSp>
        <p:nvCxnSpPr>
          <p:cNvPr id="70" name="Straight Arrow Connector 69">
            <a:extLst>
              <a:ext uri="{FF2B5EF4-FFF2-40B4-BE49-F238E27FC236}">
                <a16:creationId xmlns:a16="http://schemas.microsoft.com/office/drawing/2014/main" id="{9CF9C0F7-31C4-4E4F-953C-1649DC2056BB}"/>
              </a:ext>
            </a:extLst>
          </p:cNvPr>
          <p:cNvCxnSpPr>
            <a:cxnSpLocks/>
            <a:stCxn id="69" idx="0"/>
          </p:cNvCxnSpPr>
          <p:nvPr/>
        </p:nvCxnSpPr>
        <p:spPr>
          <a:xfrm flipH="1" flipV="1">
            <a:off x="8136859" y="3554081"/>
            <a:ext cx="1916" cy="177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927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000" dirty="0"/>
              <a:t>SPECIAL cases of </a:t>
            </a:r>
            <a:r>
              <a:rPr lang="en-US" sz="2000" dirty="0" err="1"/>
              <a:t>frm</a:t>
            </a:r>
            <a:endParaRPr lang="en-US" sz="2000" dirty="0"/>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457199" y="3562350"/>
            <a:ext cx="4419601" cy="1183005"/>
          </a:xfrm>
        </p:spPr>
        <p:txBody>
          <a:bodyPr>
            <a:noAutofit/>
          </a:bodyPr>
          <a:lstStyle/>
          <a:p>
            <a:pPr marL="171450" lvl="1" indent="-171450">
              <a:buFont typeface="Arial" panose="020B0604020202020204" pitchFamily="34" charset="0"/>
              <a:buChar char="•"/>
            </a:pPr>
            <a:r>
              <a:rPr lang="en-US" b="1" dirty="0"/>
              <a:t>Education </a:t>
            </a:r>
            <a:r>
              <a:rPr lang="en-US" b="1" dirty="0" err="1"/>
              <a:t>programmes</a:t>
            </a:r>
            <a:r>
              <a:rPr lang="en-US" b="1" dirty="0"/>
              <a:t> </a:t>
            </a:r>
            <a:r>
              <a:rPr lang="en-US" dirty="0"/>
              <a:t>embedded to use EIT Food Education services and infrastructure; “Education” component to include </a:t>
            </a:r>
            <a:r>
              <a:rPr lang="en-US" b="1" dirty="0"/>
              <a:t>50% revenue share of course fees</a:t>
            </a:r>
            <a:r>
              <a:rPr lang="en-US" dirty="0"/>
              <a:t>.</a:t>
            </a:r>
          </a:p>
          <a:p>
            <a:pPr lvl="1"/>
            <a:endParaRPr lang="en-US" dirty="0"/>
          </a:p>
          <a:p>
            <a:pPr marL="501750" lvl="2" indent="-285750">
              <a:buFontTx/>
              <a:buChar char="-"/>
            </a:pPr>
            <a:endParaRPr lang="en-GB" dirty="0"/>
          </a:p>
          <a:p>
            <a:endParaRPr lang="en-GB" dirty="0"/>
          </a:p>
        </p:txBody>
      </p:sp>
      <p:sp>
        <p:nvSpPr>
          <p:cNvPr id="7" name="TextBox 6">
            <a:extLst>
              <a:ext uri="{FF2B5EF4-FFF2-40B4-BE49-F238E27FC236}">
                <a16:creationId xmlns:a16="http://schemas.microsoft.com/office/drawing/2014/main" id="{9288BA09-2482-4C74-BF5C-EFF333133F46}"/>
              </a:ext>
            </a:extLst>
          </p:cNvPr>
          <p:cNvSpPr txBox="1"/>
          <p:nvPr/>
        </p:nvSpPr>
        <p:spPr>
          <a:xfrm>
            <a:off x="3802461" y="730806"/>
            <a:ext cx="5020456" cy="2831544"/>
          </a:xfrm>
          <a:prstGeom prst="rect">
            <a:avLst/>
          </a:prstGeom>
          <a:noFill/>
        </p:spPr>
        <p:txBody>
          <a:bodyPr wrap="square">
            <a:spAutoFit/>
          </a:bodyPr>
          <a:lstStyle/>
          <a:p>
            <a:pPr algn="l"/>
            <a:r>
              <a:rPr lang="en-US" sz="1600" dirty="0">
                <a:cs typeface="Times New Roman" panose="02020603050405020304" pitchFamily="18" charset="0"/>
              </a:rPr>
              <a:t>KAVAs under </a:t>
            </a:r>
            <a:r>
              <a:rPr lang="en-US" sz="1600" b="1" dirty="0">
                <a:cs typeface="Times New Roman" panose="02020603050405020304" pitchFamily="18" charset="0"/>
              </a:rPr>
              <a:t>RIS</a:t>
            </a:r>
            <a:r>
              <a:rPr lang="en-US" sz="1600" dirty="0">
                <a:cs typeface="Times New Roman" panose="02020603050405020304" pitchFamily="18" charset="0"/>
              </a:rPr>
              <a:t>: expected financial return 35% of EIT grant budgeted:</a:t>
            </a:r>
          </a:p>
          <a:p>
            <a:pPr marL="285750" indent="-285750" algn="l">
              <a:buFont typeface="Arial" panose="020B0604020202020204" pitchFamily="34" charset="0"/>
              <a:buChar char="•"/>
            </a:pPr>
            <a:r>
              <a:rPr lang="en-GB" sz="1200" b="1" i="0" u="none" strike="noStrike" baseline="0" dirty="0">
                <a:solidFill>
                  <a:srgbClr val="000000"/>
                </a:solidFill>
                <a:latin typeface="Calibri" panose="020F0502020204030204" pitchFamily="34" charset="0"/>
              </a:rPr>
              <a:t>EU Member States</a:t>
            </a:r>
            <a:r>
              <a:rPr lang="en-GB" sz="1200" b="0" i="0" u="none" strike="noStrike" baseline="0" dirty="0">
                <a:solidFill>
                  <a:srgbClr val="000000"/>
                </a:solidFill>
                <a:latin typeface="Calibri" panose="020F0502020204030204" pitchFamily="34" charset="0"/>
              </a:rPr>
              <a:t>: Bulgaria, Croatia, Cyprus, Czech Republic, Estonia, Greece, Hungary, Italy, Latvia, Lithuania, Malta, Poland, Portugal, Romania, Slovakia, Slovenia, Spain. </a:t>
            </a:r>
          </a:p>
          <a:p>
            <a:pPr marL="285750" indent="-285750" algn="l">
              <a:buFont typeface="Arial" panose="020B0604020202020204" pitchFamily="34" charset="0"/>
              <a:buChar char="•"/>
            </a:pPr>
            <a:r>
              <a:rPr lang="en-GB" sz="1200" b="1" i="0" u="none" strike="noStrike" baseline="0" dirty="0">
                <a:solidFill>
                  <a:srgbClr val="000000"/>
                </a:solidFill>
                <a:latin typeface="Calibri" panose="020F0502020204030204" pitchFamily="34" charset="0"/>
              </a:rPr>
              <a:t>Horizon Europe Associated Countries</a:t>
            </a:r>
            <a:r>
              <a:rPr lang="en-GB" sz="1200" b="0" i="0" u="none" strike="noStrike" baseline="0" dirty="0">
                <a:solidFill>
                  <a:srgbClr val="000000"/>
                </a:solidFill>
                <a:latin typeface="Calibri" panose="020F0502020204030204" pitchFamily="34" charset="0"/>
              </a:rPr>
              <a:t>*: Montenegro, Republic of North Macedonia, Serbia, Turkey, Ukraine.</a:t>
            </a:r>
          </a:p>
          <a:p>
            <a:pPr marL="285750" indent="-285750" algn="l">
              <a:buFont typeface="Arial" panose="020B0604020202020204" pitchFamily="34" charset="0"/>
              <a:buChar char="•"/>
            </a:pPr>
            <a:r>
              <a:rPr lang="en-GB" sz="1200" b="1" i="0" u="none" strike="noStrike" baseline="0" dirty="0">
                <a:solidFill>
                  <a:srgbClr val="000000"/>
                </a:solidFill>
                <a:latin typeface="Calibri" panose="020F0502020204030204" pitchFamily="34" charset="0"/>
              </a:rPr>
              <a:t>Outermost Regions</a:t>
            </a:r>
            <a:r>
              <a:rPr lang="en-GB" sz="1200" b="0" i="0" u="none" strike="noStrike" baseline="0" dirty="0">
                <a:solidFill>
                  <a:srgbClr val="000000"/>
                </a:solidFill>
                <a:latin typeface="Calibri" panose="020F0502020204030204" pitchFamily="34" charset="0"/>
              </a:rPr>
              <a:t>: Guadeloupe, French Guiana, Réunion, Martinique, Mayotte and Saint-Martin (France), the Azores and Madeira (Portugal), and the Canary Islands (Spain).</a:t>
            </a:r>
          </a:p>
          <a:p>
            <a:pPr algn="l"/>
            <a:endParaRPr lang="en-GB" sz="1200" dirty="0">
              <a:solidFill>
                <a:srgbClr val="000000"/>
              </a:solidFill>
              <a:latin typeface="Calibri" panose="020F0502020204030204" pitchFamily="34" charset="0"/>
            </a:endParaRPr>
          </a:p>
          <a:p>
            <a:pPr algn="l"/>
            <a:r>
              <a:rPr lang="en-GB" sz="1200" baseline="-25000" dirty="0">
                <a:solidFill>
                  <a:srgbClr val="000000"/>
                </a:solidFill>
                <a:latin typeface="Calibri" panose="020F0502020204030204" pitchFamily="34" charset="0"/>
              </a:rPr>
              <a:t>* These third countries, which are all listed in the European Innovation Scoreboard, will be eligible for the EIT RIS, following the successful conclusion of individual Horizon Europe Association Agreements</a:t>
            </a:r>
            <a:endParaRPr lang="en-GB" sz="1200" b="0" i="0" u="none" strike="noStrike" baseline="-25000" dirty="0">
              <a:solidFill>
                <a:srgbClr val="000000"/>
              </a:solidFill>
              <a:latin typeface="Calibri" panose="020F0502020204030204" pitchFamily="34" charset="0"/>
            </a:endParaRPr>
          </a:p>
          <a:p>
            <a:pPr marL="0" lvl="1"/>
            <a:endParaRPr lang="en-US" dirty="0">
              <a:cs typeface="Times New Roman" panose="02020603050405020304" pitchFamily="18" charset="0"/>
            </a:endParaRPr>
          </a:p>
        </p:txBody>
      </p:sp>
      <p:pic>
        <p:nvPicPr>
          <p:cNvPr id="13318" name="Picture 6" descr="Regional Innovation Scheme | EIT Food">
            <a:extLst>
              <a:ext uri="{FF2B5EF4-FFF2-40B4-BE49-F238E27FC236}">
                <a16:creationId xmlns:a16="http://schemas.microsoft.com/office/drawing/2014/main" id="{A7D051DF-8DB9-405A-B91A-D1AB8A920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76350"/>
            <a:ext cx="290285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C38D571-6482-49A7-B18D-02396612044E}"/>
              </a:ext>
            </a:extLst>
          </p:cNvPr>
          <p:cNvPicPr>
            <a:picLocks noChangeAspect="1"/>
          </p:cNvPicPr>
          <p:nvPr/>
        </p:nvPicPr>
        <p:blipFill>
          <a:blip r:embed="rId4"/>
          <a:stretch>
            <a:fillRect/>
          </a:stretch>
        </p:blipFill>
        <p:spPr>
          <a:xfrm>
            <a:off x="5029200" y="3551805"/>
            <a:ext cx="3013481" cy="1193550"/>
          </a:xfrm>
          <a:prstGeom prst="rect">
            <a:avLst/>
          </a:prstGeom>
        </p:spPr>
      </p:pic>
    </p:spTree>
    <p:extLst>
      <p:ext uri="{BB962C8B-B14F-4D97-AF65-F5344CB8AC3E}">
        <p14:creationId xmlns:p14="http://schemas.microsoft.com/office/powerpoint/2010/main" val="2519416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800" dirty="0"/>
              <a:t>Agreement FOR Financial Return Mechanism</a:t>
            </a:r>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457200" y="828675"/>
            <a:ext cx="5029200" cy="3486150"/>
          </a:xfrm>
        </p:spPr>
        <p:txBody>
          <a:bodyPr>
            <a:noAutofit/>
          </a:bodyPr>
          <a:lstStyle/>
          <a:p>
            <a:pPr lvl="1"/>
            <a:r>
              <a:rPr lang="en-US" sz="1400" dirty="0"/>
              <a:t>Mechanism proposed by exploiting party/parties </a:t>
            </a:r>
            <a:r>
              <a:rPr lang="en-US" sz="1400" dirty="0" err="1"/>
              <a:t>finalised</a:t>
            </a:r>
            <a:r>
              <a:rPr lang="en-US" sz="1400" dirty="0"/>
              <a:t> with EIT Food after the proposal’s selection. </a:t>
            </a:r>
          </a:p>
          <a:p>
            <a:pPr lvl="1"/>
            <a:endParaRPr lang="en-US" sz="300" dirty="0"/>
          </a:p>
          <a:p>
            <a:pPr lvl="1"/>
            <a:r>
              <a:rPr lang="en-US" sz="1400" b="1" dirty="0"/>
              <a:t>Financial Return Mechanism Agreement (FRMA)</a:t>
            </a:r>
          </a:p>
          <a:p>
            <a:pPr marL="285750" lvl="1" indent="-285750">
              <a:buFont typeface="Arial" panose="020B0604020202020204" pitchFamily="34" charset="0"/>
              <a:buChar char="•"/>
            </a:pPr>
            <a:r>
              <a:rPr lang="en-US" sz="1400" dirty="0"/>
              <a:t>Signed with the exploiting party/parties of the consortium, on behalf of Activity consortium. </a:t>
            </a:r>
          </a:p>
          <a:p>
            <a:pPr marL="285750" lvl="1" indent="-285750">
              <a:buFont typeface="Arial" panose="020B0604020202020204" pitchFamily="34" charset="0"/>
              <a:buChar char="•"/>
            </a:pPr>
            <a:r>
              <a:rPr lang="en-US" sz="1400" dirty="0"/>
              <a:t>Signed as a mandatory condition for funding. </a:t>
            </a:r>
          </a:p>
          <a:p>
            <a:pPr marL="285750" lvl="1" indent="-285750">
              <a:buFont typeface="Arial" panose="020B0604020202020204" pitchFamily="34" charset="0"/>
              <a:buChar char="•"/>
            </a:pPr>
            <a:r>
              <a:rPr lang="en-US" sz="1400" dirty="0"/>
              <a:t>Should be </a:t>
            </a:r>
            <a:r>
              <a:rPr lang="en-US" sz="1400" dirty="0" err="1"/>
              <a:t>finalised</a:t>
            </a:r>
            <a:r>
              <a:rPr lang="en-US" sz="1400" dirty="0"/>
              <a:t> before the activity commences.</a:t>
            </a:r>
          </a:p>
          <a:p>
            <a:pPr marL="285750" lvl="1" indent="-285750">
              <a:buFont typeface="Arial" panose="020B0604020202020204" pitchFamily="34" charset="0"/>
              <a:buChar char="•"/>
            </a:pPr>
            <a:r>
              <a:rPr lang="en-US" sz="1400" dirty="0"/>
              <a:t>In case multiple KERs by multiple exploiting partners, each relevant exploiting partner must co-sign FRMA. </a:t>
            </a:r>
          </a:p>
          <a:p>
            <a:pPr marL="285750" lvl="1" indent="-285750">
              <a:buFont typeface="Arial" panose="020B0604020202020204" pitchFamily="34" charset="0"/>
              <a:buChar char="•"/>
            </a:pPr>
            <a:r>
              <a:rPr lang="en-US" sz="1400" dirty="0"/>
              <a:t>Exploiting party or parties must be an already existing legally registered company at the time of application. </a:t>
            </a:r>
            <a:endParaRPr lang="en-GB" sz="1400" dirty="0"/>
          </a:p>
          <a:p>
            <a:pPr lvl="1"/>
            <a:endParaRPr lang="en-US" sz="300" dirty="0"/>
          </a:p>
          <a:p>
            <a:pPr lvl="1"/>
            <a:r>
              <a:rPr lang="en-US" sz="1400" b="1" dirty="0"/>
              <a:t>The terms of the FRM:</a:t>
            </a:r>
          </a:p>
          <a:p>
            <a:pPr marL="285750" lvl="1" indent="-285750">
              <a:buFont typeface="Arial" panose="020B0604020202020204" pitchFamily="34" charset="0"/>
              <a:buChar char="•"/>
            </a:pPr>
            <a:r>
              <a:rPr lang="en-US" sz="1400" dirty="0"/>
              <a:t>Will be documented in a Term Sheet as an attachment to the FRMA</a:t>
            </a:r>
          </a:p>
          <a:p>
            <a:pPr marL="285750" lvl="1" indent="-285750">
              <a:buFont typeface="Arial" panose="020B0604020202020204" pitchFamily="34" charset="0"/>
              <a:buChar char="•"/>
            </a:pPr>
            <a:r>
              <a:rPr lang="en-US" sz="1400" dirty="0"/>
              <a:t>FRMA template is available, including framework of term sheet: </a:t>
            </a:r>
          </a:p>
          <a:p>
            <a:pPr lvl="2" indent="0">
              <a:buNone/>
            </a:pPr>
            <a:r>
              <a:rPr lang="en-US" sz="1400" dirty="0">
                <a:hlinkClick r:id="rId3"/>
              </a:rPr>
              <a:t>https://www.eitfood.eu/projects/eit-food-call-for-proposals-2022#tab4</a:t>
            </a:r>
            <a:r>
              <a:rPr lang="en-US" sz="1400" dirty="0"/>
              <a:t>  </a:t>
            </a:r>
          </a:p>
          <a:p>
            <a:pPr marL="285750" indent="-285750">
              <a:buFontTx/>
              <a:buChar char="-"/>
            </a:pPr>
            <a:endParaRPr lang="en-GB" sz="1400" dirty="0"/>
          </a:p>
          <a:p>
            <a:endParaRPr lang="en-GB" sz="1400" dirty="0"/>
          </a:p>
        </p:txBody>
      </p:sp>
      <p:pic>
        <p:nvPicPr>
          <p:cNvPr id="4" name="Graphic 3" descr="Signature with solid fill">
            <a:extLst>
              <a:ext uri="{FF2B5EF4-FFF2-40B4-BE49-F238E27FC236}">
                <a16:creationId xmlns:a16="http://schemas.microsoft.com/office/drawing/2014/main" id="{C6A62CFE-E3F7-4F26-9AB0-D53FAC5B05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21662" y="361950"/>
            <a:ext cx="669938" cy="669938"/>
          </a:xfrm>
          <a:prstGeom prst="rect">
            <a:avLst/>
          </a:prstGeom>
        </p:spPr>
      </p:pic>
      <p:pic>
        <p:nvPicPr>
          <p:cNvPr id="6" name="Picture 5">
            <a:extLst>
              <a:ext uri="{FF2B5EF4-FFF2-40B4-BE49-F238E27FC236}">
                <a16:creationId xmlns:a16="http://schemas.microsoft.com/office/drawing/2014/main" id="{F346A632-5D7A-4010-9981-A5E419306640}"/>
              </a:ext>
            </a:extLst>
          </p:cNvPr>
          <p:cNvPicPr>
            <a:picLocks noChangeAspect="1"/>
          </p:cNvPicPr>
          <p:nvPr/>
        </p:nvPicPr>
        <p:blipFill>
          <a:blip r:embed="rId6"/>
          <a:stretch>
            <a:fillRect/>
          </a:stretch>
        </p:blipFill>
        <p:spPr>
          <a:xfrm>
            <a:off x="5318938" y="1071217"/>
            <a:ext cx="3672662" cy="3343275"/>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11379FC1-6447-4FCB-97BE-A4F3F620F63D}"/>
              </a:ext>
            </a:extLst>
          </p:cNvPr>
          <p:cNvSpPr/>
          <p:nvPr/>
        </p:nvSpPr>
        <p:spPr>
          <a:xfrm>
            <a:off x="5486400" y="3333750"/>
            <a:ext cx="1981200" cy="152400"/>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7327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800" dirty="0"/>
              <a:t>Agreement FOR Financial Return Mechanism</a:t>
            </a:r>
          </a:p>
        </p:txBody>
      </p:sp>
      <p:pic>
        <p:nvPicPr>
          <p:cNvPr id="4" name="Graphic 3" descr="Signature with solid fill">
            <a:extLst>
              <a:ext uri="{FF2B5EF4-FFF2-40B4-BE49-F238E27FC236}">
                <a16:creationId xmlns:a16="http://schemas.microsoft.com/office/drawing/2014/main" id="{C6A62CFE-E3F7-4F26-9AB0-D53FAC5B05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1722" y="205978"/>
            <a:ext cx="830758" cy="830758"/>
          </a:xfrm>
          <a:prstGeom prst="rect">
            <a:avLst/>
          </a:prstGeom>
        </p:spPr>
      </p:pic>
      <p:sp>
        <p:nvSpPr>
          <p:cNvPr id="6" name="Text Placeholder 5">
            <a:extLst>
              <a:ext uri="{FF2B5EF4-FFF2-40B4-BE49-F238E27FC236}">
                <a16:creationId xmlns:a16="http://schemas.microsoft.com/office/drawing/2014/main" id="{A11C07B0-52DC-4457-AB70-BD2E5AF9F4A1}"/>
              </a:ext>
            </a:extLst>
          </p:cNvPr>
          <p:cNvSpPr>
            <a:spLocks noGrp="1"/>
          </p:cNvSpPr>
          <p:nvPr>
            <p:ph type="body" sz="quarter" idx="13"/>
          </p:nvPr>
        </p:nvSpPr>
        <p:spPr>
          <a:xfrm>
            <a:off x="798871" y="1508750"/>
            <a:ext cx="4038600" cy="2808288"/>
          </a:xfrm>
        </p:spPr>
        <p:txBody>
          <a:bodyPr/>
          <a:lstStyle/>
          <a:p>
            <a:r>
              <a:rPr lang="en-GB" dirty="0"/>
              <a:t>Terms sheet – attach to the </a:t>
            </a:r>
            <a:r>
              <a:rPr lang="en-GB" dirty="0" err="1"/>
              <a:t>frma</a:t>
            </a:r>
            <a:endParaRPr lang="en-GB" dirty="0"/>
          </a:p>
          <a:p>
            <a:endParaRPr lang="en-GB" dirty="0"/>
          </a:p>
          <a:p>
            <a:pPr marL="285750" indent="-285750">
              <a:buFont typeface="Arial" panose="020B0604020202020204" pitchFamily="34" charset="0"/>
              <a:buChar char="•"/>
            </a:pPr>
            <a:r>
              <a:rPr lang="en-GB" b="0" dirty="0"/>
              <a:t>Definition of </a:t>
            </a:r>
            <a:r>
              <a:rPr lang="en-GB" b="0" dirty="0" err="1"/>
              <a:t>ker’s</a:t>
            </a:r>
            <a:endParaRPr lang="en-GB" b="0" dirty="0"/>
          </a:p>
          <a:p>
            <a:pPr marL="285750" indent="-285750">
              <a:buFont typeface="Arial" panose="020B0604020202020204" pitchFamily="34" charset="0"/>
              <a:buChar char="•"/>
            </a:pPr>
            <a:r>
              <a:rPr lang="en-GB" b="0" dirty="0"/>
              <a:t>Ownership – </a:t>
            </a:r>
            <a:r>
              <a:rPr lang="en-GB" b="0" dirty="0" err="1"/>
              <a:t>ip</a:t>
            </a:r>
            <a:endParaRPr lang="en-GB" b="0" dirty="0"/>
          </a:p>
          <a:p>
            <a:pPr marL="285750" indent="-285750">
              <a:buFont typeface="Arial" panose="020B0604020202020204" pitchFamily="34" charset="0"/>
              <a:buChar char="•"/>
            </a:pPr>
            <a:r>
              <a:rPr lang="en-GB" b="0" dirty="0" err="1"/>
              <a:t>CalCulation</a:t>
            </a:r>
            <a:r>
              <a:rPr lang="en-GB" b="0" dirty="0"/>
              <a:t> base of the </a:t>
            </a:r>
            <a:r>
              <a:rPr lang="en-GB" b="0" dirty="0" err="1"/>
              <a:t>frm</a:t>
            </a:r>
            <a:endParaRPr lang="en-GB" b="0" dirty="0"/>
          </a:p>
          <a:p>
            <a:pPr marL="285750" indent="-285750">
              <a:buFont typeface="Arial" panose="020B0604020202020204" pitchFamily="34" charset="0"/>
              <a:buChar char="•"/>
            </a:pPr>
            <a:r>
              <a:rPr lang="en-GB" b="0" dirty="0"/>
              <a:t>Estimated payment schedule for </a:t>
            </a:r>
            <a:r>
              <a:rPr lang="en-GB" b="0" dirty="0" err="1"/>
              <a:t>rs</a:t>
            </a:r>
            <a:endParaRPr lang="en-GB" b="0" dirty="0"/>
          </a:p>
          <a:p>
            <a:pPr marL="285750" indent="-285750">
              <a:buFont typeface="Arial" panose="020B0604020202020204" pitchFamily="34" charset="0"/>
              <a:buChar char="•"/>
            </a:pPr>
            <a:r>
              <a:rPr lang="en-GB" b="0" dirty="0"/>
              <a:t>Monitoring rules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pic>
        <p:nvPicPr>
          <p:cNvPr id="8" name="Picture 7">
            <a:extLst>
              <a:ext uri="{FF2B5EF4-FFF2-40B4-BE49-F238E27FC236}">
                <a16:creationId xmlns:a16="http://schemas.microsoft.com/office/drawing/2014/main" id="{8BFB9EDB-5385-4540-895D-5077D138CC94}"/>
              </a:ext>
            </a:extLst>
          </p:cNvPr>
          <p:cNvPicPr>
            <a:picLocks noChangeAspect="1"/>
          </p:cNvPicPr>
          <p:nvPr/>
        </p:nvPicPr>
        <p:blipFill>
          <a:blip r:embed="rId5"/>
          <a:stretch>
            <a:fillRect/>
          </a:stretch>
        </p:blipFill>
        <p:spPr>
          <a:xfrm>
            <a:off x="4837471" y="1002938"/>
            <a:ext cx="2764481" cy="38199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51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04" y="61452"/>
            <a:ext cx="8050096" cy="517575"/>
          </a:xfrm>
        </p:spPr>
        <p:txBody>
          <a:bodyPr>
            <a:noAutofit/>
          </a:bodyPr>
          <a:lstStyle/>
          <a:p>
            <a:r>
              <a:rPr lang="en-US" sz="2000" cap="none" dirty="0">
                <a:latin typeface="+mj-lt"/>
              </a:rPr>
              <a:t>SPECIFIC EXPERTISE		   COLLABORATION WITH EIT FOOD</a:t>
            </a:r>
            <a:endParaRPr lang="en-GB" sz="2000" dirty="0">
              <a:solidFill>
                <a:schemeClr val="tx1">
                  <a:lumMod val="85000"/>
                  <a:lumOff val="15000"/>
                </a:schemeClr>
              </a:solidFill>
              <a:latin typeface="+mj-lt"/>
            </a:endParaRPr>
          </a:p>
        </p:txBody>
      </p:sp>
      <p:sp>
        <p:nvSpPr>
          <p:cNvPr id="4" name="Tijdelijke aanduiding voor tekst 3"/>
          <p:cNvSpPr>
            <a:spLocks noGrp="1"/>
          </p:cNvSpPr>
          <p:nvPr>
            <p:ph type="body" sz="half" idx="2"/>
          </p:nvPr>
        </p:nvSpPr>
        <p:spPr>
          <a:xfrm>
            <a:off x="-14141" y="742950"/>
            <a:ext cx="3909169" cy="2308734"/>
          </a:xfrm>
        </p:spPr>
        <p:txBody>
          <a:bodyPr>
            <a:normAutofit/>
          </a:bodyPr>
          <a:lstStyle/>
          <a:p>
            <a:pPr marL="171450" indent="-171450">
              <a:buFont typeface="Arial" panose="020B0604020202020204" pitchFamily="34" charset="0"/>
              <a:buChar char="•"/>
            </a:pPr>
            <a:r>
              <a:rPr lang="en-GB" sz="1400" cap="none" dirty="0">
                <a:solidFill>
                  <a:schemeClr val="tx1">
                    <a:lumMod val="85000"/>
                    <a:lumOff val="15000"/>
                  </a:schemeClr>
                </a:solidFill>
                <a:latin typeface="+mj-lt"/>
              </a:rPr>
              <a:t>EU funding and innovation consultants </a:t>
            </a:r>
          </a:p>
          <a:p>
            <a:pPr marL="171450" indent="-171450">
              <a:buFont typeface="Arial" panose="020B0604020202020204" pitchFamily="34" charset="0"/>
              <a:buChar char="•"/>
            </a:pPr>
            <a:r>
              <a:rPr lang="en-US" sz="1400" cap="none" dirty="0">
                <a:solidFill>
                  <a:schemeClr val="tx1">
                    <a:lumMod val="85000"/>
                    <a:lumOff val="15000"/>
                  </a:schemeClr>
                </a:solidFill>
                <a:latin typeface="+mj-lt"/>
              </a:rPr>
              <a:t>track record supporting exploitation and business planning, in </a:t>
            </a:r>
            <a:r>
              <a:rPr lang="en-US" sz="1400" cap="none" dirty="0" err="1">
                <a:solidFill>
                  <a:schemeClr val="tx1">
                    <a:lumMod val="85000"/>
                    <a:lumOff val="15000"/>
                  </a:schemeClr>
                </a:solidFill>
                <a:latin typeface="+mj-lt"/>
              </a:rPr>
              <a:t>a.o.</a:t>
            </a:r>
            <a:r>
              <a:rPr lang="en-US" sz="1400" cap="none" dirty="0">
                <a:solidFill>
                  <a:schemeClr val="tx1">
                    <a:lumMod val="85000"/>
                    <a:lumOff val="15000"/>
                  </a:schemeClr>
                </a:solidFill>
                <a:latin typeface="+mj-lt"/>
              </a:rPr>
              <a:t> agro-food, bio-economy and process industry</a:t>
            </a:r>
          </a:p>
          <a:p>
            <a:pPr marL="171450" indent="-171450">
              <a:buFont typeface="Arial" panose="020B0604020202020204" pitchFamily="34" charset="0"/>
              <a:buChar char="•"/>
            </a:pPr>
            <a:r>
              <a:rPr lang="en-US" sz="1400" cap="none" dirty="0">
                <a:solidFill>
                  <a:schemeClr val="tx1">
                    <a:lumMod val="85000"/>
                    <a:lumOff val="15000"/>
                  </a:schemeClr>
                </a:solidFill>
                <a:latin typeface="+mj-lt"/>
              </a:rPr>
              <a:t>hands-on collaborations with ≥ 400 EU consortia every year; large industries, startups, SMEs, research </a:t>
            </a:r>
            <a:r>
              <a:rPr lang="en-US" sz="1400" cap="none" dirty="0" err="1">
                <a:solidFill>
                  <a:schemeClr val="tx1">
                    <a:lumMod val="85000"/>
                    <a:lumOff val="15000"/>
                  </a:schemeClr>
                </a:solidFill>
                <a:latin typeface="+mj-lt"/>
              </a:rPr>
              <a:t>organisations</a:t>
            </a:r>
            <a:r>
              <a:rPr lang="en-US" sz="1400" cap="none" dirty="0">
                <a:solidFill>
                  <a:schemeClr val="tx1">
                    <a:lumMod val="85000"/>
                    <a:lumOff val="15000"/>
                  </a:schemeClr>
                </a:solidFill>
                <a:latin typeface="+mj-lt"/>
              </a:rPr>
              <a:t> &amp; Universities.</a:t>
            </a:r>
          </a:p>
          <a:p>
            <a:pPr marL="171450" indent="-171450">
              <a:buFont typeface="Arial" panose="020B0604020202020204" pitchFamily="34" charset="0"/>
              <a:buChar char="•"/>
            </a:pPr>
            <a:r>
              <a:rPr lang="en-GB" sz="1400" cap="none" dirty="0">
                <a:solidFill>
                  <a:schemeClr val="tx1">
                    <a:lumMod val="85000"/>
                    <a:lumOff val="15000"/>
                  </a:schemeClr>
                </a:solidFill>
                <a:latin typeface="+mj-lt"/>
              </a:rPr>
              <a:t>PNO has supported EITs: </a:t>
            </a:r>
            <a:r>
              <a:rPr lang="en-US" sz="1400" cap="none" dirty="0">
                <a:solidFill>
                  <a:schemeClr val="tx1">
                    <a:lumMod val="85000"/>
                    <a:lumOff val="15000"/>
                  </a:schemeClr>
                </a:solidFill>
                <a:latin typeface="+mj-lt"/>
              </a:rPr>
              <a:t>Climate KIC, EIT Health, EIT Raw Materials</a:t>
            </a:r>
          </a:p>
        </p:txBody>
      </p:sp>
      <p:sp>
        <p:nvSpPr>
          <p:cNvPr id="3" name="Rectangle 2"/>
          <p:cNvSpPr/>
          <p:nvPr/>
        </p:nvSpPr>
        <p:spPr>
          <a:xfrm>
            <a:off x="91413" y="4111392"/>
            <a:ext cx="2043015" cy="623248"/>
          </a:xfrm>
          <a:prstGeom prst="rect">
            <a:avLst/>
          </a:prstGeom>
        </p:spPr>
        <p:txBody>
          <a:bodyPr wrap="square">
            <a:spAutoFit/>
          </a:bodyPr>
          <a:lstStyle/>
          <a:p>
            <a:r>
              <a:rPr lang="nl-NL" sz="1050" b="1" dirty="0">
                <a:solidFill>
                  <a:schemeClr val="tx1">
                    <a:lumMod val="85000"/>
                    <a:lumOff val="15000"/>
                  </a:schemeClr>
                </a:solidFill>
                <a:latin typeface="+mj-lt"/>
                <a:ea typeface="Roboto Light" charset="0"/>
                <a:cs typeface="Roboto Light" charset="0"/>
              </a:rPr>
              <a:t>Ron Weerdmeester</a:t>
            </a:r>
          </a:p>
          <a:p>
            <a:r>
              <a:rPr lang="en-US" sz="800" dirty="0">
                <a:solidFill>
                  <a:schemeClr val="tx1">
                    <a:lumMod val="85000"/>
                    <a:lumOff val="15000"/>
                  </a:schemeClr>
                </a:solidFill>
                <a:latin typeface="+mj-lt"/>
                <a:ea typeface="Roboto Light" charset="0"/>
                <a:cs typeface="Roboto Light" charset="0"/>
              </a:rPr>
              <a:t>Manager PNO Group Innovation Team </a:t>
            </a:r>
          </a:p>
          <a:p>
            <a:r>
              <a:rPr lang="en-US" sz="800" dirty="0">
                <a:solidFill>
                  <a:schemeClr val="tx1">
                    <a:lumMod val="85000"/>
                    <a:lumOff val="15000"/>
                  </a:schemeClr>
                </a:solidFill>
                <a:latin typeface="+mj-lt"/>
                <a:ea typeface="Roboto Light" charset="0"/>
                <a:cs typeface="Roboto Light" charset="0"/>
              </a:rPr>
              <a:t>Expertise: EU RD&amp;I projects, PPPs management and strategy </a:t>
            </a:r>
            <a:endParaRPr lang="nl-NL" sz="800" dirty="0">
              <a:solidFill>
                <a:schemeClr val="tx1">
                  <a:lumMod val="85000"/>
                  <a:lumOff val="15000"/>
                </a:schemeClr>
              </a:solidFill>
              <a:latin typeface="+mj-lt"/>
              <a:ea typeface="Roboto Light" charset="0"/>
              <a:cs typeface="Roboto Light" charset="0"/>
            </a:endParaRPr>
          </a:p>
        </p:txBody>
      </p:sp>
      <p:pic>
        <p:nvPicPr>
          <p:cNvPr id="19" name="Picture 18"/>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7579" r="16264" b="33092"/>
          <a:stretch/>
        </p:blipFill>
        <p:spPr>
          <a:xfrm>
            <a:off x="2220102" y="3253262"/>
            <a:ext cx="860326" cy="870073"/>
          </a:xfrm>
          <a:prstGeom prst="rect">
            <a:avLst/>
          </a:prstGeom>
        </p:spPr>
      </p:pic>
      <p:sp>
        <p:nvSpPr>
          <p:cNvPr id="20" name="Rectangle 19"/>
          <p:cNvSpPr/>
          <p:nvPr/>
        </p:nvSpPr>
        <p:spPr>
          <a:xfrm>
            <a:off x="1958231" y="4111392"/>
            <a:ext cx="1851769" cy="746358"/>
          </a:xfrm>
          <a:prstGeom prst="rect">
            <a:avLst/>
          </a:prstGeom>
        </p:spPr>
        <p:txBody>
          <a:bodyPr wrap="square">
            <a:spAutoFit/>
          </a:bodyPr>
          <a:lstStyle/>
          <a:p>
            <a:r>
              <a:rPr lang="en-US" sz="1050" b="1" dirty="0">
                <a:solidFill>
                  <a:schemeClr val="tx1">
                    <a:lumMod val="85000"/>
                    <a:lumOff val="15000"/>
                  </a:schemeClr>
                </a:solidFill>
                <a:latin typeface="+mj-lt"/>
                <a:ea typeface="Roboto Light" charset="0"/>
                <a:cs typeface="Roboto Light" charset="0"/>
              </a:rPr>
              <a:t>Marco Karremans </a:t>
            </a:r>
          </a:p>
          <a:p>
            <a:r>
              <a:rPr lang="en-US" sz="800" dirty="0">
                <a:solidFill>
                  <a:schemeClr val="tx1">
                    <a:lumMod val="85000"/>
                    <a:lumOff val="15000"/>
                  </a:schemeClr>
                </a:solidFill>
                <a:latin typeface="+mj-lt"/>
                <a:ea typeface="Roboto Light" charset="0"/>
                <a:cs typeface="Roboto Light" charset="0"/>
              </a:rPr>
              <a:t>Manager Corporate Finance Team </a:t>
            </a:r>
          </a:p>
          <a:p>
            <a:r>
              <a:rPr lang="en-US" sz="800" dirty="0">
                <a:solidFill>
                  <a:schemeClr val="tx1">
                    <a:lumMod val="85000"/>
                    <a:lumOff val="15000"/>
                  </a:schemeClr>
                </a:solidFill>
                <a:latin typeface="+mj-lt"/>
                <a:ea typeface="Roboto Light" charset="0"/>
                <a:cs typeface="Roboto Light" charset="0"/>
              </a:rPr>
              <a:t>Expertise: Investor readiness, investor match, business case and Finance arrangements</a:t>
            </a:r>
            <a:endParaRPr lang="nl-NL" sz="800" dirty="0">
              <a:solidFill>
                <a:schemeClr val="tx1">
                  <a:lumMod val="85000"/>
                  <a:lumOff val="15000"/>
                </a:schemeClr>
              </a:solidFill>
              <a:latin typeface="+mj-lt"/>
              <a:ea typeface="Roboto Light" charset="0"/>
              <a:cs typeface="Roboto Light" charset="0"/>
            </a:endParaRPr>
          </a:p>
        </p:txBody>
      </p:sp>
      <p:sp>
        <p:nvSpPr>
          <p:cNvPr id="21" name="Rectangle 20"/>
          <p:cNvSpPr/>
          <p:nvPr/>
        </p:nvSpPr>
        <p:spPr>
          <a:xfrm>
            <a:off x="3971046" y="819150"/>
            <a:ext cx="4868154" cy="3493264"/>
          </a:xfrm>
          <a:prstGeom prst="rect">
            <a:avLst/>
          </a:prstGeom>
        </p:spPr>
        <p:txBody>
          <a:bodyPr wrap="square">
            <a:spAutoFit/>
          </a:bodyPr>
          <a:lstStyle/>
          <a:p>
            <a:r>
              <a:rPr lang="en-US" sz="1300" dirty="0">
                <a:solidFill>
                  <a:schemeClr val="tx1">
                    <a:lumMod val="85000"/>
                    <a:lumOff val="15000"/>
                  </a:schemeClr>
                </a:solidFill>
                <a:latin typeface="+mj-lt"/>
                <a:ea typeface="Roboto Light" charset="0"/>
                <a:cs typeface="Roboto Light" charset="0"/>
              </a:rPr>
              <a:t>Support </a:t>
            </a:r>
            <a:r>
              <a:rPr lang="en-GB" sz="1300" dirty="0">
                <a:solidFill>
                  <a:schemeClr val="tx1">
                    <a:lumMod val="85000"/>
                    <a:lumOff val="15000"/>
                  </a:schemeClr>
                </a:solidFill>
                <a:latin typeface="+mj-lt"/>
                <a:ea typeface="Roboto Light" charset="0"/>
                <a:cs typeface="Roboto Light" charset="0"/>
              </a:rPr>
              <a:t>EIT Food in the domain of financial sustainability strategies</a:t>
            </a:r>
            <a:r>
              <a:rPr lang="en-US" sz="1300" dirty="0">
                <a:solidFill>
                  <a:schemeClr val="tx1">
                    <a:lumMod val="85000"/>
                    <a:lumOff val="15000"/>
                  </a:schemeClr>
                </a:solidFill>
                <a:latin typeface="+mj-lt"/>
                <a:ea typeface="Roboto Light" charset="0"/>
                <a:cs typeface="Roboto Light" charset="0"/>
              </a:rPr>
              <a:t> and ROI mechanism :</a:t>
            </a:r>
          </a:p>
          <a:p>
            <a:endParaRPr lang="en-US" sz="1300" dirty="0">
              <a:solidFill>
                <a:schemeClr val="tx1">
                  <a:lumMod val="85000"/>
                  <a:lumOff val="15000"/>
                </a:schemeClr>
              </a:solidFill>
              <a:latin typeface="+mj-lt"/>
              <a:ea typeface="Roboto Light" charset="0"/>
              <a:cs typeface="Roboto Light" charset="0"/>
            </a:endParaRPr>
          </a:p>
          <a:p>
            <a:pPr marL="171450" indent="-171450">
              <a:buFont typeface="Arial" panose="020B0604020202020204" pitchFamily="34" charset="0"/>
              <a:buChar char="•"/>
            </a:pPr>
            <a:r>
              <a:rPr lang="en-US" sz="1300" dirty="0">
                <a:solidFill>
                  <a:schemeClr val="tx1">
                    <a:lumMod val="85000"/>
                    <a:lumOff val="15000"/>
                  </a:schemeClr>
                </a:solidFill>
                <a:latin typeface="+mj-lt"/>
                <a:ea typeface="Roboto Light" charset="0"/>
                <a:cs typeface="Roboto Light" charset="0"/>
              </a:rPr>
              <a:t>Assessment of the project’s risk profile, proposed ROI-mechanism, business case, the project’s risk profile and define possible points of attention to tackle in reaching final agreements end 2020 - 2021</a:t>
            </a:r>
          </a:p>
          <a:p>
            <a:pPr marL="171450" indent="-171450">
              <a:buFont typeface="Arial" panose="020B0604020202020204" pitchFamily="34" charset="0"/>
              <a:buChar char="•"/>
            </a:pPr>
            <a:endParaRPr lang="en-US" sz="1300" dirty="0">
              <a:solidFill>
                <a:schemeClr val="tx1">
                  <a:lumMod val="85000"/>
                  <a:lumOff val="15000"/>
                </a:schemeClr>
              </a:solidFill>
              <a:latin typeface="+mj-lt"/>
              <a:ea typeface="Roboto Light" charset="0"/>
              <a:cs typeface="Roboto Light" charset="0"/>
            </a:endParaRPr>
          </a:p>
          <a:p>
            <a:pPr marL="171450" indent="-171450">
              <a:buFont typeface="Arial" panose="020B0604020202020204" pitchFamily="34" charset="0"/>
              <a:buChar char="•"/>
            </a:pPr>
            <a:r>
              <a:rPr lang="en-US" sz="1300" dirty="0">
                <a:solidFill>
                  <a:schemeClr val="tx1">
                    <a:lumMod val="85000"/>
                    <a:lumOff val="15000"/>
                  </a:schemeClr>
                </a:solidFill>
                <a:latin typeface="+mj-lt"/>
                <a:ea typeface="Roboto Light" charset="0"/>
                <a:cs typeface="Roboto Light" charset="0"/>
              </a:rPr>
              <a:t>Collection follow-up data and in-depth assessment on business case and ROI mechanism, e.g. key exploitable results (KERs), revenue model analysis, realistic quantification of Serviceable Obtainable Market (SOM) and go-to-market strategies.</a:t>
            </a:r>
          </a:p>
          <a:p>
            <a:pPr marL="171450" indent="-171450">
              <a:buFont typeface="Arial" panose="020B0604020202020204" pitchFamily="34" charset="0"/>
              <a:buChar char="•"/>
            </a:pPr>
            <a:endParaRPr lang="en-US" sz="1300" dirty="0">
              <a:solidFill>
                <a:schemeClr val="tx1">
                  <a:lumMod val="85000"/>
                  <a:lumOff val="15000"/>
                </a:schemeClr>
              </a:solidFill>
              <a:latin typeface="+mj-lt"/>
              <a:ea typeface="Roboto Light" charset="0"/>
              <a:cs typeface="Roboto Light" charset="0"/>
            </a:endParaRPr>
          </a:p>
          <a:p>
            <a:pPr marL="171450" indent="-171450">
              <a:buFont typeface="Arial" panose="020B0604020202020204" pitchFamily="34" charset="0"/>
              <a:buChar char="•"/>
            </a:pPr>
            <a:r>
              <a:rPr lang="en-US" sz="1300" dirty="0">
                <a:solidFill>
                  <a:schemeClr val="tx1">
                    <a:lumMod val="85000"/>
                    <a:lumOff val="15000"/>
                  </a:schemeClr>
                </a:solidFill>
                <a:latin typeface="+mj-lt"/>
                <a:ea typeface="Roboto Light" charset="0"/>
                <a:cs typeface="Roboto Light" charset="0"/>
              </a:rPr>
              <a:t>Advise both EIT Food and project consortia in preparing risk-adjusted and fair agreements on ROI mechanism per project.</a:t>
            </a:r>
          </a:p>
          <a:p>
            <a:pPr marL="171450" indent="-171450">
              <a:buFont typeface="Arial" panose="020B0604020202020204" pitchFamily="34" charset="0"/>
              <a:buChar char="•"/>
            </a:pPr>
            <a:endParaRPr lang="en-US" sz="1300" dirty="0">
              <a:solidFill>
                <a:schemeClr val="tx1">
                  <a:lumMod val="85000"/>
                  <a:lumOff val="15000"/>
                </a:schemeClr>
              </a:solidFill>
              <a:latin typeface="+mj-lt"/>
              <a:ea typeface="Roboto Light" charset="0"/>
              <a:cs typeface="Roboto Light" charset="0"/>
            </a:endParaRPr>
          </a:p>
          <a:p>
            <a:pPr marL="171450" indent="-171450">
              <a:buFont typeface="Arial" panose="020B0604020202020204" pitchFamily="34" charset="0"/>
              <a:buChar char="•"/>
            </a:pPr>
            <a:r>
              <a:rPr lang="en-US" sz="1300" dirty="0">
                <a:solidFill>
                  <a:schemeClr val="tx1">
                    <a:lumMod val="85000"/>
                    <a:lumOff val="15000"/>
                  </a:schemeClr>
                </a:solidFill>
                <a:latin typeface="+mj-lt"/>
                <a:ea typeface="Roboto Light" charset="0"/>
                <a:cs typeface="Roboto Light" charset="0"/>
              </a:rPr>
              <a:t>Strategic support on longer term sustainability strategies for EIT Food</a:t>
            </a:r>
            <a:endParaRPr lang="nl-NL" sz="1300" dirty="0">
              <a:solidFill>
                <a:schemeClr val="tx1">
                  <a:lumMod val="85000"/>
                  <a:lumOff val="15000"/>
                </a:schemeClr>
              </a:solidFill>
              <a:latin typeface="+mj-lt"/>
              <a:ea typeface="Roboto Light" charset="0"/>
              <a:cs typeface="Roboto Light" charset="0"/>
            </a:endParaRPr>
          </a:p>
        </p:txBody>
      </p:sp>
      <p:pic>
        <p:nvPicPr>
          <p:cNvPr id="17" name="Immagine 2">
            <a:extLst>
              <a:ext uri="{FF2B5EF4-FFF2-40B4-BE49-F238E27FC236}">
                <a16:creationId xmlns:a16="http://schemas.microsoft.com/office/drawing/2014/main" id="{2803D70A-E773-405B-A0FB-08CA31EDCA8A}"/>
              </a:ext>
            </a:extLst>
          </p:cNvPr>
          <p:cNvPicPr>
            <a:picLocks noChangeAspect="1"/>
          </p:cNvPicPr>
          <p:nvPr/>
        </p:nvPicPr>
        <p:blipFill>
          <a:blip r:embed="rId5" cstate="screen">
            <a:grayscl/>
            <a:extLst>
              <a:ext uri="{28A0092B-C50C-407E-A947-70E740481C1C}">
                <a14:useLocalDpi xmlns:a14="http://schemas.microsoft.com/office/drawing/2010/main"/>
              </a:ext>
            </a:extLst>
          </a:blip>
          <a:stretch>
            <a:fillRect/>
          </a:stretch>
        </p:blipFill>
        <p:spPr>
          <a:xfrm>
            <a:off x="497250" y="3220362"/>
            <a:ext cx="798978" cy="850193"/>
          </a:xfrm>
          <a:prstGeom prst="rect">
            <a:avLst/>
          </a:prstGeom>
        </p:spPr>
      </p:pic>
    </p:spTree>
    <p:extLst>
      <p:ext uri="{BB962C8B-B14F-4D97-AF65-F5344CB8AC3E}">
        <p14:creationId xmlns:p14="http://schemas.microsoft.com/office/powerpoint/2010/main" val="2564929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800" dirty="0"/>
              <a:t>ADDITIONAL ACCESS RIGHTS</a:t>
            </a:r>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553065" y="971550"/>
            <a:ext cx="8610600" cy="1424333"/>
          </a:xfrm>
        </p:spPr>
        <p:txBody>
          <a:bodyPr>
            <a:noAutofit/>
          </a:bodyPr>
          <a:lstStyle/>
          <a:p>
            <a:pPr lvl="1"/>
            <a:r>
              <a:rPr lang="it-IT" sz="1400" dirty="0">
                <a:latin typeface="Arial" panose="020B0604020202020204" pitchFamily="34" charset="0"/>
              </a:rPr>
              <a:t>Art. 2.4. </a:t>
            </a:r>
            <a:r>
              <a:rPr lang="en-GB" sz="1400" dirty="0">
                <a:effectLst/>
                <a:latin typeface="Arial" panose="020B0604020202020204" pitchFamily="34" charset="0"/>
                <a:ea typeface="Calibri" panose="020F0502020204030204" pitchFamily="34" charset="0"/>
              </a:rPr>
              <a:t>The EIT Food Partners acknowledges and agree that the Exploitation of the Results of the KAVA shall start at term agreed for the exploitation and detailed in the Term- Sheet </a:t>
            </a:r>
          </a:p>
          <a:p>
            <a:pPr lvl="1"/>
            <a:endParaRPr lang="en-GB" sz="1400" dirty="0">
              <a:latin typeface="Arial" panose="020B0604020202020204" pitchFamily="34" charset="0"/>
            </a:endParaRPr>
          </a:p>
          <a:p>
            <a:pPr lvl="1"/>
            <a:r>
              <a:rPr lang="en-GB" sz="1400" dirty="0">
                <a:latin typeface="Arial" panose="020B0604020202020204" pitchFamily="34" charset="0"/>
              </a:rPr>
              <a:t>Art.2.5. if at any moment during the Exploitation Period the exploitation Results are not expected to generate any revenues, the KIC LE reserves the right to claim additional Access Rights</a:t>
            </a:r>
          </a:p>
          <a:p>
            <a:pPr marL="285750" lvl="1" indent="-285750">
              <a:buFont typeface="Wingdings" panose="05000000000000000000" pitchFamily="2" charset="2"/>
              <a:buChar char="Ø"/>
            </a:pPr>
            <a:r>
              <a:rPr lang="en-GB" sz="1400" dirty="0">
                <a:latin typeface="Arial" panose="020B0604020202020204" pitchFamily="34" charset="0"/>
              </a:rPr>
              <a:t>commitment letter with the confirmation of the cease of the exploitation </a:t>
            </a:r>
          </a:p>
          <a:p>
            <a:pPr lvl="1"/>
            <a:endParaRPr lang="en-GB" sz="1400" dirty="0">
              <a:latin typeface="Arial" panose="020B0604020202020204" pitchFamily="34" charset="0"/>
            </a:endParaRPr>
          </a:p>
          <a:p>
            <a:pPr marL="285750" indent="-285750">
              <a:buFontTx/>
              <a:buChar char="-"/>
            </a:pPr>
            <a:endParaRPr lang="en-GB" sz="1800" dirty="0"/>
          </a:p>
          <a:p>
            <a:endParaRPr lang="en-GB" sz="1800" dirty="0"/>
          </a:p>
        </p:txBody>
      </p:sp>
      <p:pic>
        <p:nvPicPr>
          <p:cNvPr id="4" name="Graphic 3" descr="Signature with solid fill">
            <a:extLst>
              <a:ext uri="{FF2B5EF4-FFF2-40B4-BE49-F238E27FC236}">
                <a16:creationId xmlns:a16="http://schemas.microsoft.com/office/drawing/2014/main" id="{C6A62CFE-E3F7-4F26-9AB0-D53FAC5B05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8919" y="133350"/>
            <a:ext cx="914400" cy="914400"/>
          </a:xfrm>
          <a:prstGeom prst="rect">
            <a:avLst/>
          </a:prstGeom>
        </p:spPr>
      </p:pic>
      <p:sp>
        <p:nvSpPr>
          <p:cNvPr id="6" name="TextBox 5">
            <a:extLst>
              <a:ext uri="{FF2B5EF4-FFF2-40B4-BE49-F238E27FC236}">
                <a16:creationId xmlns:a16="http://schemas.microsoft.com/office/drawing/2014/main" id="{5B3BA46D-6ABD-4762-A4E5-4D2D1D73331E}"/>
              </a:ext>
            </a:extLst>
          </p:cNvPr>
          <p:cNvSpPr txBox="1"/>
          <p:nvPr/>
        </p:nvSpPr>
        <p:spPr>
          <a:xfrm>
            <a:off x="408039" y="2463445"/>
            <a:ext cx="8435280"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a:r>
              <a:rPr lang="en-GB" sz="1200" b="1" dirty="0">
                <a:latin typeface="Arial" panose="020B0604020202020204" pitchFamily="34" charset="0"/>
              </a:rPr>
              <a:t>Article 8: Additional Access Rights for KIC LE – Right to disseminate </a:t>
            </a:r>
          </a:p>
          <a:p>
            <a:pPr lvl="1"/>
            <a:r>
              <a:rPr lang="en-GB" sz="1200" i="1" dirty="0">
                <a:latin typeface="Arial" panose="020B0604020202020204" pitchFamily="34" charset="0"/>
              </a:rPr>
              <a:t>exclusive or non-exclusive, fully paid-up, irrevocable, world-wide Access Rights to use the Results of the KAVA for the enhancement of the KIC EIT Food and the EIT Food Partners, for example for use in scientific papers, benchmarking. Such access rights shall include the right to grant sublicenses. </a:t>
            </a:r>
          </a:p>
          <a:p>
            <a:pPr lvl="1"/>
            <a:endParaRPr lang="en-GB" sz="1200" i="1" dirty="0">
              <a:latin typeface="Arial" panose="020B0604020202020204" pitchFamily="34" charset="0"/>
            </a:endParaRPr>
          </a:p>
          <a:p>
            <a:pPr lvl="1"/>
            <a:r>
              <a:rPr lang="en-GB" sz="1200" i="1" dirty="0">
                <a:latin typeface="Arial" panose="020B0604020202020204" pitchFamily="34" charset="0"/>
              </a:rPr>
              <a:t>The EIT Food Partners will continue to own the Results of the KAVA they have generated. EIT Food does not request to transfer the ownership of the Results from the EIT Food Partners. </a:t>
            </a:r>
          </a:p>
        </p:txBody>
      </p:sp>
      <p:sp>
        <p:nvSpPr>
          <p:cNvPr id="9" name="TextBox 8">
            <a:extLst>
              <a:ext uri="{FF2B5EF4-FFF2-40B4-BE49-F238E27FC236}">
                <a16:creationId xmlns:a16="http://schemas.microsoft.com/office/drawing/2014/main" id="{4C32B5E3-1CC5-42E7-BC65-EBF0E842E5E0}"/>
              </a:ext>
            </a:extLst>
          </p:cNvPr>
          <p:cNvSpPr txBox="1"/>
          <p:nvPr/>
        </p:nvSpPr>
        <p:spPr>
          <a:xfrm>
            <a:off x="553065" y="3922840"/>
            <a:ext cx="8435279" cy="738664"/>
          </a:xfrm>
          <a:prstGeom prst="rect">
            <a:avLst/>
          </a:prstGeom>
          <a:noFill/>
        </p:spPr>
        <p:txBody>
          <a:bodyPr wrap="square">
            <a:spAutoFit/>
          </a:bodyPr>
          <a:lstStyle/>
          <a:p>
            <a:r>
              <a:rPr lang="en-US" sz="1400" dirty="0">
                <a:latin typeface="Arial" panose="020B0604020202020204" pitchFamily="34" charset="0"/>
              </a:rPr>
              <a:t>Art. 2.6. </a:t>
            </a:r>
            <a:r>
              <a:rPr lang="en-GB" sz="1400" dirty="0">
                <a:latin typeface="Arial" panose="020B0604020202020204" pitchFamily="34" charset="0"/>
              </a:rPr>
              <a:t>The KIC Partners shall be liable towards the KIC LE for </a:t>
            </a:r>
            <a:r>
              <a:rPr lang="en-GB" sz="1400" b="1" i="1" dirty="0">
                <a:latin typeface="Arial" panose="020B0604020202020204" pitchFamily="34" charset="0"/>
              </a:rPr>
              <a:t>the infringement of the commitment of cease of the exploitation</a:t>
            </a:r>
            <a:r>
              <a:rPr lang="en-GB" sz="1400" dirty="0">
                <a:latin typeface="Arial" panose="020B0604020202020204" pitchFamily="34" charset="0"/>
              </a:rPr>
              <a:t> and will indemnify KIC LE with an amount equal to the max the agreed ROI (agreed % of the EIT Funding)</a:t>
            </a:r>
          </a:p>
        </p:txBody>
      </p:sp>
    </p:spTree>
    <p:extLst>
      <p:ext uri="{BB962C8B-B14F-4D97-AF65-F5344CB8AC3E}">
        <p14:creationId xmlns:p14="http://schemas.microsoft.com/office/powerpoint/2010/main" val="96699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CCBBF46-1CD8-4665-93E2-7554F5ECD3D2}"/>
              </a:ext>
            </a:extLst>
          </p:cNvPr>
          <p:cNvSpPr>
            <a:spLocks noGrp="1"/>
          </p:cNvSpPr>
          <p:nvPr>
            <p:ph type="title"/>
          </p:nvPr>
        </p:nvSpPr>
        <p:spPr>
          <a:xfrm>
            <a:off x="76200" y="205978"/>
            <a:ext cx="9067800" cy="857250"/>
          </a:xfrm>
        </p:spPr>
        <p:txBody>
          <a:bodyPr>
            <a:noAutofit/>
          </a:bodyPr>
          <a:lstStyle/>
          <a:p>
            <a:r>
              <a:rPr lang="it-IT" sz="2800" dirty="0"/>
              <a:t>Conditions for a sound Financial Return </a:t>
            </a:r>
            <a:r>
              <a:rPr lang="it-IT" sz="2800" dirty="0" err="1"/>
              <a:t>mechanism</a:t>
            </a:r>
            <a:endParaRPr lang="en-US" sz="2800" dirty="0"/>
          </a:p>
        </p:txBody>
      </p:sp>
      <p:pic>
        <p:nvPicPr>
          <p:cNvPr id="4" name="Picture 3">
            <a:extLst>
              <a:ext uri="{FF2B5EF4-FFF2-40B4-BE49-F238E27FC236}">
                <a16:creationId xmlns:a16="http://schemas.microsoft.com/office/drawing/2014/main" id="{0A61B84E-D67B-4713-B7A2-9573DFD153F6}"/>
              </a:ext>
            </a:extLst>
          </p:cNvPr>
          <p:cNvPicPr>
            <a:picLocks noChangeAspect="1"/>
          </p:cNvPicPr>
          <p:nvPr/>
        </p:nvPicPr>
        <p:blipFill>
          <a:blip r:embed="rId3"/>
          <a:stretch>
            <a:fillRect/>
          </a:stretch>
        </p:blipFill>
        <p:spPr>
          <a:xfrm>
            <a:off x="457199" y="1650493"/>
            <a:ext cx="4058157" cy="2292857"/>
          </a:xfrm>
          <a:prstGeom prst="rect">
            <a:avLst/>
          </a:prstGeom>
          <a:noFill/>
        </p:spPr>
      </p:pic>
      <p:graphicFrame>
        <p:nvGraphicFramePr>
          <p:cNvPr id="10" name="Text Placeholder 2">
            <a:extLst>
              <a:ext uri="{FF2B5EF4-FFF2-40B4-BE49-F238E27FC236}">
                <a16:creationId xmlns:a16="http://schemas.microsoft.com/office/drawing/2014/main" id="{5027AF59-B803-486C-A818-6EEFF1640374}"/>
              </a:ext>
            </a:extLst>
          </p:cNvPr>
          <p:cNvGraphicFramePr/>
          <p:nvPr/>
        </p:nvGraphicFramePr>
        <p:xfrm>
          <a:off x="4182189" y="971550"/>
          <a:ext cx="4523661" cy="3655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28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092330-AA67-48FB-BDC6-A68941AAA0D3}"/>
              </a:ext>
            </a:extLst>
          </p:cNvPr>
          <p:cNvSpPr>
            <a:spLocks noGrp="1"/>
          </p:cNvSpPr>
          <p:nvPr>
            <p:ph type="dt" sz="half" idx="10"/>
          </p:nvPr>
        </p:nvSpPr>
        <p:spPr/>
        <p:txBody>
          <a:bodyPr/>
          <a:lstStyle/>
          <a:p>
            <a:fld id="{BB770702-A207-4400-8685-51B67BA19C05}" type="datetime1">
              <a:rPr lang="nl-NL" smtClean="0"/>
              <a:t>22-11-2021</a:t>
            </a:fld>
            <a:endParaRPr lang="nl-NL" dirty="0"/>
          </a:p>
        </p:txBody>
      </p:sp>
      <p:sp>
        <p:nvSpPr>
          <p:cNvPr id="3" name="Subtitle 2">
            <a:extLst>
              <a:ext uri="{FF2B5EF4-FFF2-40B4-BE49-F238E27FC236}">
                <a16:creationId xmlns:a16="http://schemas.microsoft.com/office/drawing/2014/main" id="{E17C9B6C-0C7E-43E2-B3D7-D114FC9BE1AB}"/>
              </a:ext>
            </a:extLst>
          </p:cNvPr>
          <p:cNvSpPr>
            <a:spLocks noGrp="1"/>
          </p:cNvSpPr>
          <p:nvPr>
            <p:ph type="subTitle" idx="1"/>
          </p:nvPr>
        </p:nvSpPr>
        <p:spPr/>
        <p:txBody>
          <a:bodyPr/>
          <a:lstStyle/>
          <a:p>
            <a:r>
              <a:rPr lang="it-IT" dirty="0"/>
              <a:t>And </a:t>
            </a:r>
            <a:r>
              <a:rPr lang="it-IT" dirty="0" err="1"/>
              <a:t>how</a:t>
            </a:r>
            <a:r>
              <a:rPr lang="it-IT" dirty="0"/>
              <a:t> to </a:t>
            </a:r>
            <a:r>
              <a:rPr lang="it-IT" dirty="0" err="1"/>
              <a:t>develop</a:t>
            </a:r>
            <a:r>
              <a:rPr lang="it-IT" dirty="0"/>
              <a:t> an exploitation plan</a:t>
            </a:r>
            <a:endParaRPr lang="en-GB" dirty="0"/>
          </a:p>
        </p:txBody>
      </p:sp>
      <p:sp>
        <p:nvSpPr>
          <p:cNvPr id="4" name="Title 3">
            <a:extLst>
              <a:ext uri="{FF2B5EF4-FFF2-40B4-BE49-F238E27FC236}">
                <a16:creationId xmlns:a16="http://schemas.microsoft.com/office/drawing/2014/main" id="{DD3CC6B8-494D-45C6-8E90-C43BAFD23F45}"/>
              </a:ext>
            </a:extLst>
          </p:cNvPr>
          <p:cNvSpPr>
            <a:spLocks noGrp="1"/>
          </p:cNvSpPr>
          <p:nvPr>
            <p:ph type="ctrTitle"/>
          </p:nvPr>
        </p:nvSpPr>
        <p:spPr/>
        <p:txBody>
          <a:bodyPr/>
          <a:lstStyle/>
          <a:p>
            <a:r>
              <a:rPr lang="it-IT" sz="3200" dirty="0"/>
              <a:t>Key </a:t>
            </a:r>
            <a:r>
              <a:rPr lang="it-IT" sz="3200" dirty="0" err="1"/>
              <a:t>exploitable</a:t>
            </a:r>
            <a:r>
              <a:rPr lang="it-IT" sz="3200" dirty="0"/>
              <a:t> results</a:t>
            </a:r>
            <a:endParaRPr lang="en-GB" sz="3200" dirty="0"/>
          </a:p>
        </p:txBody>
      </p:sp>
    </p:spTree>
    <p:extLst>
      <p:ext uri="{BB962C8B-B14F-4D97-AF65-F5344CB8AC3E}">
        <p14:creationId xmlns:p14="http://schemas.microsoft.com/office/powerpoint/2010/main" val="3812511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76201"/>
            <a:ext cx="8229600" cy="857250"/>
          </a:xfrm>
        </p:spPr>
        <p:txBody>
          <a:bodyPr/>
          <a:lstStyle/>
          <a:p>
            <a:r>
              <a:rPr lang="es-ES" dirty="0"/>
              <a:t>(Key) </a:t>
            </a:r>
            <a:r>
              <a:rPr lang="es-ES" dirty="0" err="1"/>
              <a:t>Exploitable</a:t>
            </a:r>
            <a:r>
              <a:rPr lang="es-ES" dirty="0"/>
              <a:t> </a:t>
            </a:r>
            <a:r>
              <a:rPr lang="es-ES" dirty="0" err="1"/>
              <a:t>results</a:t>
            </a:r>
            <a:r>
              <a:rPr lang="es-ES" dirty="0"/>
              <a:t> ((K)ER))</a:t>
            </a:r>
          </a:p>
        </p:txBody>
      </p:sp>
      <p:sp>
        <p:nvSpPr>
          <p:cNvPr id="3" name="Marcador de fecha 2"/>
          <p:cNvSpPr>
            <a:spLocks noGrp="1"/>
          </p:cNvSpPr>
          <p:nvPr>
            <p:ph type="dt" sz="half" idx="10"/>
          </p:nvPr>
        </p:nvSpPr>
        <p:spPr>
          <a:xfrm>
            <a:off x="442762" y="6488247"/>
            <a:ext cx="991402" cy="369753"/>
          </a:xfrm>
          <a:prstGeom prst="rect">
            <a:avLst/>
          </a:prstGeom>
        </p:spPr>
        <p:txBody>
          <a:bodyPr vert="horz" lIns="91440" tIns="45720" rIns="91440" bIns="45720" rtlCol="0" anchor="ctr"/>
          <a:lstStyle>
            <a:defPPr>
              <a:defRPr lang="es-E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02/10/2018</a:t>
            </a:r>
            <a:endParaRPr lang="es-ES" dirty="0"/>
          </a:p>
        </p:txBody>
      </p:sp>
      <p:sp>
        <p:nvSpPr>
          <p:cNvPr id="6" name="Rectangle 5">
            <a:extLst>
              <a:ext uri="{FF2B5EF4-FFF2-40B4-BE49-F238E27FC236}">
                <a16:creationId xmlns:a16="http://schemas.microsoft.com/office/drawing/2014/main" id="{F54C923A-F724-495A-9751-4C354B76057E}"/>
              </a:ext>
            </a:extLst>
          </p:cNvPr>
          <p:cNvSpPr/>
          <p:nvPr/>
        </p:nvSpPr>
        <p:spPr>
          <a:xfrm>
            <a:off x="555876" y="933451"/>
            <a:ext cx="5421060" cy="2759217"/>
          </a:xfrm>
          <a:prstGeom prst="rect">
            <a:avLst/>
          </a:prstGeom>
          <a:ln>
            <a:solidFill>
              <a:schemeClr val="accent1"/>
            </a:solidFill>
          </a:ln>
        </p:spPr>
        <p:txBody>
          <a:bodyPr wrap="square">
            <a:spAutoFit/>
          </a:bodyPr>
          <a:lstStyle/>
          <a:p>
            <a:pPr algn="just" defTabSz="514350">
              <a:lnSpc>
                <a:spcPct val="115000"/>
              </a:lnSpc>
              <a:spcBef>
                <a:spcPts val="338"/>
              </a:spcBef>
              <a:spcAft>
                <a:spcPts val="338"/>
              </a:spcAft>
              <a:buClr>
                <a:srgbClr val="7030A0"/>
              </a:buClr>
              <a:tabLst>
                <a:tab pos="151805" algn="l"/>
              </a:tabLst>
              <a:defRPr/>
            </a:pPr>
            <a:r>
              <a:rPr lang="en-US" sz="1400" b="1" dirty="0">
                <a:latin typeface="Calibri" panose="020F0502020204030204"/>
                <a:ea typeface="MS Mincho"/>
              </a:rPr>
              <a:t>What</a:t>
            </a:r>
            <a:r>
              <a:rPr lang="en-US" sz="1400" dirty="0">
                <a:latin typeface="Calibri" panose="020F0502020204030204"/>
                <a:ea typeface="MS Mincho"/>
              </a:rPr>
              <a:t> is an </a:t>
            </a:r>
            <a:r>
              <a:rPr lang="en-US" sz="1400" b="1" dirty="0">
                <a:latin typeface="Calibri" panose="020F0502020204030204"/>
                <a:ea typeface="MS Mincho"/>
              </a:rPr>
              <a:t>exploitable result</a:t>
            </a:r>
            <a:r>
              <a:rPr lang="en-US" sz="1400" dirty="0">
                <a:latin typeface="Calibri" panose="020F0502020204030204"/>
                <a:ea typeface="MS Mincho"/>
              </a:rPr>
              <a:t>? </a:t>
            </a:r>
          </a:p>
          <a:p>
            <a:pPr algn="just" defTabSz="514350">
              <a:lnSpc>
                <a:spcPct val="115000"/>
              </a:lnSpc>
              <a:spcBef>
                <a:spcPts val="338"/>
              </a:spcBef>
              <a:spcAft>
                <a:spcPts val="338"/>
              </a:spcAft>
              <a:buClr>
                <a:srgbClr val="7030A0"/>
              </a:buClr>
              <a:tabLst>
                <a:tab pos="151805" algn="l"/>
              </a:tabLst>
              <a:defRPr/>
            </a:pPr>
            <a:r>
              <a:rPr lang="en-US" sz="1200" dirty="0">
                <a:latin typeface="Calibri" panose="020F0502020204030204"/>
                <a:ea typeface="MS Mincho"/>
              </a:rPr>
              <a:t>A product, new service, new standard, new training courses:</a:t>
            </a:r>
          </a:p>
          <a:p>
            <a:pPr marL="471488" lvl="1" indent="-214313" algn="just" defTabSz="514350">
              <a:buClr>
                <a:srgbClr val="7030A0"/>
              </a:buClr>
              <a:buFont typeface="Arial" panose="020B0604020202020204" pitchFamily="34" charset="0"/>
              <a:buChar char="•"/>
              <a:tabLst>
                <a:tab pos="151805" algn="l"/>
              </a:tabLst>
              <a:defRPr/>
            </a:pPr>
            <a:r>
              <a:rPr lang="en-US" sz="1200" dirty="0">
                <a:latin typeface="Calibri" panose="020F0502020204030204"/>
                <a:ea typeface="MS Mincho"/>
              </a:rPr>
              <a:t> will be further developed for </a:t>
            </a:r>
            <a:r>
              <a:rPr lang="en-US" sz="1200" b="1" dirty="0">
                <a:latin typeface="Calibri" panose="020F0502020204030204"/>
                <a:ea typeface="MS Mincho"/>
              </a:rPr>
              <a:t>market introduction </a:t>
            </a:r>
            <a:r>
              <a:rPr lang="en-US" sz="1200" dirty="0">
                <a:latin typeface="Calibri" panose="020F0502020204030204"/>
                <a:ea typeface="MS Mincho"/>
              </a:rPr>
              <a:t>after the project end</a:t>
            </a:r>
          </a:p>
          <a:p>
            <a:pPr marL="471488" lvl="1" indent="-214313" algn="just" defTabSz="514350">
              <a:buClr>
                <a:srgbClr val="7030A0"/>
              </a:buClr>
              <a:buFont typeface="Arial" panose="020B0604020202020204" pitchFamily="34" charset="0"/>
              <a:buChar char="•"/>
              <a:tabLst>
                <a:tab pos="151805" algn="l"/>
              </a:tabLst>
              <a:defRPr/>
            </a:pPr>
            <a:r>
              <a:rPr lang="en-US" sz="1200" dirty="0">
                <a:latin typeface="Calibri" panose="020F0502020204030204"/>
                <a:ea typeface="MS Mincho"/>
              </a:rPr>
              <a:t>responds to a specific </a:t>
            </a:r>
            <a:r>
              <a:rPr lang="en-US" sz="1200" b="1" dirty="0">
                <a:latin typeface="Calibri" panose="020F0502020204030204"/>
                <a:ea typeface="MS Mincho"/>
              </a:rPr>
              <a:t>need</a:t>
            </a:r>
            <a:r>
              <a:rPr lang="en-US" sz="1200" dirty="0">
                <a:latin typeface="Calibri" panose="020F0502020204030204"/>
                <a:ea typeface="MS Mincho"/>
              </a:rPr>
              <a:t> of a well-defined</a:t>
            </a:r>
            <a:r>
              <a:rPr lang="en-US" sz="1200" b="1" dirty="0">
                <a:latin typeface="Calibri" panose="020F0502020204030204"/>
                <a:ea typeface="MS Mincho"/>
              </a:rPr>
              <a:t> group of customers/users</a:t>
            </a:r>
          </a:p>
          <a:p>
            <a:pPr algn="just" defTabSz="514350">
              <a:lnSpc>
                <a:spcPct val="115000"/>
              </a:lnSpc>
              <a:spcBef>
                <a:spcPts val="338"/>
              </a:spcBef>
              <a:spcAft>
                <a:spcPts val="338"/>
              </a:spcAft>
              <a:buClr>
                <a:srgbClr val="7030A0"/>
              </a:buClr>
              <a:tabLst>
                <a:tab pos="151805" algn="l"/>
              </a:tabLst>
              <a:defRPr/>
            </a:pPr>
            <a:endParaRPr lang="en-US" sz="1200" dirty="0">
              <a:latin typeface="Calibri" panose="020F0502020204030204"/>
              <a:ea typeface="MS Mincho"/>
            </a:endParaRPr>
          </a:p>
          <a:p>
            <a:pPr algn="just" defTabSz="514350">
              <a:lnSpc>
                <a:spcPct val="115000"/>
              </a:lnSpc>
              <a:spcBef>
                <a:spcPts val="338"/>
              </a:spcBef>
              <a:spcAft>
                <a:spcPts val="338"/>
              </a:spcAft>
              <a:buClr>
                <a:srgbClr val="7030A0"/>
              </a:buClr>
              <a:tabLst>
                <a:tab pos="151805" algn="l"/>
              </a:tabLst>
              <a:defRPr/>
            </a:pPr>
            <a:r>
              <a:rPr lang="en-US" sz="1400" b="1" dirty="0">
                <a:latin typeface="Calibri" panose="020F0502020204030204"/>
                <a:ea typeface="MS Mincho"/>
              </a:rPr>
              <a:t>How</a:t>
            </a:r>
            <a:r>
              <a:rPr lang="en-US" sz="1400" dirty="0">
                <a:latin typeface="Calibri" panose="020F0502020204030204"/>
                <a:ea typeface="MS Mincho"/>
              </a:rPr>
              <a:t> can an ER be exploited:</a:t>
            </a:r>
          </a:p>
          <a:p>
            <a:pPr marL="514350" lvl="1" indent="-171450" algn="just" defTabSz="514350">
              <a:buClr>
                <a:srgbClr val="7030A0"/>
              </a:buClr>
              <a:buFont typeface="Arial" panose="020B0604020202020204" pitchFamily="34" charset="0"/>
              <a:buChar char="•"/>
              <a:tabLst>
                <a:tab pos="151805" algn="l"/>
              </a:tabLst>
              <a:defRPr/>
            </a:pPr>
            <a:r>
              <a:rPr lang="en-US" sz="1200" b="1" dirty="0">
                <a:latin typeface="Calibri" panose="020F0502020204030204"/>
                <a:ea typeface="MS Mincho"/>
              </a:rPr>
              <a:t>Direct use</a:t>
            </a:r>
            <a:r>
              <a:rPr lang="en-US" sz="1200" dirty="0">
                <a:latin typeface="Calibri" panose="020F0502020204030204"/>
                <a:ea typeface="MS Mincho"/>
              </a:rPr>
              <a:t>: Manufacturing, Industrialization; Selling of technology/product; Research Consultancy for external clients; New research project; Training/ new university course</a:t>
            </a:r>
          </a:p>
          <a:p>
            <a:pPr marL="514350" lvl="1" indent="-171450" algn="just" defTabSz="514350">
              <a:buClr>
                <a:srgbClr val="7030A0"/>
              </a:buClr>
              <a:buFont typeface="Arial" panose="020B0604020202020204" pitchFamily="34" charset="0"/>
              <a:buChar char="•"/>
              <a:tabLst>
                <a:tab pos="151805" algn="l"/>
              </a:tabLst>
              <a:defRPr/>
            </a:pPr>
            <a:r>
              <a:rPr lang="en-US" sz="1200" b="1" dirty="0">
                <a:latin typeface="Calibri" panose="020F0502020204030204"/>
                <a:ea typeface="MS Mincho"/>
              </a:rPr>
              <a:t>Indirect use</a:t>
            </a:r>
            <a:r>
              <a:rPr lang="en-US" sz="1200" dirty="0">
                <a:latin typeface="Calibri" panose="020F0502020204030204"/>
                <a:ea typeface="MS Mincho"/>
              </a:rPr>
              <a:t>: Distribution and licensing agreements; Development of a new legislation standard; Joint ventures; Start-up/ Spin-off company</a:t>
            </a:r>
          </a:p>
          <a:p>
            <a:pPr marL="342900" lvl="1" algn="just" defTabSz="514350">
              <a:buClr>
                <a:srgbClr val="7030A0"/>
              </a:buClr>
              <a:tabLst>
                <a:tab pos="151805" algn="l"/>
              </a:tabLst>
              <a:defRPr/>
            </a:pPr>
            <a:endParaRPr lang="en-US" sz="1200" dirty="0">
              <a:latin typeface="Calibri" panose="020F0502020204030204"/>
              <a:ea typeface="MS Mincho"/>
            </a:endParaRPr>
          </a:p>
        </p:txBody>
      </p:sp>
      <p:sp>
        <p:nvSpPr>
          <p:cNvPr id="8" name="Rectangle 7">
            <a:extLst>
              <a:ext uri="{FF2B5EF4-FFF2-40B4-BE49-F238E27FC236}">
                <a16:creationId xmlns:a16="http://schemas.microsoft.com/office/drawing/2014/main" id="{5D95E614-8E48-440B-9E31-114475BF6E00}"/>
              </a:ext>
            </a:extLst>
          </p:cNvPr>
          <p:cNvSpPr/>
          <p:nvPr/>
        </p:nvSpPr>
        <p:spPr>
          <a:xfrm>
            <a:off x="490537" y="3716651"/>
            <a:ext cx="5486399" cy="1024896"/>
          </a:xfrm>
          <a:prstGeom prst="rect">
            <a:avLst/>
          </a:prstGeom>
          <a:ln>
            <a:noFill/>
          </a:ln>
        </p:spPr>
        <p:txBody>
          <a:bodyPr wrap="square">
            <a:spAutoFit/>
          </a:bodyPr>
          <a:lstStyle/>
          <a:p>
            <a:pPr algn="just" defTabSz="514350">
              <a:lnSpc>
                <a:spcPct val="115000"/>
              </a:lnSpc>
              <a:spcBef>
                <a:spcPts val="338"/>
              </a:spcBef>
              <a:spcAft>
                <a:spcPts val="338"/>
              </a:spcAft>
              <a:buClr>
                <a:srgbClr val="7030A0"/>
              </a:buClr>
              <a:tabLst>
                <a:tab pos="151805" algn="l"/>
              </a:tabLst>
              <a:defRPr/>
            </a:pPr>
            <a:r>
              <a:rPr lang="en-US" sz="1400" dirty="0">
                <a:latin typeface="Calibri" panose="020F0502020204030204"/>
                <a:ea typeface="MS Mincho"/>
              </a:rPr>
              <a:t>What are the differences among </a:t>
            </a:r>
            <a:r>
              <a:rPr lang="en-US" sz="1400" b="1" dirty="0">
                <a:latin typeface="Calibri" panose="020F0502020204030204"/>
                <a:ea typeface="MS Mincho"/>
              </a:rPr>
              <a:t>KER</a:t>
            </a:r>
            <a:r>
              <a:rPr lang="en-US" sz="1400" dirty="0">
                <a:latin typeface="Calibri" panose="020F0502020204030204"/>
                <a:ea typeface="MS Mincho"/>
              </a:rPr>
              <a:t> and </a:t>
            </a:r>
            <a:r>
              <a:rPr lang="en-US" sz="1400" b="1" dirty="0">
                <a:latin typeface="Calibri" panose="020F0502020204030204"/>
                <a:ea typeface="MS Mincho"/>
              </a:rPr>
              <a:t>ER</a:t>
            </a:r>
            <a:r>
              <a:rPr lang="en-US" sz="1400" dirty="0">
                <a:latin typeface="Calibri" panose="020F0502020204030204"/>
                <a:ea typeface="MS Mincho"/>
              </a:rPr>
              <a:t>:</a:t>
            </a:r>
          </a:p>
          <a:p>
            <a:pPr marL="628650" lvl="1" indent="-285750" algn="just" defTabSz="514350">
              <a:buClr>
                <a:srgbClr val="7030A0"/>
              </a:buClr>
              <a:buFont typeface="Arial" panose="020B0604020202020204" pitchFamily="34" charset="0"/>
              <a:buChar char="•"/>
              <a:tabLst>
                <a:tab pos="151805" algn="l"/>
              </a:tabLst>
              <a:defRPr/>
            </a:pPr>
            <a:r>
              <a:rPr lang="en-US" sz="1400" b="1" dirty="0">
                <a:latin typeface="Calibri" panose="020F0502020204030204"/>
                <a:ea typeface="MS Mincho"/>
              </a:rPr>
              <a:t>KER</a:t>
            </a:r>
            <a:r>
              <a:rPr lang="en-US" sz="1400" dirty="0">
                <a:latin typeface="Calibri" panose="020F0502020204030204"/>
                <a:ea typeface="MS Mincho"/>
              </a:rPr>
              <a:t>: Result selected for building a </a:t>
            </a:r>
            <a:r>
              <a:rPr lang="en-US" sz="1400" b="1" dirty="0">
                <a:latin typeface="Calibri" panose="020F0502020204030204"/>
                <a:ea typeface="MS Mincho"/>
              </a:rPr>
              <a:t>full business plan</a:t>
            </a:r>
            <a:r>
              <a:rPr lang="en-US" sz="1400" dirty="0">
                <a:latin typeface="Calibri" panose="020F0502020204030204"/>
                <a:ea typeface="MS Mincho"/>
              </a:rPr>
              <a:t>; </a:t>
            </a:r>
          </a:p>
          <a:p>
            <a:pPr marL="628650" lvl="1" indent="-285750" algn="just" defTabSz="514350">
              <a:buClr>
                <a:srgbClr val="7030A0"/>
              </a:buClr>
              <a:buFont typeface="Arial" panose="020B0604020202020204" pitchFamily="34" charset="0"/>
              <a:buChar char="•"/>
              <a:tabLst>
                <a:tab pos="151805" algn="l"/>
              </a:tabLst>
              <a:defRPr/>
            </a:pPr>
            <a:r>
              <a:rPr lang="en-US" sz="1400" b="1" dirty="0">
                <a:latin typeface="Calibri" panose="020F0502020204030204"/>
              </a:rPr>
              <a:t>ER</a:t>
            </a:r>
            <a:r>
              <a:rPr lang="en-US" sz="1400" dirty="0">
                <a:latin typeface="Calibri" panose="020F0502020204030204"/>
              </a:rPr>
              <a:t>: no full business plan. ER example: new university course, input for new project due to a spin off research from the project</a:t>
            </a:r>
            <a:endParaRPr lang="en-US" sz="1400" dirty="0">
              <a:latin typeface="Calibri" panose="020F0502020204030204"/>
              <a:ea typeface="MS Mincho"/>
            </a:endParaRPr>
          </a:p>
        </p:txBody>
      </p:sp>
      <p:pic>
        <p:nvPicPr>
          <p:cNvPr id="3074" name="Picture 2" descr="Precision agriculture – what is it and what's out there | Cropaia">
            <a:extLst>
              <a:ext uri="{FF2B5EF4-FFF2-40B4-BE49-F238E27FC236}">
                <a16:creationId xmlns:a16="http://schemas.microsoft.com/office/drawing/2014/main" id="{C4E9B4FA-EFA4-4BD4-9AA6-2F37A529F8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8461" y="3028950"/>
            <a:ext cx="2379663" cy="15677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D981395-F941-4267-8DBE-CA804E1DEAC6}"/>
              </a:ext>
            </a:extLst>
          </p:cNvPr>
          <p:cNvPicPr>
            <a:picLocks noChangeAspect="1"/>
          </p:cNvPicPr>
          <p:nvPr/>
        </p:nvPicPr>
        <p:blipFill>
          <a:blip r:embed="rId4"/>
          <a:stretch>
            <a:fillRect/>
          </a:stretch>
        </p:blipFill>
        <p:spPr>
          <a:xfrm>
            <a:off x="6400800" y="859976"/>
            <a:ext cx="1894438" cy="1958181"/>
          </a:xfrm>
          <a:prstGeom prst="rect">
            <a:avLst/>
          </a:prstGeom>
        </p:spPr>
      </p:pic>
    </p:spTree>
    <p:extLst>
      <p:ext uri="{BB962C8B-B14F-4D97-AF65-F5344CB8AC3E}">
        <p14:creationId xmlns:p14="http://schemas.microsoft.com/office/powerpoint/2010/main" val="23878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BD61-255E-4FB2-9FA9-B43972D4B244}"/>
              </a:ext>
            </a:extLst>
          </p:cNvPr>
          <p:cNvSpPr>
            <a:spLocks noGrp="1"/>
          </p:cNvSpPr>
          <p:nvPr>
            <p:ph type="title"/>
          </p:nvPr>
        </p:nvSpPr>
        <p:spPr>
          <a:xfrm>
            <a:off x="457200" y="205978"/>
            <a:ext cx="8229600" cy="857250"/>
          </a:xfrm>
        </p:spPr>
        <p:txBody>
          <a:bodyPr anchor="ctr">
            <a:normAutofit/>
          </a:bodyPr>
          <a:lstStyle/>
          <a:p>
            <a:r>
              <a:rPr lang="es-ES" dirty="0"/>
              <a:t>Smart </a:t>
            </a:r>
            <a:r>
              <a:rPr lang="es-ES" dirty="0" err="1"/>
              <a:t>farming</a:t>
            </a:r>
            <a:r>
              <a:rPr lang="es-ES" dirty="0"/>
              <a:t> - </a:t>
            </a:r>
            <a:r>
              <a:rPr lang="es-ES" dirty="0" err="1"/>
              <a:t>example</a:t>
            </a:r>
            <a:endParaRPr lang="en-GB" dirty="0"/>
          </a:p>
        </p:txBody>
      </p:sp>
      <p:pic>
        <p:nvPicPr>
          <p:cNvPr id="6" name="Picture 5">
            <a:extLst>
              <a:ext uri="{FF2B5EF4-FFF2-40B4-BE49-F238E27FC236}">
                <a16:creationId xmlns:a16="http://schemas.microsoft.com/office/drawing/2014/main" id="{049F7EB6-3BC7-4EC4-BAAC-DA8305A227B5}"/>
              </a:ext>
            </a:extLst>
          </p:cNvPr>
          <p:cNvPicPr>
            <a:picLocks noChangeAspect="1"/>
          </p:cNvPicPr>
          <p:nvPr/>
        </p:nvPicPr>
        <p:blipFill rotWithShape="1">
          <a:blip r:embed="rId3"/>
          <a:srcRect r="3851" b="-2"/>
          <a:stretch/>
        </p:blipFill>
        <p:spPr>
          <a:xfrm>
            <a:off x="609600" y="1352550"/>
            <a:ext cx="3898900" cy="2665413"/>
          </a:xfrm>
          <a:prstGeom prst="rect">
            <a:avLst/>
          </a:prstGeom>
          <a:noFill/>
        </p:spPr>
      </p:pic>
      <p:sp>
        <p:nvSpPr>
          <p:cNvPr id="11" name="Text Placeholder 3">
            <a:extLst>
              <a:ext uri="{FF2B5EF4-FFF2-40B4-BE49-F238E27FC236}">
                <a16:creationId xmlns:a16="http://schemas.microsoft.com/office/drawing/2014/main" id="{54968FFA-8E92-40DD-AE06-76BDDBBF1492}"/>
              </a:ext>
            </a:extLst>
          </p:cNvPr>
          <p:cNvSpPr>
            <a:spLocks noGrp="1"/>
          </p:cNvSpPr>
          <p:nvPr>
            <p:ph type="body" sz="quarter" idx="14"/>
          </p:nvPr>
        </p:nvSpPr>
        <p:spPr>
          <a:xfrm>
            <a:off x="4724400" y="1438275"/>
            <a:ext cx="4176713" cy="2733918"/>
          </a:xfrm>
        </p:spPr>
        <p:txBody>
          <a:bodyPr>
            <a:normAutofit fontScale="92500" lnSpcReduction="20000"/>
          </a:bodyPr>
          <a:lstStyle/>
          <a:p>
            <a:r>
              <a:rPr lang="en-US" sz="2400" b="0" dirty="0"/>
              <a:t>What are </a:t>
            </a:r>
            <a:r>
              <a:rPr lang="en-US" sz="2400" b="0" dirty="0" err="1"/>
              <a:t>ker’s</a:t>
            </a:r>
            <a:r>
              <a:rPr lang="en-US" sz="2400" b="0" dirty="0"/>
              <a:t>?</a:t>
            </a:r>
          </a:p>
          <a:p>
            <a:r>
              <a:rPr lang="en-US" sz="2400" b="0" dirty="0"/>
              <a:t>Who owns them?</a:t>
            </a:r>
          </a:p>
          <a:p>
            <a:r>
              <a:rPr lang="en-US" sz="2400" b="0" dirty="0"/>
              <a:t>Who exploits them?</a:t>
            </a:r>
          </a:p>
          <a:p>
            <a:r>
              <a:rPr lang="en-US" sz="2400" b="0" dirty="0"/>
              <a:t>What does the market look like?</a:t>
            </a:r>
          </a:p>
          <a:p>
            <a:r>
              <a:rPr lang="en-US" sz="2400" b="0" dirty="0"/>
              <a:t>What part of the market will you capture?</a:t>
            </a:r>
          </a:p>
          <a:p>
            <a:r>
              <a:rPr lang="en-US" sz="2400" b="0" dirty="0"/>
              <a:t>Who earns what?</a:t>
            </a:r>
          </a:p>
        </p:txBody>
      </p:sp>
      <p:sp>
        <p:nvSpPr>
          <p:cNvPr id="4" name="Slide Number Placeholder 3" hidden="1">
            <a:extLst>
              <a:ext uri="{FF2B5EF4-FFF2-40B4-BE49-F238E27FC236}">
                <a16:creationId xmlns:a16="http://schemas.microsoft.com/office/drawing/2014/main" id="{6661C9B1-3E33-4B8E-AA51-21B16606E5CD}"/>
              </a:ext>
            </a:extLst>
          </p:cNvPr>
          <p:cNvSpPr>
            <a:spLocks noGrp="1"/>
          </p:cNvSpPr>
          <p:nvPr>
            <p:ph type="sldNum" sz="quarter" idx="12"/>
          </p:nvPr>
        </p:nvSpPr>
        <p:spPr/>
        <p:txBody>
          <a:bodyPr/>
          <a:lstStyle/>
          <a:p>
            <a:pPr>
              <a:spcAft>
                <a:spcPts val="600"/>
              </a:spcAft>
            </a:pPr>
            <a:fld id="{9899DF62-9E25-498B-B74D-42CBC0952889}" type="slidenum">
              <a:rPr lang="es-ES" smtClean="0"/>
              <a:pPr>
                <a:spcAft>
                  <a:spcPts val="600"/>
                </a:spcAft>
              </a:pPr>
              <a:t>24</a:t>
            </a:fld>
            <a:endParaRPr lang="es-ES"/>
          </a:p>
        </p:txBody>
      </p:sp>
      <p:sp>
        <p:nvSpPr>
          <p:cNvPr id="3" name="Date Placeholder 2">
            <a:extLst>
              <a:ext uri="{FF2B5EF4-FFF2-40B4-BE49-F238E27FC236}">
                <a16:creationId xmlns:a16="http://schemas.microsoft.com/office/drawing/2014/main" id="{0FD109A0-886D-40B1-BA8A-084F955D2050}"/>
              </a:ext>
            </a:extLst>
          </p:cNvPr>
          <p:cNvSpPr>
            <a:spLocks noGrp="1"/>
          </p:cNvSpPr>
          <p:nvPr>
            <p:ph type="dt" sz="half" idx="4294967295"/>
          </p:nvPr>
        </p:nvSpPr>
        <p:spPr>
          <a:xfrm>
            <a:off x="442762" y="6488247"/>
            <a:ext cx="991402" cy="369753"/>
          </a:xfrm>
          <a:prstGeom prst="rect">
            <a:avLst/>
          </a:prstGeom>
        </p:spPr>
        <p:txBody>
          <a:bodyPr vert="horz" lIns="91440" tIns="45720" rIns="91440" bIns="45720" rtlCol="0" anchor="ctr"/>
          <a:lstStyle>
            <a:defPPr>
              <a:defRPr lang="es-E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s-ES"/>
              <a:t>02/10/2018</a:t>
            </a:r>
          </a:p>
        </p:txBody>
      </p:sp>
    </p:spTree>
    <p:extLst>
      <p:ext uri="{BB962C8B-B14F-4D97-AF65-F5344CB8AC3E}">
        <p14:creationId xmlns:p14="http://schemas.microsoft.com/office/powerpoint/2010/main" val="1273689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3796" y="2952750"/>
            <a:ext cx="4752528" cy="1050965"/>
          </a:xfrm>
        </p:spPr>
        <p:txBody>
          <a:bodyPr/>
          <a:lstStyle/>
          <a:p>
            <a:r>
              <a:rPr lang="nl-NL" dirty="0">
                <a:solidFill>
                  <a:srgbClr val="7030A0"/>
                </a:solidFill>
              </a:rPr>
              <a:t>IPR – </a:t>
            </a:r>
            <a:br>
              <a:rPr lang="nl-NL" dirty="0">
                <a:solidFill>
                  <a:srgbClr val="7030A0"/>
                </a:solidFill>
              </a:rPr>
            </a:br>
            <a:r>
              <a:rPr lang="nl-NL" sz="2800" dirty="0" err="1">
                <a:solidFill>
                  <a:srgbClr val="7030A0"/>
                </a:solidFill>
              </a:rPr>
              <a:t>some</a:t>
            </a:r>
            <a:r>
              <a:rPr lang="nl-NL" sz="2800" dirty="0">
                <a:solidFill>
                  <a:srgbClr val="7030A0"/>
                </a:solidFill>
              </a:rPr>
              <a:t> basic </a:t>
            </a:r>
            <a:r>
              <a:rPr lang="nl-NL" sz="2800" dirty="0" err="1">
                <a:solidFill>
                  <a:srgbClr val="7030A0"/>
                </a:solidFill>
              </a:rPr>
              <a:t>principles</a:t>
            </a:r>
            <a:endParaRPr lang="nl-NL" dirty="0">
              <a:solidFill>
                <a:srgbClr val="7030A0"/>
              </a:solidFill>
            </a:endParaRPr>
          </a:p>
        </p:txBody>
      </p:sp>
      <p:sp>
        <p:nvSpPr>
          <p:cNvPr id="4" name="Tijdelijke aanduiding voor datum 3"/>
          <p:cNvSpPr>
            <a:spLocks noGrp="1"/>
          </p:cNvSpPr>
          <p:nvPr>
            <p:ph type="dt" sz="half" idx="10"/>
          </p:nvPr>
        </p:nvSpPr>
        <p:spPr>
          <a:xfrm>
            <a:off x="503796" y="4019550"/>
            <a:ext cx="5439804" cy="273844"/>
          </a:xfrm>
        </p:spPr>
        <p:txBody>
          <a:bodyPr/>
          <a:lstStyle/>
          <a:p>
            <a:r>
              <a:rPr lang="it-IT" sz="1400" i="1" dirty="0">
                <a:solidFill>
                  <a:srgbClr val="7030A0"/>
                </a:solidFill>
              </a:rPr>
              <a:t>Who </a:t>
            </a:r>
            <a:r>
              <a:rPr lang="it-IT" sz="1400" i="1" dirty="0" err="1">
                <a:solidFill>
                  <a:srgbClr val="7030A0"/>
                </a:solidFill>
              </a:rPr>
              <a:t>owns</a:t>
            </a:r>
            <a:r>
              <a:rPr lang="it-IT" sz="1400" i="1" dirty="0">
                <a:solidFill>
                  <a:srgbClr val="7030A0"/>
                </a:solidFill>
              </a:rPr>
              <a:t> what, and </a:t>
            </a:r>
            <a:r>
              <a:rPr lang="it-IT" sz="1400" i="1" dirty="0" err="1">
                <a:solidFill>
                  <a:srgbClr val="7030A0"/>
                </a:solidFill>
              </a:rPr>
              <a:t>how</a:t>
            </a:r>
            <a:r>
              <a:rPr lang="it-IT" sz="1400" i="1" dirty="0">
                <a:solidFill>
                  <a:srgbClr val="7030A0"/>
                </a:solidFill>
              </a:rPr>
              <a:t> that impacts the exploitation plan</a:t>
            </a:r>
            <a:endParaRPr lang="nl-NL" sz="1400" i="1" dirty="0">
              <a:solidFill>
                <a:srgbClr val="7030A0"/>
              </a:solidFill>
            </a:endParaRPr>
          </a:p>
        </p:txBody>
      </p:sp>
    </p:spTree>
    <p:extLst>
      <p:ext uri="{BB962C8B-B14F-4D97-AF65-F5344CB8AC3E}">
        <p14:creationId xmlns:p14="http://schemas.microsoft.com/office/powerpoint/2010/main" val="6752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D1E6AD-E939-4704-827D-9053A99E76AD}"/>
              </a:ext>
            </a:extLst>
          </p:cNvPr>
          <p:cNvSpPr>
            <a:spLocks noGrp="1"/>
          </p:cNvSpPr>
          <p:nvPr>
            <p:ph type="title"/>
          </p:nvPr>
        </p:nvSpPr>
        <p:spPr/>
        <p:txBody>
          <a:bodyPr>
            <a:normAutofit fontScale="90000"/>
          </a:bodyPr>
          <a:lstStyle/>
          <a:p>
            <a:r>
              <a:rPr lang="it-IT" dirty="0" err="1"/>
              <a:t>Managing</a:t>
            </a:r>
            <a:r>
              <a:rPr lang="it-IT" dirty="0"/>
              <a:t> </a:t>
            </a:r>
            <a:r>
              <a:rPr lang="it-IT" dirty="0" err="1"/>
              <a:t>ipr</a:t>
            </a:r>
            <a:r>
              <a:rPr lang="it-IT" dirty="0"/>
              <a:t> </a:t>
            </a:r>
            <a:r>
              <a:rPr lang="it-IT" dirty="0" err="1"/>
              <a:t>during</a:t>
            </a:r>
            <a:r>
              <a:rPr lang="it-IT" dirty="0"/>
              <a:t> </a:t>
            </a:r>
            <a:r>
              <a:rPr lang="it-IT" dirty="0" err="1"/>
              <a:t>implementation</a:t>
            </a:r>
            <a:endParaRPr lang="en-GB" dirty="0"/>
          </a:p>
        </p:txBody>
      </p:sp>
      <p:pic>
        <p:nvPicPr>
          <p:cNvPr id="5122" name="Picture 2" descr="Lawyer Humor: Intellectual Property Law | Lawyer humor, Legal humor, Lawyer  jokes">
            <a:extLst>
              <a:ext uri="{FF2B5EF4-FFF2-40B4-BE49-F238E27FC236}">
                <a16:creationId xmlns:a16="http://schemas.microsoft.com/office/drawing/2014/main" id="{48FEB0A4-222D-418C-9334-5E4DF18289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519"/>
          <a:stretch/>
        </p:blipFill>
        <p:spPr bwMode="auto">
          <a:xfrm>
            <a:off x="1371600" y="1123950"/>
            <a:ext cx="5563628"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604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A35DF5-CE21-4775-B641-21E53D8E62A9}"/>
              </a:ext>
            </a:extLst>
          </p:cNvPr>
          <p:cNvSpPr txBox="1"/>
          <p:nvPr/>
        </p:nvSpPr>
        <p:spPr>
          <a:xfrm>
            <a:off x="609600" y="4089133"/>
            <a:ext cx="5178498" cy="938719"/>
          </a:xfrm>
          <a:prstGeom prst="rect">
            <a:avLst/>
          </a:prstGeom>
          <a:noFill/>
        </p:spPr>
        <p:txBody>
          <a:bodyPr wrap="square" rtlCol="0">
            <a:spAutoFit/>
          </a:bodyPr>
          <a:lstStyle/>
          <a:p>
            <a:pPr algn="just"/>
            <a:r>
              <a:rPr lang="en-GB" sz="1100" b="1" i="1" dirty="0"/>
              <a:t>14.9 Consortium agreement for the KAVA </a:t>
            </a:r>
          </a:p>
          <a:p>
            <a:pPr algn="just"/>
            <a:r>
              <a:rPr lang="en-GB" sz="1100" i="1" dirty="0"/>
              <a:t>EIT Food Partners (and as the case may be KIC LE) shall enter into a consortium agreement for the KAVA(s) they are involved in, in order to specify or supplement binding commitments among themselves in addition to the provisions of the FPA and the SGA, in particular with respect to ownership of Results and Access Rights. </a:t>
            </a:r>
            <a:endParaRPr lang="en-GB" sz="1050" i="1" dirty="0"/>
          </a:p>
        </p:txBody>
      </p:sp>
      <p:pic>
        <p:nvPicPr>
          <p:cNvPr id="7" name="Picture 6">
            <a:extLst>
              <a:ext uri="{FF2B5EF4-FFF2-40B4-BE49-F238E27FC236}">
                <a16:creationId xmlns:a16="http://schemas.microsoft.com/office/drawing/2014/main" id="{11A496AC-AC39-4BED-814F-7FF6B2F4D43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33599" y="1279941"/>
            <a:ext cx="5614097" cy="2798394"/>
          </a:xfrm>
          <a:prstGeom prst="rect">
            <a:avLst/>
          </a:prstGeom>
        </p:spPr>
      </p:pic>
      <p:sp>
        <p:nvSpPr>
          <p:cNvPr id="6" name="Rectangle 5">
            <a:extLst>
              <a:ext uri="{FF2B5EF4-FFF2-40B4-BE49-F238E27FC236}">
                <a16:creationId xmlns:a16="http://schemas.microsoft.com/office/drawing/2014/main" id="{E054067B-86BC-49E5-ACA0-C2FABF4D9B53}"/>
              </a:ext>
            </a:extLst>
          </p:cNvPr>
          <p:cNvSpPr/>
          <p:nvPr/>
        </p:nvSpPr>
        <p:spPr>
          <a:xfrm>
            <a:off x="533400" y="916552"/>
            <a:ext cx="7830903" cy="369332"/>
          </a:xfrm>
          <a:prstGeom prst="rect">
            <a:avLst/>
          </a:prstGeom>
        </p:spPr>
        <p:txBody>
          <a:bodyPr wrap="square">
            <a:spAutoFit/>
          </a:bodyPr>
          <a:lstStyle/>
          <a:p>
            <a:pPr defTabSz="545520" fontAlgn="base">
              <a:spcBef>
                <a:spcPct val="0"/>
              </a:spcBef>
              <a:spcAft>
                <a:spcPct val="0"/>
              </a:spcAft>
              <a:defRPr/>
            </a:pPr>
            <a:r>
              <a:rPr lang="en-GB" b="1" dirty="0">
                <a:latin typeface="Calibri" panose="020F0502020204030204" pitchFamily="34" charset="0"/>
                <a:cs typeface="Calibri" panose="020F0502020204030204" pitchFamily="34" charset="0"/>
              </a:rPr>
              <a:t>Project results are owned by the partner(s) that developed (or acquired) them!</a:t>
            </a:r>
          </a:p>
        </p:txBody>
      </p:sp>
      <p:sp>
        <p:nvSpPr>
          <p:cNvPr id="9" name="Title 8">
            <a:extLst>
              <a:ext uri="{FF2B5EF4-FFF2-40B4-BE49-F238E27FC236}">
                <a16:creationId xmlns:a16="http://schemas.microsoft.com/office/drawing/2014/main" id="{23D1E6AD-E939-4704-827D-9053A99E76AD}"/>
              </a:ext>
            </a:extLst>
          </p:cNvPr>
          <p:cNvSpPr>
            <a:spLocks noGrp="1"/>
          </p:cNvSpPr>
          <p:nvPr>
            <p:ph type="title"/>
          </p:nvPr>
        </p:nvSpPr>
        <p:spPr/>
        <p:txBody>
          <a:bodyPr>
            <a:normAutofit fontScale="90000"/>
          </a:bodyPr>
          <a:lstStyle/>
          <a:p>
            <a:r>
              <a:rPr lang="it-IT" dirty="0" err="1"/>
              <a:t>Managing</a:t>
            </a:r>
            <a:r>
              <a:rPr lang="it-IT" dirty="0"/>
              <a:t> </a:t>
            </a:r>
            <a:r>
              <a:rPr lang="it-IT" dirty="0" err="1"/>
              <a:t>ipr</a:t>
            </a:r>
            <a:r>
              <a:rPr lang="it-IT" dirty="0"/>
              <a:t> </a:t>
            </a:r>
            <a:r>
              <a:rPr lang="it-IT" dirty="0" err="1"/>
              <a:t>during</a:t>
            </a:r>
            <a:r>
              <a:rPr lang="it-IT" dirty="0"/>
              <a:t> </a:t>
            </a:r>
            <a:r>
              <a:rPr lang="it-IT" dirty="0" err="1"/>
              <a:t>implementation</a:t>
            </a:r>
            <a:endParaRPr lang="en-GB" dirty="0"/>
          </a:p>
        </p:txBody>
      </p:sp>
      <p:sp>
        <p:nvSpPr>
          <p:cNvPr id="10" name="Arrow: Bent 9">
            <a:extLst>
              <a:ext uri="{FF2B5EF4-FFF2-40B4-BE49-F238E27FC236}">
                <a16:creationId xmlns:a16="http://schemas.microsoft.com/office/drawing/2014/main" id="{F3F9A69F-DB2F-41C8-8FF4-B4DF0B022338}"/>
              </a:ext>
            </a:extLst>
          </p:cNvPr>
          <p:cNvSpPr/>
          <p:nvPr/>
        </p:nvSpPr>
        <p:spPr>
          <a:xfrm flipV="1">
            <a:off x="5661323" y="4048746"/>
            <a:ext cx="485378" cy="273422"/>
          </a:xfrm>
          <a:prstGeom prst="ben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tx1"/>
              </a:solidFill>
            </a:endParaRPr>
          </a:p>
        </p:txBody>
      </p:sp>
      <p:sp>
        <p:nvSpPr>
          <p:cNvPr id="11" name="Rectangle 10">
            <a:extLst>
              <a:ext uri="{FF2B5EF4-FFF2-40B4-BE49-F238E27FC236}">
                <a16:creationId xmlns:a16="http://schemas.microsoft.com/office/drawing/2014/main" id="{55CF49DE-C156-4FA3-8DEC-B41E299BCD3D}"/>
              </a:ext>
            </a:extLst>
          </p:cNvPr>
          <p:cNvSpPr/>
          <p:nvPr/>
        </p:nvSpPr>
        <p:spPr>
          <a:xfrm>
            <a:off x="6185198" y="4066448"/>
            <a:ext cx="156249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accent1"/>
                </a:solidFill>
              </a:rPr>
              <a:t>EIT Revenue sharing </a:t>
            </a:r>
            <a:r>
              <a:rPr lang="it-IT" sz="1000" b="1" dirty="0" err="1">
                <a:solidFill>
                  <a:schemeClr val="accent1"/>
                </a:solidFill>
              </a:rPr>
              <a:t>mechanism</a:t>
            </a:r>
            <a:endParaRPr lang="en-GB" sz="1000" b="1" dirty="0">
              <a:solidFill>
                <a:schemeClr val="accent1"/>
              </a:solidFill>
            </a:endParaRPr>
          </a:p>
        </p:txBody>
      </p:sp>
      <p:sp>
        <p:nvSpPr>
          <p:cNvPr id="2" name="Rectangle 1">
            <a:extLst>
              <a:ext uri="{FF2B5EF4-FFF2-40B4-BE49-F238E27FC236}">
                <a16:creationId xmlns:a16="http://schemas.microsoft.com/office/drawing/2014/main" id="{E01CE5D3-482E-4155-80A8-5D6273854288}"/>
              </a:ext>
            </a:extLst>
          </p:cNvPr>
          <p:cNvSpPr/>
          <p:nvPr/>
        </p:nvSpPr>
        <p:spPr>
          <a:xfrm>
            <a:off x="685800" y="1413331"/>
            <a:ext cx="2362200" cy="103132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bg1"/>
                </a:solidFill>
              </a:rPr>
              <a:t>Don’t </a:t>
            </a:r>
            <a:r>
              <a:rPr lang="it-IT" sz="1600" dirty="0" err="1">
                <a:solidFill>
                  <a:schemeClr val="bg1"/>
                </a:solidFill>
              </a:rPr>
              <a:t>forget</a:t>
            </a:r>
            <a:r>
              <a:rPr lang="it-IT" sz="1600" dirty="0">
                <a:solidFill>
                  <a:schemeClr val="bg1"/>
                </a:solidFill>
              </a:rPr>
              <a:t> to </a:t>
            </a:r>
            <a:r>
              <a:rPr lang="it-IT" sz="1600" dirty="0" err="1">
                <a:solidFill>
                  <a:schemeClr val="bg1"/>
                </a:solidFill>
              </a:rPr>
              <a:t>carry</a:t>
            </a:r>
            <a:r>
              <a:rPr lang="it-IT" sz="1600" dirty="0">
                <a:solidFill>
                  <a:schemeClr val="bg1"/>
                </a:solidFill>
              </a:rPr>
              <a:t> out a ‘Freedom to Operate Analysis’!</a:t>
            </a:r>
            <a:endParaRPr lang="en-GB" sz="1600" dirty="0">
              <a:solidFill>
                <a:schemeClr val="bg1"/>
              </a:solidFill>
            </a:endParaRPr>
          </a:p>
        </p:txBody>
      </p:sp>
      <p:sp>
        <p:nvSpPr>
          <p:cNvPr id="3" name="Arrow: Up-Down 2">
            <a:extLst>
              <a:ext uri="{FF2B5EF4-FFF2-40B4-BE49-F238E27FC236}">
                <a16:creationId xmlns:a16="http://schemas.microsoft.com/office/drawing/2014/main" id="{D03F9E2C-F20E-43FF-BBE4-D3B0F231C23E}"/>
              </a:ext>
            </a:extLst>
          </p:cNvPr>
          <p:cNvSpPr/>
          <p:nvPr/>
        </p:nvSpPr>
        <p:spPr>
          <a:xfrm>
            <a:off x="4738484" y="2444658"/>
            <a:ext cx="228600" cy="965292"/>
          </a:xfrm>
          <a:prstGeom prst="up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233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7ACA32-6E80-416A-A8D6-1321843C5D77}"/>
              </a:ext>
            </a:extLst>
          </p:cNvPr>
          <p:cNvSpPr>
            <a:spLocks noGrp="1"/>
          </p:cNvSpPr>
          <p:nvPr>
            <p:ph type="title"/>
          </p:nvPr>
        </p:nvSpPr>
        <p:spPr>
          <a:xfrm>
            <a:off x="533400" y="-24536"/>
            <a:ext cx="8229600" cy="857250"/>
          </a:xfrm>
        </p:spPr>
        <p:txBody>
          <a:bodyPr/>
          <a:lstStyle/>
          <a:p>
            <a:r>
              <a:rPr lang="it-IT" dirty="0" err="1"/>
              <a:t>ipr</a:t>
            </a:r>
            <a:r>
              <a:rPr lang="it-IT" dirty="0"/>
              <a:t> – </a:t>
            </a:r>
            <a:r>
              <a:rPr lang="it-IT" dirty="0" err="1"/>
              <a:t>protection</a:t>
            </a:r>
            <a:r>
              <a:rPr lang="it-IT" dirty="0"/>
              <a:t> and access </a:t>
            </a:r>
            <a:r>
              <a:rPr lang="it-IT" dirty="0" err="1"/>
              <a:t>rights</a:t>
            </a:r>
            <a:endParaRPr lang="en-GB" dirty="0"/>
          </a:p>
        </p:txBody>
      </p:sp>
      <p:pic>
        <p:nvPicPr>
          <p:cNvPr id="14" name="Picture 13">
            <a:extLst>
              <a:ext uri="{FF2B5EF4-FFF2-40B4-BE49-F238E27FC236}">
                <a16:creationId xmlns:a16="http://schemas.microsoft.com/office/drawing/2014/main" id="{38FFA470-32B7-4241-BB78-76873104CD70}"/>
              </a:ext>
            </a:extLst>
          </p:cNvPr>
          <p:cNvPicPr>
            <a:picLocks noChangeAspect="1"/>
          </p:cNvPicPr>
          <p:nvPr/>
        </p:nvPicPr>
        <p:blipFill rotWithShape="1">
          <a:blip r:embed="rId3"/>
          <a:srcRect l="4910" t="7570" r="6813" b="7761"/>
          <a:stretch/>
        </p:blipFill>
        <p:spPr>
          <a:xfrm>
            <a:off x="4520468" y="780109"/>
            <a:ext cx="4495800" cy="2031324"/>
          </a:xfrm>
          <a:prstGeom prst="rect">
            <a:avLst/>
          </a:prstGeom>
        </p:spPr>
      </p:pic>
      <p:pic>
        <p:nvPicPr>
          <p:cNvPr id="15" name="Picture 14">
            <a:extLst>
              <a:ext uri="{FF2B5EF4-FFF2-40B4-BE49-F238E27FC236}">
                <a16:creationId xmlns:a16="http://schemas.microsoft.com/office/drawing/2014/main" id="{8E5215AB-F854-4433-8A95-C1AA484A096E}"/>
              </a:ext>
            </a:extLst>
          </p:cNvPr>
          <p:cNvPicPr>
            <a:picLocks noChangeAspect="1"/>
          </p:cNvPicPr>
          <p:nvPr/>
        </p:nvPicPr>
        <p:blipFill rotWithShape="1">
          <a:blip r:embed="rId4"/>
          <a:srcRect t="15955"/>
          <a:stretch/>
        </p:blipFill>
        <p:spPr>
          <a:xfrm>
            <a:off x="280132" y="832714"/>
            <a:ext cx="4169612" cy="1926114"/>
          </a:xfrm>
          <a:prstGeom prst="rect">
            <a:avLst/>
          </a:prstGeom>
        </p:spPr>
      </p:pic>
      <p:sp>
        <p:nvSpPr>
          <p:cNvPr id="17" name="Rectangle 16">
            <a:extLst>
              <a:ext uri="{FF2B5EF4-FFF2-40B4-BE49-F238E27FC236}">
                <a16:creationId xmlns:a16="http://schemas.microsoft.com/office/drawing/2014/main" id="{898C566B-9FBB-4CD0-8214-EAD84E93D1D6}"/>
              </a:ext>
            </a:extLst>
          </p:cNvPr>
          <p:cNvSpPr/>
          <p:nvPr/>
        </p:nvSpPr>
        <p:spPr>
          <a:xfrm>
            <a:off x="364554" y="3074350"/>
            <a:ext cx="8322246" cy="116955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685800">
              <a:defRPr/>
            </a:pPr>
            <a:endParaRPr lang="en-US" sz="1400" dirty="0">
              <a:latin typeface="Calibri" panose="020F0502020204030204"/>
            </a:endParaRPr>
          </a:p>
          <a:p>
            <a:pPr marL="285750" indent="-285750" defTabSz="685800">
              <a:buFont typeface="Wingdings" panose="05000000000000000000" pitchFamily="2" charset="2"/>
              <a:buChar char="ü"/>
              <a:defRPr/>
            </a:pPr>
            <a:r>
              <a:rPr lang="en-US" sz="1400" dirty="0">
                <a:latin typeface="Calibri" panose="020F0502020204030204"/>
              </a:rPr>
              <a:t>IP protection and access rights are relevant to understand ROI mechanisms and realism! </a:t>
            </a:r>
          </a:p>
          <a:p>
            <a:pPr marL="285750" indent="-285750" defTabSz="685800">
              <a:buFont typeface="Wingdings" panose="05000000000000000000" pitchFamily="2" charset="2"/>
              <a:buChar char="ü"/>
              <a:defRPr/>
            </a:pPr>
            <a:endParaRPr lang="en-US" sz="1400" dirty="0">
              <a:latin typeface="Calibri" panose="020F0502020204030204"/>
            </a:endParaRPr>
          </a:p>
          <a:p>
            <a:pPr marL="285750" indent="-285750" defTabSz="685800">
              <a:buFont typeface="Wingdings" panose="05000000000000000000" pitchFamily="2" charset="2"/>
              <a:buChar char="ü"/>
              <a:defRPr/>
            </a:pPr>
            <a:r>
              <a:rPr lang="en-US" sz="1400" dirty="0">
                <a:latin typeface="Calibri" panose="020F0502020204030204"/>
              </a:rPr>
              <a:t>has to be agreed between partners asap BEFORE starting the project or at least before starting exploitation</a:t>
            </a:r>
          </a:p>
          <a:p>
            <a:pPr defTabSz="685800">
              <a:defRPr/>
            </a:pPr>
            <a:endParaRPr lang="en-US" sz="1400" dirty="0">
              <a:latin typeface="Calibri" panose="020F0502020204030204"/>
            </a:endParaRPr>
          </a:p>
        </p:txBody>
      </p:sp>
      <p:sp>
        <p:nvSpPr>
          <p:cNvPr id="2" name="TextBox 1">
            <a:extLst>
              <a:ext uri="{FF2B5EF4-FFF2-40B4-BE49-F238E27FC236}">
                <a16:creationId xmlns:a16="http://schemas.microsoft.com/office/drawing/2014/main" id="{9FD92C05-05EA-4DF7-B6E4-E359F024387D}"/>
              </a:ext>
            </a:extLst>
          </p:cNvPr>
          <p:cNvSpPr txBox="1"/>
          <p:nvPr/>
        </p:nvSpPr>
        <p:spPr>
          <a:xfrm>
            <a:off x="7051238" y="926354"/>
            <a:ext cx="152400" cy="338554"/>
          </a:xfrm>
          <a:prstGeom prst="rect">
            <a:avLst/>
          </a:prstGeom>
          <a:noFill/>
        </p:spPr>
        <p:txBody>
          <a:bodyPr wrap="square" rtlCol="0">
            <a:spAutoFit/>
          </a:bodyPr>
          <a:lstStyle/>
          <a:p>
            <a:r>
              <a:rPr lang="it-IT" sz="1600" dirty="0"/>
              <a:t>*</a:t>
            </a:r>
            <a:endParaRPr lang="en-GB" sz="1600" dirty="0"/>
          </a:p>
        </p:txBody>
      </p:sp>
      <p:sp>
        <p:nvSpPr>
          <p:cNvPr id="3" name="TextBox 2">
            <a:extLst>
              <a:ext uri="{FF2B5EF4-FFF2-40B4-BE49-F238E27FC236}">
                <a16:creationId xmlns:a16="http://schemas.microsoft.com/office/drawing/2014/main" id="{CF29E433-000A-4A4E-8F59-C33566A9B35A}"/>
              </a:ext>
            </a:extLst>
          </p:cNvPr>
          <p:cNvSpPr txBox="1"/>
          <p:nvPr/>
        </p:nvSpPr>
        <p:spPr>
          <a:xfrm>
            <a:off x="457200" y="4552950"/>
            <a:ext cx="7467600" cy="261610"/>
          </a:xfrm>
          <a:prstGeom prst="rect">
            <a:avLst/>
          </a:prstGeom>
          <a:noFill/>
        </p:spPr>
        <p:txBody>
          <a:bodyPr wrap="square" rtlCol="0">
            <a:spAutoFit/>
          </a:bodyPr>
          <a:lstStyle/>
          <a:p>
            <a:r>
              <a:rPr lang="it-IT" sz="1100" i="1" dirty="0"/>
              <a:t>*</a:t>
            </a:r>
            <a:r>
              <a:rPr lang="it-IT" sz="700" i="1" dirty="0" err="1"/>
              <a:t>See</a:t>
            </a:r>
            <a:r>
              <a:rPr lang="it-IT" sz="700" i="1" dirty="0"/>
              <a:t>: </a:t>
            </a:r>
            <a:r>
              <a:rPr lang="en-GB" sz="800" i="1" dirty="0"/>
              <a:t>SUBSECTION 3 RIGHTS AND OBLIGATIONS RELATED TO BACKGROUND AND RESULTS OF THE SPECIFIC ACTIONS, in the EIT Framework Partnership Agreement (FPA) </a:t>
            </a:r>
            <a:endParaRPr lang="en-GB" sz="700" i="1" dirty="0"/>
          </a:p>
        </p:txBody>
      </p:sp>
    </p:spTree>
    <p:extLst>
      <p:ext uri="{BB962C8B-B14F-4D97-AF65-F5344CB8AC3E}">
        <p14:creationId xmlns:p14="http://schemas.microsoft.com/office/powerpoint/2010/main" val="6231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p:spPr>
        <p:txBody>
          <a:bodyPr anchor="ctr">
            <a:normAutofit/>
          </a:bodyPr>
          <a:lstStyle/>
          <a:p>
            <a:r>
              <a:rPr lang="nl-NL" dirty="0"/>
              <a:t>EIT Food financial return </a:t>
            </a:r>
            <a:r>
              <a:rPr lang="nl-NL" dirty="0" err="1"/>
              <a:t>mechanism</a:t>
            </a:r>
            <a:endParaRPr lang="nl-NL" dirty="0"/>
          </a:p>
        </p:txBody>
      </p:sp>
      <p:pic>
        <p:nvPicPr>
          <p:cNvPr id="12290" name="Picture 2" descr="Bio-break Bro Mug – Ten Ton Titmouse">
            <a:extLst>
              <a:ext uri="{FF2B5EF4-FFF2-40B4-BE49-F238E27FC236}">
                <a16:creationId xmlns:a16="http://schemas.microsoft.com/office/drawing/2014/main" id="{F13C19D8-E43F-4A57-8A4E-179A9565A0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6800" y="1123950"/>
            <a:ext cx="3574257" cy="357425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Ondertitel 2"/>
          <p:cNvSpPr>
            <a:spLocks noGrp="1"/>
          </p:cNvSpPr>
          <p:nvPr>
            <p:ph type="body" sz="quarter" idx="14"/>
          </p:nvPr>
        </p:nvSpPr>
        <p:spPr>
          <a:xfrm>
            <a:off x="4572000" y="1350000"/>
            <a:ext cx="4176713" cy="2733918"/>
          </a:xfrm>
        </p:spPr>
        <p:txBody>
          <a:bodyPr>
            <a:normAutofit/>
          </a:bodyPr>
          <a:lstStyle/>
          <a:p>
            <a:r>
              <a:rPr lang="nl-NL" dirty="0"/>
              <a:t>Business MODEL, Business plan</a:t>
            </a:r>
          </a:p>
        </p:txBody>
      </p:sp>
      <p:sp>
        <p:nvSpPr>
          <p:cNvPr id="4" name="Tijdelijke aanduiding voor datum 3" hidden="1"/>
          <p:cNvSpPr>
            <a:spLocks noGrp="1"/>
          </p:cNvSpPr>
          <p:nvPr>
            <p:ph type="dt" sz="half" idx="4294967295"/>
          </p:nvPr>
        </p:nvSpPr>
        <p:spPr>
          <a:xfrm>
            <a:off x="457200" y="4767263"/>
            <a:ext cx="2133600" cy="273844"/>
          </a:xfrm>
          <a:prstGeom prst="rect">
            <a:avLst/>
          </a:prstGeom>
        </p:spPr>
        <p:txBody>
          <a:bodyPr/>
          <a:lstStyle/>
          <a:p>
            <a:pPr>
              <a:spcAft>
                <a:spcPts val="600"/>
              </a:spcAft>
            </a:pPr>
            <a:fld id="{B1D73C62-9FFC-4EAF-8291-7821F5E5E2D4}" type="datetime1">
              <a:rPr lang="nl-NL" smtClean="0"/>
              <a:pPr>
                <a:spcAft>
                  <a:spcPts val="600"/>
                </a:spcAft>
              </a:pPr>
              <a:t>23-11-2021</a:t>
            </a:fld>
            <a:endParaRPr lang="nl-NL"/>
          </a:p>
        </p:txBody>
      </p:sp>
    </p:spTree>
    <p:extLst>
      <p:ext uri="{BB962C8B-B14F-4D97-AF65-F5344CB8AC3E}">
        <p14:creationId xmlns:p14="http://schemas.microsoft.com/office/powerpoint/2010/main" val="417477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0FCF2F-A488-4C3F-AE6C-1382822CEF8E}"/>
              </a:ext>
            </a:extLst>
          </p:cNvPr>
          <p:cNvSpPr>
            <a:spLocks noGrp="1"/>
          </p:cNvSpPr>
          <p:nvPr>
            <p:ph type="title"/>
          </p:nvPr>
        </p:nvSpPr>
        <p:spPr>
          <a:xfrm>
            <a:off x="457200" y="205978"/>
            <a:ext cx="8229600" cy="857250"/>
          </a:xfrm>
        </p:spPr>
        <p:txBody>
          <a:bodyPr/>
          <a:lstStyle/>
          <a:p>
            <a:r>
              <a:rPr lang="en-US" dirty="0"/>
              <a:t>Agenda</a:t>
            </a:r>
          </a:p>
        </p:txBody>
      </p:sp>
      <p:sp>
        <p:nvSpPr>
          <p:cNvPr id="11" name="Text Placeholder 2">
            <a:extLst>
              <a:ext uri="{FF2B5EF4-FFF2-40B4-BE49-F238E27FC236}">
                <a16:creationId xmlns:a16="http://schemas.microsoft.com/office/drawing/2014/main" id="{E86F9348-0466-49E2-9935-174B6E3A666A}"/>
              </a:ext>
            </a:extLst>
          </p:cNvPr>
          <p:cNvSpPr>
            <a:spLocks noGrp="1"/>
          </p:cNvSpPr>
          <p:nvPr>
            <p:ph idx="1"/>
          </p:nvPr>
        </p:nvSpPr>
        <p:spPr>
          <a:xfrm>
            <a:off x="452436" y="1352550"/>
            <a:ext cx="6100764" cy="3394472"/>
          </a:xfrm>
        </p:spPr>
        <p:txBody>
          <a:bodyPr>
            <a:normAutofit fontScale="92500" lnSpcReduction="10000"/>
          </a:bodyPr>
          <a:lstStyle/>
          <a:p>
            <a:pPr>
              <a:lnSpc>
                <a:spcPct val="90000"/>
              </a:lnSpc>
            </a:pPr>
            <a:endParaRPr lang="it-IT" b="0" dirty="0"/>
          </a:p>
          <a:p>
            <a:pPr marL="342900" indent="-342900">
              <a:lnSpc>
                <a:spcPct val="90000"/>
              </a:lnSpc>
              <a:buFont typeface="+mj-lt"/>
              <a:buAutoNum type="arabicPeriod"/>
            </a:pPr>
            <a:r>
              <a:rPr lang="it-IT" b="0" dirty="0"/>
              <a:t>BACKGROUND OF </a:t>
            </a:r>
            <a:r>
              <a:rPr lang="it-IT" b="0" dirty="0" err="1"/>
              <a:t>fRm</a:t>
            </a:r>
            <a:endParaRPr lang="it-IT" b="0" dirty="0"/>
          </a:p>
          <a:p>
            <a:pPr marL="342900" indent="-342900">
              <a:lnSpc>
                <a:spcPct val="90000"/>
              </a:lnSpc>
              <a:buFont typeface="+mj-lt"/>
              <a:buAutoNum type="arabicPeriod"/>
            </a:pPr>
            <a:r>
              <a:rPr lang="it-IT" b="0" dirty="0"/>
              <a:t>FRM’s in the </a:t>
            </a:r>
            <a:r>
              <a:rPr lang="it-IT" b="0" dirty="0" err="1"/>
              <a:t>context</a:t>
            </a:r>
            <a:r>
              <a:rPr lang="it-IT" b="0" dirty="0"/>
              <a:t> of kava </a:t>
            </a:r>
            <a:r>
              <a:rPr lang="it-IT" b="0" dirty="0" err="1"/>
              <a:t>proposals</a:t>
            </a:r>
            <a:r>
              <a:rPr lang="it-IT" b="0" dirty="0"/>
              <a:t> and projects</a:t>
            </a:r>
          </a:p>
          <a:p>
            <a:pPr marL="342900" indent="-342900">
              <a:lnSpc>
                <a:spcPct val="90000"/>
              </a:lnSpc>
              <a:buFont typeface="+mj-lt"/>
              <a:buAutoNum type="arabicPeriod"/>
            </a:pPr>
            <a:r>
              <a:rPr lang="it-IT" b="0" dirty="0" err="1"/>
              <a:t>Frm</a:t>
            </a:r>
            <a:r>
              <a:rPr lang="it-IT" b="0" dirty="0"/>
              <a:t> IN THE EVALUATION PROCESS</a:t>
            </a:r>
          </a:p>
          <a:p>
            <a:pPr marL="342900" indent="-342900">
              <a:lnSpc>
                <a:spcPct val="90000"/>
              </a:lnSpc>
              <a:buFont typeface="+mj-lt"/>
              <a:buAutoNum type="arabicPeriod"/>
            </a:pPr>
            <a:r>
              <a:rPr lang="it-IT" b="0" dirty="0"/>
              <a:t>WHAT DOCUMENTS AND DATA TO PROVIDE</a:t>
            </a:r>
          </a:p>
          <a:p>
            <a:pPr marL="342900" indent="-342900">
              <a:lnSpc>
                <a:spcPct val="90000"/>
              </a:lnSpc>
              <a:buFont typeface="+mj-lt"/>
              <a:buAutoNum type="arabicPeriod"/>
            </a:pPr>
            <a:r>
              <a:rPr lang="it-IT" b="0" dirty="0"/>
              <a:t>FRM SCOPE AND AGREEMENT</a:t>
            </a:r>
          </a:p>
          <a:p>
            <a:pPr marL="342900" indent="-342900">
              <a:lnSpc>
                <a:spcPct val="90000"/>
              </a:lnSpc>
              <a:buFont typeface="+mj-lt"/>
              <a:buAutoNum type="arabicPeriod"/>
            </a:pPr>
            <a:r>
              <a:rPr lang="it-IT" b="0" dirty="0"/>
              <a:t>Conditions for a sound self-</a:t>
            </a:r>
            <a:r>
              <a:rPr lang="it-IT" b="0" dirty="0" err="1"/>
              <a:t>developed</a:t>
            </a:r>
            <a:r>
              <a:rPr lang="it-IT" b="0" dirty="0"/>
              <a:t> </a:t>
            </a:r>
            <a:r>
              <a:rPr lang="it-IT" b="0" dirty="0" err="1"/>
              <a:t>fRm</a:t>
            </a:r>
            <a:endParaRPr lang="it-IT" b="0" dirty="0"/>
          </a:p>
          <a:p>
            <a:pPr marL="774900" lvl="3" indent="-342900">
              <a:lnSpc>
                <a:spcPct val="90000"/>
              </a:lnSpc>
            </a:pPr>
            <a:r>
              <a:rPr lang="it-IT" i="1" dirty="0"/>
              <a:t>Clear </a:t>
            </a:r>
            <a:r>
              <a:rPr lang="it-IT" i="1" dirty="0" err="1"/>
              <a:t>KERs</a:t>
            </a:r>
            <a:endParaRPr lang="it-IT" i="1" dirty="0"/>
          </a:p>
          <a:p>
            <a:pPr marL="774900" lvl="3" indent="-342900">
              <a:lnSpc>
                <a:spcPct val="90000"/>
              </a:lnSpc>
            </a:pPr>
            <a:r>
              <a:rPr lang="it-IT" i="1" dirty="0"/>
              <a:t>Who </a:t>
            </a:r>
            <a:r>
              <a:rPr lang="it-IT" i="1" dirty="0" err="1"/>
              <a:t>owns</a:t>
            </a:r>
            <a:r>
              <a:rPr lang="it-IT" i="1" dirty="0"/>
              <a:t> and has exploitation </a:t>
            </a:r>
            <a:r>
              <a:rPr lang="it-IT" i="1" dirty="0" err="1"/>
              <a:t>rights</a:t>
            </a:r>
            <a:r>
              <a:rPr lang="it-IT" i="1" dirty="0"/>
              <a:t> (IPR)</a:t>
            </a:r>
          </a:p>
          <a:p>
            <a:pPr marL="774900" lvl="3" indent="-342900">
              <a:lnSpc>
                <a:spcPct val="90000"/>
              </a:lnSpc>
            </a:pPr>
            <a:r>
              <a:rPr lang="it-IT" i="1" dirty="0"/>
              <a:t>Business Model </a:t>
            </a:r>
            <a:r>
              <a:rPr lang="it-IT" i="1" dirty="0" err="1"/>
              <a:t>related</a:t>
            </a:r>
            <a:r>
              <a:rPr lang="it-IT" i="1" dirty="0"/>
              <a:t> to the </a:t>
            </a:r>
            <a:r>
              <a:rPr lang="it-IT" i="1" dirty="0" err="1"/>
              <a:t>KERs</a:t>
            </a:r>
            <a:endParaRPr lang="it-IT" i="1" dirty="0"/>
          </a:p>
          <a:p>
            <a:pPr marL="774900" lvl="3" indent="-342900">
              <a:lnSpc>
                <a:spcPct val="90000"/>
              </a:lnSpc>
            </a:pPr>
            <a:r>
              <a:rPr lang="it-IT" i="1" dirty="0"/>
              <a:t>Business Case(s) for </a:t>
            </a:r>
            <a:r>
              <a:rPr lang="it-IT" i="1" dirty="0" err="1"/>
              <a:t>exploiting</a:t>
            </a:r>
            <a:r>
              <a:rPr lang="it-IT" i="1" dirty="0"/>
              <a:t> partner(s)</a:t>
            </a:r>
          </a:p>
          <a:p>
            <a:pPr marL="774900" lvl="3" indent="-342900">
              <a:lnSpc>
                <a:spcPct val="90000"/>
              </a:lnSpc>
            </a:pPr>
            <a:r>
              <a:rPr lang="it-IT" i="1" dirty="0"/>
              <a:t>Clear FRM </a:t>
            </a:r>
            <a:r>
              <a:rPr lang="it-IT" i="1" dirty="0" err="1"/>
              <a:t>related</a:t>
            </a:r>
            <a:r>
              <a:rPr lang="it-IT" i="1" dirty="0"/>
              <a:t> to </a:t>
            </a:r>
            <a:r>
              <a:rPr lang="it-IT" i="1" dirty="0" err="1"/>
              <a:t>credible</a:t>
            </a:r>
            <a:r>
              <a:rPr lang="it-IT" i="1" dirty="0"/>
              <a:t> market </a:t>
            </a:r>
            <a:r>
              <a:rPr lang="it-IT" i="1" dirty="0" err="1"/>
              <a:t>introduction</a:t>
            </a:r>
            <a:r>
              <a:rPr lang="it-IT" i="1" dirty="0"/>
              <a:t> </a:t>
            </a:r>
            <a:r>
              <a:rPr lang="it-IT" i="1" dirty="0" err="1"/>
              <a:t>perspective</a:t>
            </a:r>
            <a:endParaRPr lang="it-IT" i="1" dirty="0"/>
          </a:p>
          <a:p>
            <a:pPr marL="342900" indent="-342900">
              <a:lnSpc>
                <a:spcPct val="90000"/>
              </a:lnSpc>
              <a:buFont typeface="+mj-lt"/>
              <a:buAutoNum type="arabicPeriod"/>
            </a:pPr>
            <a:r>
              <a:rPr lang="it-IT" b="0" dirty="0"/>
              <a:t>COMMERCIALISATION AND FRM TEMPLATE</a:t>
            </a:r>
          </a:p>
          <a:p>
            <a:pPr marL="342900" indent="-342900">
              <a:lnSpc>
                <a:spcPct val="90000"/>
              </a:lnSpc>
              <a:buFont typeface="+mj-lt"/>
              <a:buAutoNum type="arabicPeriod"/>
            </a:pPr>
            <a:r>
              <a:rPr lang="en-GB" b="0" dirty="0"/>
              <a:t>RECAP - SOME KEY RULES FOR DESIGNING YOUR FRM</a:t>
            </a:r>
          </a:p>
          <a:p>
            <a:pPr marL="342900" indent="-342900">
              <a:lnSpc>
                <a:spcPct val="90000"/>
              </a:lnSpc>
              <a:buFont typeface="+mj-lt"/>
              <a:buAutoNum type="arabicPeriod"/>
            </a:pPr>
            <a:r>
              <a:rPr lang="en-GB" b="0" dirty="0"/>
              <a:t>Q&amp;A</a:t>
            </a:r>
          </a:p>
        </p:txBody>
      </p:sp>
      <p:sp>
        <p:nvSpPr>
          <p:cNvPr id="6" name="Rectangle 5">
            <a:extLst>
              <a:ext uri="{FF2B5EF4-FFF2-40B4-BE49-F238E27FC236}">
                <a16:creationId xmlns:a16="http://schemas.microsoft.com/office/drawing/2014/main" id="{C2E1FBEF-8E77-43BC-925E-F510F3051A56}"/>
              </a:ext>
            </a:extLst>
          </p:cNvPr>
          <p:cNvSpPr/>
          <p:nvPr/>
        </p:nvSpPr>
        <p:spPr>
          <a:xfrm>
            <a:off x="452436" y="919934"/>
            <a:ext cx="8386763" cy="590931"/>
          </a:xfrm>
          <a:prstGeom prst="rect">
            <a:avLst/>
          </a:prstGeom>
        </p:spPr>
        <p:txBody>
          <a:bodyPr wrap="square">
            <a:spAutoFit/>
          </a:bodyPr>
          <a:lstStyle/>
          <a:p>
            <a:pPr>
              <a:lnSpc>
                <a:spcPct val="90000"/>
              </a:lnSpc>
            </a:pPr>
            <a:r>
              <a:rPr lang="it-IT" b="1" dirty="0">
                <a:solidFill>
                  <a:schemeClr val="accent5">
                    <a:lumMod val="50000"/>
                  </a:schemeClr>
                </a:solidFill>
              </a:rPr>
              <a:t>Objective</a:t>
            </a:r>
            <a:r>
              <a:rPr lang="it-IT" dirty="0"/>
              <a:t>: </a:t>
            </a:r>
            <a:r>
              <a:rPr lang="en-GB" dirty="0"/>
              <a:t>understanding what is expected from a good Financial Return mechanism (FRM) and commercialisation strategy for EIT food funded projects:</a:t>
            </a:r>
          </a:p>
        </p:txBody>
      </p:sp>
      <p:pic>
        <p:nvPicPr>
          <p:cNvPr id="7" name="Picture 6">
            <a:extLst>
              <a:ext uri="{FF2B5EF4-FFF2-40B4-BE49-F238E27FC236}">
                <a16:creationId xmlns:a16="http://schemas.microsoft.com/office/drawing/2014/main" id="{5A3FE378-6712-456B-9DE1-84B3A06B50AB}"/>
              </a:ext>
            </a:extLst>
          </p:cNvPr>
          <p:cNvPicPr>
            <a:picLocks noChangeAspect="1"/>
          </p:cNvPicPr>
          <p:nvPr/>
        </p:nvPicPr>
        <p:blipFill rotWithShape="1">
          <a:blip r:embed="rId3"/>
          <a:srcRect t="-2633" r="59703" b="1"/>
          <a:stretch/>
        </p:blipFill>
        <p:spPr>
          <a:xfrm>
            <a:off x="6565127" y="2139537"/>
            <a:ext cx="1609737" cy="732672"/>
          </a:xfrm>
          <a:prstGeom prst="rect">
            <a:avLst/>
          </a:prstGeom>
        </p:spPr>
      </p:pic>
      <p:pic>
        <p:nvPicPr>
          <p:cNvPr id="9" name="Picture 8">
            <a:extLst>
              <a:ext uri="{FF2B5EF4-FFF2-40B4-BE49-F238E27FC236}">
                <a16:creationId xmlns:a16="http://schemas.microsoft.com/office/drawing/2014/main" id="{CCB6D073-8019-444E-8E77-100A51C9525C}"/>
              </a:ext>
            </a:extLst>
          </p:cNvPr>
          <p:cNvPicPr>
            <a:picLocks noChangeAspect="1"/>
          </p:cNvPicPr>
          <p:nvPr/>
        </p:nvPicPr>
        <p:blipFill rotWithShape="1">
          <a:blip r:embed="rId3"/>
          <a:srcRect l="49802" t="1" b="1245"/>
          <a:stretch/>
        </p:blipFill>
        <p:spPr>
          <a:xfrm>
            <a:off x="6647688" y="2964250"/>
            <a:ext cx="1609737" cy="565937"/>
          </a:xfrm>
          <a:prstGeom prst="rect">
            <a:avLst/>
          </a:prstGeom>
        </p:spPr>
      </p:pic>
    </p:spTree>
    <p:extLst>
      <p:ext uri="{BB962C8B-B14F-4D97-AF65-F5344CB8AC3E}">
        <p14:creationId xmlns:p14="http://schemas.microsoft.com/office/powerpoint/2010/main" val="2104899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EIT Food financial return </a:t>
            </a:r>
            <a:r>
              <a:rPr lang="nl-NL" dirty="0" err="1"/>
              <a:t>mechanism</a:t>
            </a:r>
            <a:endParaRPr lang="nl-NL" dirty="0"/>
          </a:p>
        </p:txBody>
      </p:sp>
      <p:sp>
        <p:nvSpPr>
          <p:cNvPr id="3" name="Ondertitel 2"/>
          <p:cNvSpPr>
            <a:spLocks noGrp="1"/>
          </p:cNvSpPr>
          <p:nvPr>
            <p:ph type="subTitle" idx="1"/>
          </p:nvPr>
        </p:nvSpPr>
        <p:spPr/>
        <p:txBody>
          <a:bodyPr/>
          <a:lstStyle/>
          <a:p>
            <a:r>
              <a:rPr lang="nl-NL" dirty="0"/>
              <a:t>Business MODEL, Business plan</a:t>
            </a:r>
          </a:p>
        </p:txBody>
      </p:sp>
      <p:sp>
        <p:nvSpPr>
          <p:cNvPr id="4" name="Tijdelijke aanduiding voor datum 3"/>
          <p:cNvSpPr>
            <a:spLocks noGrp="1"/>
          </p:cNvSpPr>
          <p:nvPr>
            <p:ph type="dt" sz="half" idx="10"/>
          </p:nvPr>
        </p:nvSpPr>
        <p:spPr/>
        <p:txBody>
          <a:bodyPr/>
          <a:lstStyle/>
          <a:p>
            <a:fld id="{B1D73C62-9FFC-4EAF-8291-7821F5E5E2D4}" type="datetime1">
              <a:rPr lang="nl-NL" smtClean="0"/>
              <a:t>22-11-2021</a:t>
            </a:fld>
            <a:endParaRPr lang="nl-NL" dirty="0"/>
          </a:p>
        </p:txBody>
      </p:sp>
    </p:spTree>
    <p:extLst>
      <p:ext uri="{BB962C8B-B14F-4D97-AF65-F5344CB8AC3E}">
        <p14:creationId xmlns:p14="http://schemas.microsoft.com/office/powerpoint/2010/main" val="647630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567870" cy="857250"/>
          </a:xfrm>
        </p:spPr>
        <p:txBody>
          <a:bodyPr>
            <a:normAutofit fontScale="90000"/>
          </a:bodyPr>
          <a:lstStyle/>
          <a:p>
            <a:r>
              <a:rPr lang="nl-NL" sz="2700" cap="none" dirty="0"/>
              <a:t>Business model Canvas | </a:t>
            </a:r>
            <a:r>
              <a:rPr lang="nl-NL" sz="2700" cap="none" dirty="0" err="1"/>
              <a:t>framework</a:t>
            </a:r>
            <a:r>
              <a:rPr lang="nl-NL" sz="2700" cap="none" dirty="0"/>
              <a:t> </a:t>
            </a:r>
            <a:r>
              <a:rPr lang="nl-NL" sz="2700" cap="none" dirty="0" err="1"/>
              <a:t>to</a:t>
            </a:r>
            <a:r>
              <a:rPr lang="nl-NL" sz="2700" cap="none" dirty="0"/>
              <a:t> </a:t>
            </a:r>
            <a:r>
              <a:rPr lang="nl-NL" sz="2700" cap="none" dirty="0" err="1"/>
              <a:t>elaborate</a:t>
            </a:r>
            <a:r>
              <a:rPr lang="nl-NL" sz="2700" cap="none" dirty="0"/>
              <a:t> </a:t>
            </a:r>
            <a:r>
              <a:rPr lang="nl-NL" sz="2700" cap="none" dirty="0" err="1"/>
              <a:t>exploitation</a:t>
            </a:r>
            <a:r>
              <a:rPr lang="nl-NL" sz="2700" cap="none" dirty="0"/>
              <a:t> </a:t>
            </a:r>
            <a:r>
              <a:rPr lang="nl-NL" sz="2700" cap="none" dirty="0" err="1"/>
              <a:t>KERs</a:t>
            </a:r>
            <a:endParaRPr lang="nl-NL" sz="2700" cap="none" dirty="0"/>
          </a:p>
        </p:txBody>
      </p:sp>
      <p:grpSp>
        <p:nvGrpSpPr>
          <p:cNvPr id="3" name="Group 2">
            <a:extLst>
              <a:ext uri="{FF2B5EF4-FFF2-40B4-BE49-F238E27FC236}">
                <a16:creationId xmlns:a16="http://schemas.microsoft.com/office/drawing/2014/main" id="{7DBDAE45-CEFD-42FF-8023-9E4BB92A3DF4}"/>
              </a:ext>
            </a:extLst>
          </p:cNvPr>
          <p:cNvGrpSpPr/>
          <p:nvPr/>
        </p:nvGrpSpPr>
        <p:grpSpPr>
          <a:xfrm>
            <a:off x="533400" y="-323850"/>
            <a:ext cx="8491670" cy="5105400"/>
            <a:chOff x="251520" y="-1274998"/>
            <a:chExt cx="9633521" cy="5915829"/>
          </a:xfrm>
        </p:grpSpPr>
        <p:grpSp>
          <p:nvGrpSpPr>
            <p:cNvPr id="52" name="Gruppieren 13">
              <a:extLst>
                <a:ext uri="{FF2B5EF4-FFF2-40B4-BE49-F238E27FC236}">
                  <a16:creationId xmlns:a16="http://schemas.microsoft.com/office/drawing/2014/main" id="{17ADF4D7-044E-4E0B-83FC-D11ABBFC418C}"/>
                </a:ext>
              </a:extLst>
            </p:cNvPr>
            <p:cNvGrpSpPr/>
            <p:nvPr/>
          </p:nvGrpSpPr>
          <p:grpSpPr>
            <a:xfrm>
              <a:off x="251520" y="57150"/>
              <a:ext cx="9531635" cy="4583681"/>
              <a:chOff x="2296771" y="2311790"/>
              <a:chExt cx="5976665" cy="3581259"/>
            </a:xfrm>
            <a:solidFill>
              <a:srgbClr val="A5A5A5">
                <a:lumMod val="20000"/>
                <a:lumOff val="80000"/>
              </a:srgbClr>
            </a:solidFill>
          </p:grpSpPr>
          <p:sp>
            <p:nvSpPr>
              <p:cNvPr id="53" name="Rechteck 21">
                <a:extLst>
                  <a:ext uri="{FF2B5EF4-FFF2-40B4-BE49-F238E27FC236}">
                    <a16:creationId xmlns:a16="http://schemas.microsoft.com/office/drawing/2014/main" id="{A3988C53-EEA0-4CBA-B771-FEF69FCC392D}"/>
                  </a:ext>
                </a:extLst>
              </p:cNvPr>
              <p:cNvSpPr/>
              <p:nvPr/>
            </p:nvSpPr>
            <p:spPr>
              <a:xfrm>
                <a:off x="3492104" y="3035612"/>
                <a:ext cx="1195332" cy="1071539"/>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54" name="Rechteck 22">
                <a:extLst>
                  <a:ext uri="{FF2B5EF4-FFF2-40B4-BE49-F238E27FC236}">
                    <a16:creationId xmlns:a16="http://schemas.microsoft.com/office/drawing/2014/main" id="{22C1B0E6-6A0E-4E17-ACBD-CA45376B0F1B}"/>
                  </a:ext>
                </a:extLst>
              </p:cNvPr>
              <p:cNvSpPr/>
              <p:nvPr/>
            </p:nvSpPr>
            <p:spPr>
              <a:xfrm>
                <a:off x="3492104" y="4097688"/>
                <a:ext cx="1195332" cy="1071539"/>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55" name="Rechteck 23">
                <a:extLst>
                  <a:ext uri="{FF2B5EF4-FFF2-40B4-BE49-F238E27FC236}">
                    <a16:creationId xmlns:a16="http://schemas.microsoft.com/office/drawing/2014/main" id="{6C5D209F-07D7-4596-B13E-8C36BBD51C39}"/>
                  </a:ext>
                </a:extLst>
              </p:cNvPr>
              <p:cNvSpPr/>
              <p:nvPr/>
            </p:nvSpPr>
            <p:spPr>
              <a:xfrm>
                <a:off x="4687437" y="3035612"/>
                <a:ext cx="1195332" cy="2133615"/>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56" name="Rechteck 24">
                <a:extLst>
                  <a:ext uri="{FF2B5EF4-FFF2-40B4-BE49-F238E27FC236}">
                    <a16:creationId xmlns:a16="http://schemas.microsoft.com/office/drawing/2014/main" id="{85155DC5-49DB-4227-92CD-918175BFC302}"/>
                  </a:ext>
                </a:extLst>
              </p:cNvPr>
              <p:cNvSpPr/>
              <p:nvPr/>
            </p:nvSpPr>
            <p:spPr>
              <a:xfrm>
                <a:off x="5882769" y="3035612"/>
                <a:ext cx="1195332" cy="1071539"/>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57" name="Rechteck 25">
                <a:extLst>
                  <a:ext uri="{FF2B5EF4-FFF2-40B4-BE49-F238E27FC236}">
                    <a16:creationId xmlns:a16="http://schemas.microsoft.com/office/drawing/2014/main" id="{C1EC4ECE-4F71-466E-854C-B710FCA6269B}"/>
                  </a:ext>
                </a:extLst>
              </p:cNvPr>
              <p:cNvSpPr/>
              <p:nvPr/>
            </p:nvSpPr>
            <p:spPr>
              <a:xfrm>
                <a:off x="5882769" y="4097688"/>
                <a:ext cx="1195332" cy="1071539"/>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58" name="Rechteck 26">
                <a:extLst>
                  <a:ext uri="{FF2B5EF4-FFF2-40B4-BE49-F238E27FC236}">
                    <a16:creationId xmlns:a16="http://schemas.microsoft.com/office/drawing/2014/main" id="{27452B0A-D23F-4CFE-B734-C1434990E3F7}"/>
                  </a:ext>
                </a:extLst>
              </p:cNvPr>
              <p:cNvSpPr/>
              <p:nvPr/>
            </p:nvSpPr>
            <p:spPr>
              <a:xfrm>
                <a:off x="7078103" y="3035612"/>
                <a:ext cx="1195332" cy="2133614"/>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59" name="Rechteck 27">
                <a:extLst>
                  <a:ext uri="{FF2B5EF4-FFF2-40B4-BE49-F238E27FC236}">
                    <a16:creationId xmlns:a16="http://schemas.microsoft.com/office/drawing/2014/main" id="{7C32E9A3-C444-46DD-B2D2-D694871A5D37}"/>
                  </a:ext>
                </a:extLst>
              </p:cNvPr>
              <p:cNvSpPr/>
              <p:nvPr/>
            </p:nvSpPr>
            <p:spPr>
              <a:xfrm>
                <a:off x="2296772" y="3035612"/>
                <a:ext cx="1195332" cy="2133614"/>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60" name="Rechteck 28">
                <a:extLst>
                  <a:ext uri="{FF2B5EF4-FFF2-40B4-BE49-F238E27FC236}">
                    <a16:creationId xmlns:a16="http://schemas.microsoft.com/office/drawing/2014/main" id="{CF30A8C2-1278-4A08-9483-FBE4A4924D43}"/>
                  </a:ext>
                </a:extLst>
              </p:cNvPr>
              <p:cNvSpPr/>
              <p:nvPr/>
            </p:nvSpPr>
            <p:spPr>
              <a:xfrm>
                <a:off x="2296772" y="5169226"/>
                <a:ext cx="2988332" cy="723822"/>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61" name="Rechteck 29">
                <a:extLst>
                  <a:ext uri="{FF2B5EF4-FFF2-40B4-BE49-F238E27FC236}">
                    <a16:creationId xmlns:a16="http://schemas.microsoft.com/office/drawing/2014/main" id="{F06DB48B-7D44-4A3B-919E-683F7F13973A}"/>
                  </a:ext>
                </a:extLst>
              </p:cNvPr>
              <p:cNvSpPr/>
              <p:nvPr/>
            </p:nvSpPr>
            <p:spPr>
              <a:xfrm>
                <a:off x="5285104" y="5169227"/>
                <a:ext cx="2988332" cy="723822"/>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62" name="Rechteck 41">
                <a:extLst>
                  <a:ext uri="{FF2B5EF4-FFF2-40B4-BE49-F238E27FC236}">
                    <a16:creationId xmlns:a16="http://schemas.microsoft.com/office/drawing/2014/main" id="{3139D032-5BD6-4C64-AF31-228CCE5DD869}"/>
                  </a:ext>
                </a:extLst>
              </p:cNvPr>
              <p:cNvSpPr/>
              <p:nvPr/>
            </p:nvSpPr>
            <p:spPr>
              <a:xfrm>
                <a:off x="2296771" y="2311790"/>
                <a:ext cx="2988332" cy="723822"/>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63" name="Rechteck 42">
                <a:extLst>
                  <a:ext uri="{FF2B5EF4-FFF2-40B4-BE49-F238E27FC236}">
                    <a16:creationId xmlns:a16="http://schemas.microsoft.com/office/drawing/2014/main" id="{8876F33C-464F-4635-A8FB-E46EFCF10A58}"/>
                  </a:ext>
                </a:extLst>
              </p:cNvPr>
              <p:cNvSpPr/>
              <p:nvPr/>
            </p:nvSpPr>
            <p:spPr>
              <a:xfrm>
                <a:off x="5285103" y="2311790"/>
                <a:ext cx="2988332" cy="723822"/>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grpSp>
        <p:pic>
          <p:nvPicPr>
            <p:cNvPr id="64" name="Picture 5" descr="\\cfil103\bacherc$\Desktop\money-black-sack-money-bag-enlite.png">
              <a:extLst>
                <a:ext uri="{FF2B5EF4-FFF2-40B4-BE49-F238E27FC236}">
                  <a16:creationId xmlns:a16="http://schemas.microsoft.com/office/drawing/2014/main" id="{23EA9E20-C385-4A15-AFB8-030628572C57}"/>
                </a:ext>
              </a:extLst>
            </p:cNvPr>
            <p:cNvPicPr>
              <a:picLocks noChangeAspect="1" noChangeArrowheads="1"/>
            </p:cNvPicPr>
            <p:nvPr/>
          </p:nvPicPr>
          <p:blipFill>
            <a:blip r:embed="rId3"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158741" y="3925189"/>
              <a:ext cx="459678" cy="453972"/>
            </a:xfrm>
            <a:prstGeom prst="rect">
              <a:avLst/>
            </a:prstGeom>
            <a:noFill/>
          </p:spPr>
        </p:pic>
        <p:pic>
          <p:nvPicPr>
            <p:cNvPr id="65" name="Picture 2" descr="\\cfil103\bacherc$\Desktop\iconmonstr-currency-dollar-3-icon-256.png">
              <a:extLst>
                <a:ext uri="{FF2B5EF4-FFF2-40B4-BE49-F238E27FC236}">
                  <a16:creationId xmlns:a16="http://schemas.microsoft.com/office/drawing/2014/main" id="{6FF0EC54-A388-4D3D-9B52-858CC46171C8}"/>
                </a:ext>
              </a:extLst>
            </p:cNvPr>
            <p:cNvPicPr>
              <a:picLocks noChangeAspect="1" noChangeArrowheads="1"/>
            </p:cNvPicPr>
            <p:nvPr/>
          </p:nvPicPr>
          <p:blipFill>
            <a:blip r:embed="rId4"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44857" y="3961148"/>
              <a:ext cx="453972" cy="45397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descr="\\cfil103\bacherc$\Desktop\54acf1e99d379f5d70ba11dc_community%20lots%20of%20people.png">
              <a:extLst>
                <a:ext uri="{FF2B5EF4-FFF2-40B4-BE49-F238E27FC236}">
                  <a16:creationId xmlns:a16="http://schemas.microsoft.com/office/drawing/2014/main" id="{3663B340-10A8-480E-95A6-B2BEC5EFC9F3}"/>
                </a:ext>
              </a:extLst>
            </p:cNvPr>
            <p:cNvPicPr>
              <a:picLocks noChangeAspect="1" noChangeArrowheads="1"/>
            </p:cNvPicPr>
            <p:nvPr/>
          </p:nvPicPr>
          <p:blipFill>
            <a:blip r:embed="rId5"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448092" y="1359179"/>
              <a:ext cx="453972" cy="453972"/>
            </a:xfrm>
            <a:prstGeom prst="rect">
              <a:avLst/>
            </a:prstGeom>
            <a:noFill/>
          </p:spPr>
        </p:pic>
        <p:pic>
          <p:nvPicPr>
            <p:cNvPr id="67" name="Picture 2" descr="\\cfil103\bacherc$\Desktop\Zahnrad_-_Vector-Icon.png">
              <a:extLst>
                <a:ext uri="{FF2B5EF4-FFF2-40B4-BE49-F238E27FC236}">
                  <a16:creationId xmlns:a16="http://schemas.microsoft.com/office/drawing/2014/main" id="{268DBC22-EA35-44F4-99C0-0E14AE0C1CA7}"/>
                </a:ext>
              </a:extLst>
            </p:cNvPr>
            <p:cNvPicPr>
              <a:picLocks noChangeAspect="1" noChangeArrowheads="1"/>
            </p:cNvPicPr>
            <p:nvPr/>
          </p:nvPicPr>
          <p:blipFill>
            <a:blip r:embed="rId6"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39875" y="358621"/>
              <a:ext cx="463939" cy="45397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 descr="\\cfil103\bacherc$\Desktop\icon_12043.png">
              <a:extLst>
                <a:ext uri="{FF2B5EF4-FFF2-40B4-BE49-F238E27FC236}">
                  <a16:creationId xmlns:a16="http://schemas.microsoft.com/office/drawing/2014/main" id="{751CE2A4-6160-489C-A22C-42F22AF0556D}"/>
                </a:ext>
              </a:extLst>
            </p:cNvPr>
            <p:cNvPicPr>
              <a:picLocks noChangeAspect="1" noChangeArrowheads="1"/>
            </p:cNvPicPr>
            <p:nvPr/>
          </p:nvPicPr>
          <p:blipFill>
            <a:blip r:embed="rId7"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158741" y="390472"/>
              <a:ext cx="453972" cy="45397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fil103\bacherc$\Desktop\1342.png">
              <a:extLst>
                <a:ext uri="{FF2B5EF4-FFF2-40B4-BE49-F238E27FC236}">
                  <a16:creationId xmlns:a16="http://schemas.microsoft.com/office/drawing/2014/main" id="{104BC417-7F92-4342-A9CC-5E005CD68F5C}"/>
                </a:ext>
              </a:extLst>
            </p:cNvPr>
            <p:cNvPicPr>
              <a:picLocks noChangeAspect="1" noChangeArrowheads="1"/>
            </p:cNvPicPr>
            <p:nvPr/>
          </p:nvPicPr>
          <p:blipFill>
            <a:blip r:embed="rId8"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60583" y="1359179"/>
              <a:ext cx="453972" cy="453972"/>
            </a:xfrm>
            <a:prstGeom prst="rect">
              <a:avLst/>
            </a:prstGeom>
            <a:noFill/>
          </p:spPr>
        </p:pic>
        <p:pic>
          <p:nvPicPr>
            <p:cNvPr id="70" name="Picture 7" descr="\\cfil103\bacherc$\Desktop\diamond.png">
              <a:extLst>
                <a:ext uri="{FF2B5EF4-FFF2-40B4-BE49-F238E27FC236}">
                  <a16:creationId xmlns:a16="http://schemas.microsoft.com/office/drawing/2014/main" id="{81BAAA9F-7729-4FBF-82FF-E9CF33B776C8}"/>
                </a:ext>
              </a:extLst>
            </p:cNvPr>
            <p:cNvPicPr>
              <a:picLocks noChangeAspect="1" noChangeArrowheads="1"/>
            </p:cNvPicPr>
            <p:nvPr/>
          </p:nvPicPr>
          <p:blipFill>
            <a:blip r:embed="rId9"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704769" y="1359179"/>
              <a:ext cx="453972" cy="453972"/>
            </a:xfrm>
            <a:prstGeom prst="rect">
              <a:avLst/>
            </a:prstGeom>
            <a:noFill/>
            <a:extLst>
              <a:ext uri="{909E8E84-426E-40DD-AFC4-6F175D3DCCD1}">
                <a14:hiddenFill xmlns:a14="http://schemas.microsoft.com/office/drawing/2010/main">
                  <a:solidFill>
                    <a:srgbClr val="FFFFFF"/>
                  </a:solidFill>
                </a14:hiddenFill>
              </a:ext>
            </a:extLst>
          </p:spPr>
        </p:pic>
        <p:sp>
          <p:nvSpPr>
            <p:cNvPr id="71" name="Textplatzhalter 6">
              <a:extLst>
                <a:ext uri="{FF2B5EF4-FFF2-40B4-BE49-F238E27FC236}">
                  <a16:creationId xmlns:a16="http://schemas.microsoft.com/office/drawing/2014/main" id="{643D4205-62CF-43BC-9188-E2A44F016808}"/>
                </a:ext>
              </a:extLst>
            </p:cNvPr>
            <p:cNvSpPr txBox="1">
              <a:spLocks/>
            </p:cNvSpPr>
            <p:nvPr/>
          </p:nvSpPr>
          <p:spPr>
            <a:xfrm>
              <a:off x="7869412" y="2040973"/>
              <a:ext cx="1611333" cy="951262"/>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3600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rPr>
                <a:t>Customer Segments</a:t>
              </a: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Textplatzhalter 6">
              <a:extLst>
                <a:ext uri="{FF2B5EF4-FFF2-40B4-BE49-F238E27FC236}">
                  <a16:creationId xmlns:a16="http://schemas.microsoft.com/office/drawing/2014/main" id="{2A7C72BA-3E48-4938-A199-F26905FAD5AE}"/>
                </a:ext>
              </a:extLst>
            </p:cNvPr>
            <p:cNvSpPr txBox="1">
              <a:spLocks/>
            </p:cNvSpPr>
            <p:nvPr/>
          </p:nvSpPr>
          <p:spPr>
            <a:xfrm>
              <a:off x="4138367" y="2040973"/>
              <a:ext cx="1637916" cy="1100848"/>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3600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rPr>
                <a:t>Value Proposition</a:t>
              </a: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Textplatzhalter 6">
              <a:extLst>
                <a:ext uri="{FF2B5EF4-FFF2-40B4-BE49-F238E27FC236}">
                  <a16:creationId xmlns:a16="http://schemas.microsoft.com/office/drawing/2014/main" id="{F2D3185D-70D3-4A59-AA1C-A5F0E431F2B7}"/>
                </a:ext>
              </a:extLst>
            </p:cNvPr>
            <p:cNvSpPr txBox="1">
              <a:spLocks/>
            </p:cNvSpPr>
            <p:nvPr/>
          </p:nvSpPr>
          <p:spPr>
            <a:xfrm>
              <a:off x="5967443" y="2530808"/>
              <a:ext cx="1655362" cy="1124291"/>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3600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rPr>
                <a:t>Channels</a:t>
              </a: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Textplatzhalter 6">
              <a:extLst>
                <a:ext uri="{FF2B5EF4-FFF2-40B4-BE49-F238E27FC236}">
                  <a16:creationId xmlns:a16="http://schemas.microsoft.com/office/drawing/2014/main" id="{FD4B34CE-A30C-4E35-BC22-067B4A5D8468}"/>
                </a:ext>
              </a:extLst>
            </p:cNvPr>
            <p:cNvSpPr txBox="1">
              <a:spLocks/>
            </p:cNvSpPr>
            <p:nvPr/>
          </p:nvSpPr>
          <p:spPr>
            <a:xfrm>
              <a:off x="5934589" y="1186977"/>
              <a:ext cx="1655362" cy="1143345"/>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3600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rPr>
                <a:t>Customer Relationships</a:t>
              </a: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platzhalter 6">
              <a:extLst>
                <a:ext uri="{FF2B5EF4-FFF2-40B4-BE49-F238E27FC236}">
                  <a16:creationId xmlns:a16="http://schemas.microsoft.com/office/drawing/2014/main" id="{FE377709-CCFB-4900-BDAB-3786DC5115A7}"/>
                </a:ext>
              </a:extLst>
            </p:cNvPr>
            <p:cNvSpPr txBox="1">
              <a:spLocks/>
            </p:cNvSpPr>
            <p:nvPr/>
          </p:nvSpPr>
          <p:spPr>
            <a:xfrm>
              <a:off x="5784005" y="3883378"/>
              <a:ext cx="3499319" cy="611369"/>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3600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rPr>
                <a:t>Sources of Income</a:t>
              </a: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Textplatzhalter 6">
              <a:extLst>
                <a:ext uri="{FF2B5EF4-FFF2-40B4-BE49-F238E27FC236}">
                  <a16:creationId xmlns:a16="http://schemas.microsoft.com/office/drawing/2014/main" id="{8F1464EA-D6C6-4425-99D9-773EBF21C7B5}"/>
                </a:ext>
              </a:extLst>
            </p:cNvPr>
            <p:cNvSpPr txBox="1">
              <a:spLocks/>
            </p:cNvSpPr>
            <p:nvPr/>
          </p:nvSpPr>
          <p:spPr>
            <a:xfrm>
              <a:off x="2240703" y="2536223"/>
              <a:ext cx="1637916" cy="1085741"/>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3600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rPr>
                <a:t>Key Resources</a:t>
              </a: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Textplatzhalter 6">
              <a:extLst>
                <a:ext uri="{FF2B5EF4-FFF2-40B4-BE49-F238E27FC236}">
                  <a16:creationId xmlns:a16="http://schemas.microsoft.com/office/drawing/2014/main" id="{E35674EE-4EA3-44D7-92D1-DFE71113927D}"/>
                </a:ext>
              </a:extLst>
            </p:cNvPr>
            <p:cNvSpPr txBox="1">
              <a:spLocks/>
            </p:cNvSpPr>
            <p:nvPr/>
          </p:nvSpPr>
          <p:spPr>
            <a:xfrm>
              <a:off x="2240703" y="1167661"/>
              <a:ext cx="1656000" cy="1143345"/>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3600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rPr>
                <a:t>Key Activities</a:t>
              </a: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8" name="Picture 5" descr="\\cfil103\bacherc$\Desktop\Unbenannt.png">
              <a:extLst>
                <a:ext uri="{FF2B5EF4-FFF2-40B4-BE49-F238E27FC236}">
                  <a16:creationId xmlns:a16="http://schemas.microsoft.com/office/drawing/2014/main" id="{8AEFAEDC-708A-4087-B5F9-45CA19D689E0}"/>
                </a:ext>
              </a:extLst>
            </p:cNvPr>
            <p:cNvPicPr>
              <a:picLocks noChangeAspect="1" noChangeArrowheads="1"/>
            </p:cNvPicPr>
            <p:nvPr/>
          </p:nvPicPr>
          <p:blipFill>
            <a:blip r:embed="rId10"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168835" y="3167992"/>
              <a:ext cx="453971" cy="45397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fil103\bacherc$\Desktop\iconmonstr-check-mark-3-icon-300x300.png">
              <a:extLst>
                <a:ext uri="{FF2B5EF4-FFF2-40B4-BE49-F238E27FC236}">
                  <a16:creationId xmlns:a16="http://schemas.microsoft.com/office/drawing/2014/main" id="{5E2EEBBF-7526-4B4A-9981-DBE3B63DA857}"/>
                </a:ext>
              </a:extLst>
            </p:cNvPr>
            <p:cNvPicPr>
              <a:picLocks noChangeAspect="1" noChangeArrowheads="1"/>
            </p:cNvPicPr>
            <p:nvPr/>
          </p:nvPicPr>
          <p:blipFill>
            <a:blip r:embed="rId11"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240703" y="3201126"/>
              <a:ext cx="453972" cy="45397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9" descr="\\cfil103\bacherc$\Desktop\Chain_link_icon.png">
              <a:extLst>
                <a:ext uri="{FF2B5EF4-FFF2-40B4-BE49-F238E27FC236}">
                  <a16:creationId xmlns:a16="http://schemas.microsoft.com/office/drawing/2014/main" id="{31297C1F-6FD7-4CB4-942F-BF957A924D38}"/>
                </a:ext>
              </a:extLst>
            </p:cNvPr>
            <p:cNvPicPr>
              <a:picLocks noChangeAspect="1" noChangeArrowheads="1"/>
            </p:cNvPicPr>
            <p:nvPr/>
          </p:nvPicPr>
          <p:blipFill>
            <a:blip r:embed="rId12"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9339320">
              <a:off x="3422153" y="1932012"/>
              <a:ext cx="425805" cy="24560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cfil103\bacherc$\Desktop\heart_1.png">
              <a:extLst>
                <a:ext uri="{FF2B5EF4-FFF2-40B4-BE49-F238E27FC236}">
                  <a16:creationId xmlns:a16="http://schemas.microsoft.com/office/drawing/2014/main" id="{4D7F7B85-7AEC-4BBD-B824-DC8CC1D80EA0}"/>
                </a:ext>
              </a:extLst>
            </p:cNvPr>
            <p:cNvPicPr>
              <a:picLocks noChangeAspect="1" noChangeArrowheads="1"/>
            </p:cNvPicPr>
            <p:nvPr/>
          </p:nvPicPr>
          <p:blipFill>
            <a:blip r:embed="rId13"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967444" y="1830806"/>
              <a:ext cx="489931" cy="489931"/>
            </a:xfrm>
            <a:prstGeom prst="rect">
              <a:avLst/>
            </a:prstGeom>
            <a:noFill/>
            <a:extLst>
              <a:ext uri="{909E8E84-426E-40DD-AFC4-6F175D3DCCD1}">
                <a14:hiddenFill xmlns:a14="http://schemas.microsoft.com/office/drawing/2010/main">
                  <a:solidFill>
                    <a:srgbClr val="FFFFFF"/>
                  </a:solidFill>
                </a14:hiddenFill>
              </a:ext>
            </a:extLst>
          </p:spPr>
        </p:pic>
        <p:sp>
          <p:nvSpPr>
            <p:cNvPr id="82" name="Textplatzhalter 6">
              <a:extLst>
                <a:ext uri="{FF2B5EF4-FFF2-40B4-BE49-F238E27FC236}">
                  <a16:creationId xmlns:a16="http://schemas.microsoft.com/office/drawing/2014/main" id="{62F8219B-4A6C-4E18-803B-0144C1A2552D}"/>
                </a:ext>
              </a:extLst>
            </p:cNvPr>
            <p:cNvSpPr txBox="1">
              <a:spLocks/>
            </p:cNvSpPr>
            <p:nvPr/>
          </p:nvSpPr>
          <p:spPr>
            <a:xfrm>
              <a:off x="395538" y="2040974"/>
              <a:ext cx="1611333" cy="932501"/>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3600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rPr>
                <a:t>Key Partnerships</a:t>
              </a:r>
            </a:p>
          </p:txBody>
        </p:sp>
        <p:sp>
          <p:nvSpPr>
            <p:cNvPr id="83" name="Textplatzhalter 6">
              <a:extLst>
                <a:ext uri="{FF2B5EF4-FFF2-40B4-BE49-F238E27FC236}">
                  <a16:creationId xmlns:a16="http://schemas.microsoft.com/office/drawing/2014/main" id="{D42BC822-00AD-4319-8F4D-86CA610EA7B6}"/>
                </a:ext>
              </a:extLst>
            </p:cNvPr>
            <p:cNvSpPr txBox="1">
              <a:spLocks/>
            </p:cNvSpPr>
            <p:nvPr/>
          </p:nvSpPr>
          <p:spPr>
            <a:xfrm>
              <a:off x="1097682" y="3881522"/>
              <a:ext cx="3684690" cy="613225"/>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3600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rPr>
                <a:t>Cost Structure</a:t>
              </a: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Textplatzhalter 6">
              <a:extLst>
                <a:ext uri="{FF2B5EF4-FFF2-40B4-BE49-F238E27FC236}">
                  <a16:creationId xmlns:a16="http://schemas.microsoft.com/office/drawing/2014/main" id="{66530B58-7421-4AB9-BAF5-5A77C14E5702}"/>
                </a:ext>
              </a:extLst>
            </p:cNvPr>
            <p:cNvSpPr txBox="1">
              <a:spLocks/>
            </p:cNvSpPr>
            <p:nvPr/>
          </p:nvSpPr>
          <p:spPr>
            <a:xfrm>
              <a:off x="1103335" y="281970"/>
              <a:ext cx="3756698" cy="607274"/>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3600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rPr>
                <a:t>Technology Solutions</a:t>
              </a: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Textplatzhalter 6">
              <a:extLst>
                <a:ext uri="{FF2B5EF4-FFF2-40B4-BE49-F238E27FC236}">
                  <a16:creationId xmlns:a16="http://schemas.microsoft.com/office/drawing/2014/main" id="{BFF00734-555C-4752-9101-61EEC9DBFE6A}"/>
                </a:ext>
              </a:extLst>
            </p:cNvPr>
            <p:cNvSpPr txBox="1">
              <a:spLocks/>
            </p:cNvSpPr>
            <p:nvPr/>
          </p:nvSpPr>
          <p:spPr>
            <a:xfrm>
              <a:off x="5750714" y="291422"/>
              <a:ext cx="3756698" cy="652076"/>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3600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rPr>
                <a:t>Customer needs</a:t>
              </a: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Rechteck 45">
              <a:extLst>
                <a:ext uri="{FF2B5EF4-FFF2-40B4-BE49-F238E27FC236}">
                  <a16:creationId xmlns:a16="http://schemas.microsoft.com/office/drawing/2014/main" id="{B0E73219-D310-4765-BBA8-6C190E349FE2}"/>
                </a:ext>
              </a:extLst>
            </p:cNvPr>
            <p:cNvSpPr/>
            <p:nvPr/>
          </p:nvSpPr>
          <p:spPr>
            <a:xfrm>
              <a:off x="8244409" y="-1274998"/>
              <a:ext cx="1640632" cy="216022"/>
            </a:xfrm>
            <a:prstGeom prst="rect">
              <a:avLst/>
            </a:prstGeom>
            <a:noFill/>
            <a:ln w="12700" cap="flat" cmpd="sng" algn="ctr">
              <a:no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b="0"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18796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uppieren 13">
            <a:extLst>
              <a:ext uri="{FF2B5EF4-FFF2-40B4-BE49-F238E27FC236}">
                <a16:creationId xmlns:a16="http://schemas.microsoft.com/office/drawing/2014/main" id="{FE083E11-C5C6-4416-BCC3-B712FC2A40EE}"/>
              </a:ext>
            </a:extLst>
          </p:cNvPr>
          <p:cNvGrpSpPr/>
          <p:nvPr/>
        </p:nvGrpSpPr>
        <p:grpSpPr>
          <a:xfrm>
            <a:off x="304800" y="1353703"/>
            <a:ext cx="5410200" cy="3210905"/>
            <a:chOff x="2296771" y="2311790"/>
            <a:chExt cx="5976665" cy="3581259"/>
          </a:xfrm>
          <a:solidFill>
            <a:srgbClr val="A5A5A5">
              <a:lumMod val="20000"/>
              <a:lumOff val="80000"/>
            </a:srgbClr>
          </a:solidFill>
        </p:grpSpPr>
        <p:sp>
          <p:nvSpPr>
            <p:cNvPr id="89" name="Rechteck 21">
              <a:extLst>
                <a:ext uri="{FF2B5EF4-FFF2-40B4-BE49-F238E27FC236}">
                  <a16:creationId xmlns:a16="http://schemas.microsoft.com/office/drawing/2014/main" id="{A6307BBD-F310-4607-A587-B5B3A9E47212}"/>
                </a:ext>
              </a:extLst>
            </p:cNvPr>
            <p:cNvSpPr/>
            <p:nvPr/>
          </p:nvSpPr>
          <p:spPr>
            <a:xfrm>
              <a:off x="3492104" y="3035612"/>
              <a:ext cx="1195332" cy="1071539"/>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2400"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90" name="Rechteck 22">
              <a:extLst>
                <a:ext uri="{FF2B5EF4-FFF2-40B4-BE49-F238E27FC236}">
                  <a16:creationId xmlns:a16="http://schemas.microsoft.com/office/drawing/2014/main" id="{6AA1B581-99EA-4327-82C3-660C80DC24B7}"/>
                </a:ext>
              </a:extLst>
            </p:cNvPr>
            <p:cNvSpPr/>
            <p:nvPr/>
          </p:nvSpPr>
          <p:spPr>
            <a:xfrm>
              <a:off x="3492104" y="4097688"/>
              <a:ext cx="1195332" cy="1071539"/>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2400"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91" name="Rechteck 23">
              <a:extLst>
                <a:ext uri="{FF2B5EF4-FFF2-40B4-BE49-F238E27FC236}">
                  <a16:creationId xmlns:a16="http://schemas.microsoft.com/office/drawing/2014/main" id="{375DA824-B3F7-48C3-9A3B-515540C18F4E}"/>
                </a:ext>
              </a:extLst>
            </p:cNvPr>
            <p:cNvSpPr/>
            <p:nvPr/>
          </p:nvSpPr>
          <p:spPr>
            <a:xfrm>
              <a:off x="4687437" y="3035612"/>
              <a:ext cx="1195332" cy="2133615"/>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2400"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92" name="Rechteck 24">
              <a:extLst>
                <a:ext uri="{FF2B5EF4-FFF2-40B4-BE49-F238E27FC236}">
                  <a16:creationId xmlns:a16="http://schemas.microsoft.com/office/drawing/2014/main" id="{AC738303-A9AD-4F90-8612-395AEA9ABEDC}"/>
                </a:ext>
              </a:extLst>
            </p:cNvPr>
            <p:cNvSpPr/>
            <p:nvPr/>
          </p:nvSpPr>
          <p:spPr>
            <a:xfrm>
              <a:off x="5882769" y="3035612"/>
              <a:ext cx="1195332" cy="1071539"/>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2400"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93" name="Rechteck 25">
              <a:extLst>
                <a:ext uri="{FF2B5EF4-FFF2-40B4-BE49-F238E27FC236}">
                  <a16:creationId xmlns:a16="http://schemas.microsoft.com/office/drawing/2014/main" id="{30BBB78E-25A4-4011-AB65-1ACB2A2172DF}"/>
                </a:ext>
              </a:extLst>
            </p:cNvPr>
            <p:cNvSpPr/>
            <p:nvPr/>
          </p:nvSpPr>
          <p:spPr>
            <a:xfrm>
              <a:off x="5882769" y="4097688"/>
              <a:ext cx="1195332" cy="1071539"/>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2400"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94" name="Rechteck 26">
              <a:extLst>
                <a:ext uri="{FF2B5EF4-FFF2-40B4-BE49-F238E27FC236}">
                  <a16:creationId xmlns:a16="http://schemas.microsoft.com/office/drawing/2014/main" id="{540439E6-7309-4E29-B499-CE25D1A4BC1A}"/>
                </a:ext>
              </a:extLst>
            </p:cNvPr>
            <p:cNvSpPr/>
            <p:nvPr/>
          </p:nvSpPr>
          <p:spPr>
            <a:xfrm>
              <a:off x="7078103" y="3035612"/>
              <a:ext cx="1195332" cy="2133614"/>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2400"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95" name="Rechteck 27">
              <a:extLst>
                <a:ext uri="{FF2B5EF4-FFF2-40B4-BE49-F238E27FC236}">
                  <a16:creationId xmlns:a16="http://schemas.microsoft.com/office/drawing/2014/main" id="{3178E6BE-AF57-4656-B136-A13D7F42D1E7}"/>
                </a:ext>
              </a:extLst>
            </p:cNvPr>
            <p:cNvSpPr/>
            <p:nvPr/>
          </p:nvSpPr>
          <p:spPr>
            <a:xfrm>
              <a:off x="2296772" y="3035612"/>
              <a:ext cx="1195332" cy="2133614"/>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2400"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96" name="Rechteck 28">
              <a:extLst>
                <a:ext uri="{FF2B5EF4-FFF2-40B4-BE49-F238E27FC236}">
                  <a16:creationId xmlns:a16="http://schemas.microsoft.com/office/drawing/2014/main" id="{18BDCA4C-5BC3-4C67-A3E8-C27D8DA06356}"/>
                </a:ext>
              </a:extLst>
            </p:cNvPr>
            <p:cNvSpPr/>
            <p:nvPr/>
          </p:nvSpPr>
          <p:spPr>
            <a:xfrm>
              <a:off x="2296772" y="5169226"/>
              <a:ext cx="2988332" cy="723822"/>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2400"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97" name="Rechteck 29">
              <a:extLst>
                <a:ext uri="{FF2B5EF4-FFF2-40B4-BE49-F238E27FC236}">
                  <a16:creationId xmlns:a16="http://schemas.microsoft.com/office/drawing/2014/main" id="{9BEF9DA0-196C-4ADD-B41B-82DAC1FEE9BF}"/>
                </a:ext>
              </a:extLst>
            </p:cNvPr>
            <p:cNvSpPr/>
            <p:nvPr/>
          </p:nvSpPr>
          <p:spPr>
            <a:xfrm>
              <a:off x="5285104" y="5169227"/>
              <a:ext cx="2988332" cy="723822"/>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2400"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98" name="Rechteck 41">
              <a:extLst>
                <a:ext uri="{FF2B5EF4-FFF2-40B4-BE49-F238E27FC236}">
                  <a16:creationId xmlns:a16="http://schemas.microsoft.com/office/drawing/2014/main" id="{06B3248D-B753-4504-98A5-55B11D2979CB}"/>
                </a:ext>
              </a:extLst>
            </p:cNvPr>
            <p:cNvSpPr/>
            <p:nvPr/>
          </p:nvSpPr>
          <p:spPr>
            <a:xfrm>
              <a:off x="2296771" y="2311790"/>
              <a:ext cx="2988332" cy="723822"/>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2400"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sp>
          <p:nvSpPr>
            <p:cNvPr id="99" name="Rechteck 42">
              <a:extLst>
                <a:ext uri="{FF2B5EF4-FFF2-40B4-BE49-F238E27FC236}">
                  <a16:creationId xmlns:a16="http://schemas.microsoft.com/office/drawing/2014/main" id="{F0340E5B-D4F0-45F4-B7D4-CDE9F78CADC7}"/>
                </a:ext>
              </a:extLst>
            </p:cNvPr>
            <p:cNvSpPr/>
            <p:nvPr/>
          </p:nvSpPr>
          <p:spPr>
            <a:xfrm>
              <a:off x="5285103" y="2311790"/>
              <a:ext cx="2988332" cy="723822"/>
            </a:xfrm>
            <a:prstGeom prst="rect">
              <a:avLst/>
            </a:prstGeom>
            <a:grpFill/>
            <a:ln w="12700" cap="flat" cmpd="sng" algn="ctr">
              <a:solidFill>
                <a:sysClr val="windowText" lastClr="000000"/>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2400" b="0" i="0" u="none" strike="noStrike" kern="0" cap="none" spc="0" normalizeH="0" baseline="0" noProof="0" dirty="0" err="1">
                <a:ln>
                  <a:noFill/>
                </a:ln>
                <a:solidFill>
                  <a:prstClr val="black"/>
                </a:solidFill>
                <a:effectLst/>
                <a:uLnTx/>
                <a:uFillTx/>
                <a:latin typeface="Calibri" panose="020F0502020204030204"/>
                <a:ea typeface="+mn-ea"/>
                <a:cs typeface="+mn-cs"/>
              </a:endParaRPr>
            </a:p>
          </p:txBody>
        </p:sp>
      </p:grpSp>
      <p:sp>
        <p:nvSpPr>
          <p:cNvPr id="2" name="Title 1"/>
          <p:cNvSpPr>
            <a:spLocks noGrp="1"/>
          </p:cNvSpPr>
          <p:nvPr>
            <p:ph type="title"/>
          </p:nvPr>
        </p:nvSpPr>
        <p:spPr/>
        <p:txBody>
          <a:bodyPr>
            <a:normAutofit/>
          </a:bodyPr>
          <a:lstStyle/>
          <a:p>
            <a:r>
              <a:rPr lang="nl-NL" sz="2400" cap="none" dirty="0" err="1"/>
              <a:t>From</a:t>
            </a:r>
            <a:r>
              <a:rPr lang="nl-NL" sz="2400" cap="none" dirty="0"/>
              <a:t> Business Model Canvas </a:t>
            </a:r>
            <a:r>
              <a:rPr lang="nl-NL" sz="2400" cap="none" dirty="0" err="1"/>
              <a:t>to</a:t>
            </a:r>
            <a:r>
              <a:rPr lang="nl-NL" sz="2400" cap="none" dirty="0"/>
              <a:t> Business Plan</a:t>
            </a:r>
            <a:endParaRPr lang="nl-NL" sz="3200" cap="none" dirty="0"/>
          </a:p>
        </p:txBody>
      </p:sp>
      <p:sp>
        <p:nvSpPr>
          <p:cNvPr id="3" name="Text Placeholder 2"/>
          <p:cNvSpPr>
            <a:spLocks noGrp="1"/>
          </p:cNvSpPr>
          <p:nvPr>
            <p:ph type="body" sz="quarter" idx="13"/>
          </p:nvPr>
        </p:nvSpPr>
        <p:spPr>
          <a:xfrm>
            <a:off x="5867400" y="1353703"/>
            <a:ext cx="3124200" cy="3210904"/>
          </a:xfrm>
          <a:ln>
            <a:solidFill>
              <a:schemeClr val="accent1"/>
            </a:solidFill>
          </a:ln>
          <a:effectLst/>
        </p:spPr>
        <p:txBody>
          <a:bodyPr>
            <a:noAutofit/>
          </a:bodyPr>
          <a:lstStyle/>
          <a:p>
            <a:r>
              <a:rPr lang="en-US" sz="1100" cap="none" dirty="0"/>
              <a:t>EXECUTIVE SUMMARY </a:t>
            </a:r>
          </a:p>
          <a:p>
            <a:endParaRPr lang="en-US" sz="400" cap="none" dirty="0"/>
          </a:p>
          <a:p>
            <a:r>
              <a:rPr lang="en-US" sz="1100" cap="none" dirty="0"/>
              <a:t>1 PROBLEM AND OPPORTUNITY </a:t>
            </a:r>
          </a:p>
          <a:p>
            <a:endParaRPr lang="en-US" sz="400" cap="none" dirty="0"/>
          </a:p>
          <a:p>
            <a:r>
              <a:rPr lang="en-US" sz="1100" cap="none" dirty="0"/>
              <a:t>2 SOLUTION: PRODUCT AND VALUE PROPOSITION</a:t>
            </a:r>
          </a:p>
          <a:p>
            <a:endParaRPr lang="en-US" sz="400" cap="none" dirty="0"/>
          </a:p>
          <a:p>
            <a:r>
              <a:rPr lang="en-US" sz="1100" cap="none" dirty="0"/>
              <a:t>3 TEAM </a:t>
            </a:r>
          </a:p>
          <a:p>
            <a:endParaRPr lang="en-US" sz="400" cap="none" dirty="0"/>
          </a:p>
          <a:p>
            <a:r>
              <a:rPr lang="en-US" sz="1100" cap="none" dirty="0"/>
              <a:t>4 TECHNOLOGY &amp; IP MANAGEMENT</a:t>
            </a:r>
          </a:p>
          <a:p>
            <a:endParaRPr lang="en-US" sz="400" cap="none" dirty="0"/>
          </a:p>
          <a:p>
            <a:pPr lvl="0"/>
            <a:r>
              <a:rPr lang="en-US" sz="1100" dirty="0">
                <a:solidFill>
                  <a:prstClr val="black"/>
                </a:solidFill>
              </a:rPr>
              <a:t>5 MARKET AND CUSTOMER SEGMENTS</a:t>
            </a:r>
          </a:p>
          <a:p>
            <a:pPr lvl="0"/>
            <a:endParaRPr lang="en-US" sz="400" b="0" dirty="0">
              <a:solidFill>
                <a:prstClr val="black"/>
              </a:solidFill>
            </a:endParaRPr>
          </a:p>
          <a:p>
            <a:pPr lvl="0"/>
            <a:r>
              <a:rPr lang="en-US" sz="1100" dirty="0">
                <a:solidFill>
                  <a:prstClr val="black"/>
                </a:solidFill>
              </a:rPr>
              <a:t>6 BUSINESS, REVENUE AND DISTRIBUTION MODEL</a:t>
            </a:r>
          </a:p>
          <a:p>
            <a:pPr lvl="0"/>
            <a:endParaRPr lang="en-US" sz="400" b="0" dirty="0">
              <a:solidFill>
                <a:prstClr val="black"/>
              </a:solidFill>
            </a:endParaRPr>
          </a:p>
          <a:p>
            <a:pPr lvl="0"/>
            <a:r>
              <a:rPr lang="en-US" sz="1100" dirty="0">
                <a:solidFill>
                  <a:prstClr val="black"/>
                </a:solidFill>
              </a:rPr>
              <a:t>7 ROADMAP &amp; MILESTONES</a:t>
            </a:r>
          </a:p>
          <a:p>
            <a:pPr lvl="0"/>
            <a:endParaRPr lang="en-US" sz="400" b="0" dirty="0">
              <a:solidFill>
                <a:prstClr val="black"/>
              </a:solidFill>
            </a:endParaRPr>
          </a:p>
          <a:p>
            <a:pPr lvl="0"/>
            <a:r>
              <a:rPr lang="en-US" sz="1100" dirty="0">
                <a:solidFill>
                  <a:prstClr val="black"/>
                </a:solidFill>
              </a:rPr>
              <a:t>8 FINANCIALS</a:t>
            </a:r>
          </a:p>
          <a:p>
            <a:pPr lvl="0"/>
            <a:endParaRPr lang="en-US" sz="400" b="0" dirty="0">
              <a:solidFill>
                <a:prstClr val="black"/>
              </a:solidFill>
            </a:endParaRPr>
          </a:p>
          <a:p>
            <a:pPr lvl="0"/>
            <a:r>
              <a:rPr lang="en-US" sz="1100" dirty="0">
                <a:solidFill>
                  <a:prstClr val="black"/>
                </a:solidFill>
              </a:rPr>
              <a:t>9 ABOUT THE COMPANY</a:t>
            </a:r>
          </a:p>
          <a:p>
            <a:pPr lvl="0"/>
            <a:endParaRPr lang="en-US" sz="400" b="0" dirty="0">
              <a:solidFill>
                <a:prstClr val="black"/>
              </a:solidFill>
            </a:endParaRPr>
          </a:p>
          <a:p>
            <a:pPr lvl="0"/>
            <a:r>
              <a:rPr lang="en-US" sz="1100" dirty="0">
                <a:solidFill>
                  <a:prstClr val="black"/>
                </a:solidFill>
              </a:rPr>
              <a:t>APPENDICES (SUPPORT LETTERS OFF-TAKERS, CO-FUNDERS)</a:t>
            </a:r>
            <a:endParaRPr lang="nl-NL" sz="1100" cap="none" dirty="0"/>
          </a:p>
        </p:txBody>
      </p:sp>
      <p:sp>
        <p:nvSpPr>
          <p:cNvPr id="6" name="TextBox 5"/>
          <p:cNvSpPr txBox="1"/>
          <p:nvPr/>
        </p:nvSpPr>
        <p:spPr>
          <a:xfrm>
            <a:off x="5791200" y="896503"/>
            <a:ext cx="4419600" cy="523220"/>
          </a:xfrm>
          <a:prstGeom prst="rect">
            <a:avLst/>
          </a:prstGeom>
          <a:noFill/>
        </p:spPr>
        <p:txBody>
          <a:bodyPr wrap="square" rtlCol="0">
            <a:spAutoFit/>
          </a:bodyPr>
          <a:lstStyle/>
          <a:p>
            <a:r>
              <a:rPr lang="nl-NL" sz="1600" b="1" dirty="0"/>
              <a:t>Business Plan </a:t>
            </a:r>
            <a:r>
              <a:rPr lang="nl-NL" sz="1600" b="1" dirty="0" err="1"/>
              <a:t>exploitation</a:t>
            </a:r>
            <a:r>
              <a:rPr lang="nl-NL" sz="1600" b="1" dirty="0"/>
              <a:t> </a:t>
            </a:r>
            <a:r>
              <a:rPr lang="nl-NL" sz="1600" b="1" dirty="0" err="1"/>
              <a:t>KERs</a:t>
            </a:r>
            <a:r>
              <a:rPr lang="nl-NL" sz="1600" b="1" dirty="0"/>
              <a:t> </a:t>
            </a:r>
          </a:p>
          <a:p>
            <a:r>
              <a:rPr lang="nl-NL" sz="1200" b="1" dirty="0"/>
              <a:t>(</a:t>
            </a:r>
            <a:r>
              <a:rPr lang="nl-NL" sz="1200" b="1" dirty="0" err="1"/>
              <a:t>example</a:t>
            </a:r>
            <a:r>
              <a:rPr lang="nl-NL" sz="1200" b="1" dirty="0"/>
              <a:t> </a:t>
            </a:r>
            <a:r>
              <a:rPr lang="nl-NL" sz="1200" b="1" dirty="0" err="1"/>
              <a:t>main</a:t>
            </a:r>
            <a:r>
              <a:rPr lang="nl-NL" sz="1200" b="1" dirty="0"/>
              <a:t> </a:t>
            </a:r>
            <a:r>
              <a:rPr lang="nl-NL" sz="1200" b="1" dirty="0" err="1"/>
              <a:t>structure</a:t>
            </a:r>
            <a:r>
              <a:rPr lang="nl-NL" sz="1200" b="1" dirty="0"/>
              <a:t>)</a:t>
            </a:r>
          </a:p>
        </p:txBody>
      </p:sp>
      <p:sp>
        <p:nvSpPr>
          <p:cNvPr id="26" name="TextBox 25"/>
          <p:cNvSpPr txBox="1"/>
          <p:nvPr/>
        </p:nvSpPr>
        <p:spPr>
          <a:xfrm>
            <a:off x="457200" y="895350"/>
            <a:ext cx="3025775" cy="338554"/>
          </a:xfrm>
          <a:prstGeom prst="rect">
            <a:avLst/>
          </a:prstGeom>
          <a:noFill/>
        </p:spPr>
        <p:txBody>
          <a:bodyPr wrap="square" rtlCol="0">
            <a:spAutoFit/>
          </a:bodyPr>
          <a:lstStyle/>
          <a:p>
            <a:r>
              <a:rPr lang="nl-NL" sz="1600" b="1" dirty="0"/>
              <a:t>Business Model Canvas</a:t>
            </a:r>
          </a:p>
        </p:txBody>
      </p:sp>
      <p:pic>
        <p:nvPicPr>
          <p:cNvPr id="67" name="Picture 5" descr="\\cfil103\bacherc$\Desktop\money-black-sack-money-bag-enlite.png">
            <a:extLst>
              <a:ext uri="{FF2B5EF4-FFF2-40B4-BE49-F238E27FC236}">
                <a16:creationId xmlns:a16="http://schemas.microsoft.com/office/drawing/2014/main" id="{33029AF4-2A1E-4335-843C-556A575A3770}"/>
              </a:ext>
            </a:extLst>
          </p:cNvPr>
          <p:cNvPicPr>
            <a:picLocks noChangeAspect="1" noChangeArrowheads="1"/>
          </p:cNvPicPr>
          <p:nvPr/>
        </p:nvPicPr>
        <p:blipFill>
          <a:blip r:embed="rId3"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090161" y="4063295"/>
            <a:ext cx="260915" cy="318011"/>
          </a:xfrm>
          <a:prstGeom prst="rect">
            <a:avLst/>
          </a:prstGeom>
          <a:noFill/>
        </p:spPr>
      </p:pic>
      <p:pic>
        <p:nvPicPr>
          <p:cNvPr id="68" name="Picture 2" descr="\\cfil103\bacherc$\Desktop\iconmonstr-currency-dollar-3-icon-256.png">
            <a:extLst>
              <a:ext uri="{FF2B5EF4-FFF2-40B4-BE49-F238E27FC236}">
                <a16:creationId xmlns:a16="http://schemas.microsoft.com/office/drawing/2014/main" id="{C0493AE4-1165-4B5B-86E1-16ED77EE7D81}"/>
              </a:ext>
            </a:extLst>
          </p:cNvPr>
          <p:cNvPicPr>
            <a:picLocks noChangeAspect="1" noChangeArrowheads="1"/>
          </p:cNvPicPr>
          <p:nvPr/>
        </p:nvPicPr>
        <p:blipFill>
          <a:blip r:embed="rId4"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14539" y="4088485"/>
            <a:ext cx="257677" cy="31801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cfil103\bacherc$\Desktop\54acf1e99d379f5d70ba11dc_community%20lots%20of%20people.png">
            <a:extLst>
              <a:ext uri="{FF2B5EF4-FFF2-40B4-BE49-F238E27FC236}">
                <a16:creationId xmlns:a16="http://schemas.microsoft.com/office/drawing/2014/main" id="{5A579E46-C7E6-40CD-9651-7982E738F59C}"/>
              </a:ext>
            </a:extLst>
          </p:cNvPr>
          <p:cNvPicPr>
            <a:picLocks noChangeAspect="1" noChangeArrowheads="1"/>
          </p:cNvPicPr>
          <p:nvPr/>
        </p:nvPicPr>
        <p:blipFill>
          <a:blip r:embed="rId5"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957212" y="2265785"/>
            <a:ext cx="257677" cy="318011"/>
          </a:xfrm>
          <a:prstGeom prst="rect">
            <a:avLst/>
          </a:prstGeom>
          <a:noFill/>
        </p:spPr>
      </p:pic>
      <p:pic>
        <p:nvPicPr>
          <p:cNvPr id="70" name="Picture 2" descr="\\cfil103\bacherc$\Desktop\Zahnrad_-_Vector-Icon.png">
            <a:extLst>
              <a:ext uri="{FF2B5EF4-FFF2-40B4-BE49-F238E27FC236}">
                <a16:creationId xmlns:a16="http://schemas.microsoft.com/office/drawing/2014/main" id="{21ACDDA1-BC37-4C56-B4EB-9300159111C8}"/>
              </a:ext>
            </a:extLst>
          </p:cNvPr>
          <p:cNvPicPr>
            <a:picLocks noChangeAspect="1" noChangeArrowheads="1"/>
          </p:cNvPicPr>
          <p:nvPr/>
        </p:nvPicPr>
        <p:blipFill>
          <a:blip r:embed="rId6"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11711" y="1564886"/>
            <a:ext cx="263334" cy="31801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descr="\\cfil103\bacherc$\Desktop\icon_12043.png">
            <a:extLst>
              <a:ext uri="{FF2B5EF4-FFF2-40B4-BE49-F238E27FC236}">
                <a16:creationId xmlns:a16="http://schemas.microsoft.com/office/drawing/2014/main" id="{6259DF17-15A6-4E51-8023-EF6EE1F96B10}"/>
              </a:ext>
            </a:extLst>
          </p:cNvPr>
          <p:cNvPicPr>
            <a:picLocks noChangeAspect="1" noChangeArrowheads="1"/>
          </p:cNvPicPr>
          <p:nvPr/>
        </p:nvPicPr>
        <p:blipFill>
          <a:blip r:embed="rId7"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090161" y="1587198"/>
            <a:ext cx="257677" cy="31801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cfil103\bacherc$\Desktop\1342.png">
            <a:extLst>
              <a:ext uri="{FF2B5EF4-FFF2-40B4-BE49-F238E27FC236}">
                <a16:creationId xmlns:a16="http://schemas.microsoft.com/office/drawing/2014/main" id="{2939B52A-B350-4506-A613-A84B568CC891}"/>
              </a:ext>
            </a:extLst>
          </p:cNvPr>
          <p:cNvPicPr>
            <a:picLocks noChangeAspect="1" noChangeArrowheads="1"/>
          </p:cNvPicPr>
          <p:nvPr/>
        </p:nvPicPr>
        <p:blipFill>
          <a:blip r:embed="rId8"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07267" y="2265785"/>
            <a:ext cx="257677" cy="318011"/>
          </a:xfrm>
          <a:prstGeom prst="rect">
            <a:avLst/>
          </a:prstGeom>
          <a:noFill/>
        </p:spPr>
      </p:pic>
      <p:pic>
        <p:nvPicPr>
          <p:cNvPr id="73" name="Picture 7" descr="\\cfil103\bacherc$\Desktop\diamond.png">
            <a:extLst>
              <a:ext uri="{FF2B5EF4-FFF2-40B4-BE49-F238E27FC236}">
                <a16:creationId xmlns:a16="http://schemas.microsoft.com/office/drawing/2014/main" id="{0318F313-0CCD-4B35-B3C2-450E7507A858}"/>
              </a:ext>
            </a:extLst>
          </p:cNvPr>
          <p:cNvPicPr>
            <a:picLocks noChangeAspect="1" noChangeArrowheads="1"/>
          </p:cNvPicPr>
          <p:nvPr/>
        </p:nvPicPr>
        <p:blipFill>
          <a:blip r:embed="rId9"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832485" y="2265785"/>
            <a:ext cx="257677" cy="318011"/>
          </a:xfrm>
          <a:prstGeom prst="rect">
            <a:avLst/>
          </a:prstGeom>
          <a:noFill/>
          <a:extLst>
            <a:ext uri="{909E8E84-426E-40DD-AFC4-6F175D3DCCD1}">
              <a14:hiddenFill xmlns:a14="http://schemas.microsoft.com/office/drawing/2010/main">
                <a:solidFill>
                  <a:srgbClr val="FFFFFF"/>
                </a:solidFill>
              </a14:hiddenFill>
            </a:ext>
          </a:extLst>
        </p:spPr>
      </p:pic>
      <p:sp>
        <p:nvSpPr>
          <p:cNvPr id="74" name="Textplatzhalter 6">
            <a:extLst>
              <a:ext uri="{FF2B5EF4-FFF2-40B4-BE49-F238E27FC236}">
                <a16:creationId xmlns:a16="http://schemas.microsoft.com/office/drawing/2014/main" id="{708424C5-5776-4838-869E-FE68E80218C9}"/>
              </a:ext>
            </a:extLst>
          </p:cNvPr>
          <p:cNvSpPr txBox="1">
            <a:spLocks/>
          </p:cNvSpPr>
          <p:nvPr/>
        </p:nvSpPr>
        <p:spPr>
          <a:xfrm>
            <a:off x="4628751" y="2743387"/>
            <a:ext cx="914600" cy="666367"/>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3600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rPr>
              <a:t>Customer Segments</a:t>
            </a: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600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chemeClr val="accent1"/>
                </a:solidFill>
                <a:effectLst/>
                <a:uLnTx/>
                <a:uFillTx/>
                <a:latin typeface="Calibri" panose="020F0502020204030204"/>
                <a:ea typeface="+mn-ea"/>
                <a:cs typeface="+mn-cs"/>
              </a:rPr>
              <a:t>5 MARKET </a:t>
            </a: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platzhalter 6">
            <a:extLst>
              <a:ext uri="{FF2B5EF4-FFF2-40B4-BE49-F238E27FC236}">
                <a16:creationId xmlns:a16="http://schemas.microsoft.com/office/drawing/2014/main" id="{9352D146-680B-4682-A24B-ADF154DE2A9D}"/>
              </a:ext>
            </a:extLst>
          </p:cNvPr>
          <p:cNvSpPr txBox="1">
            <a:spLocks/>
          </p:cNvSpPr>
          <p:nvPr/>
        </p:nvSpPr>
        <p:spPr>
          <a:xfrm>
            <a:off x="2510992" y="2649103"/>
            <a:ext cx="929689" cy="771153"/>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3600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rPr>
              <a:t>Value Proposition</a:t>
            </a:r>
          </a:p>
          <a:p>
            <a:pPr marL="0" marR="0" lvl="0" indent="0" algn="ctr" defTabSz="360000" rtl="0" eaLnBrk="1" fontAlgn="auto" latinLnBrk="0" hangingPunct="1">
              <a:lnSpc>
                <a:spcPct val="100000"/>
              </a:lnSpc>
              <a:spcBef>
                <a:spcPts val="0"/>
              </a:spcBef>
              <a:spcAft>
                <a:spcPts val="0"/>
              </a:spcAft>
              <a:buClrTx/>
              <a:buSzTx/>
              <a:buFontTx/>
              <a:buNone/>
              <a:tabLst/>
              <a:defRPr/>
            </a:pPr>
            <a:endParaRPr lang="de-CH" sz="600" dirty="0">
              <a:solidFill>
                <a:prstClr val="black"/>
              </a:solidFill>
              <a:latin typeface="Calibri" panose="020F0502020204030204"/>
            </a:endParaRPr>
          </a:p>
          <a:p>
            <a:pPr algn="ctr"/>
            <a:r>
              <a:rPr lang="en-US" sz="1200" b="0" cap="none" dirty="0">
                <a:solidFill>
                  <a:schemeClr val="accent1"/>
                </a:solidFill>
              </a:rPr>
              <a:t>2 SOLUTION: PRODUCT AND VALUE PROPOSITION</a:t>
            </a: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60000" rtl="0" eaLnBrk="1" fontAlgn="auto" latinLnBrk="0" hangingPunct="1">
              <a:lnSpc>
                <a:spcPct val="100000"/>
              </a:lnSpc>
              <a:spcBef>
                <a:spcPts val="0"/>
              </a:spcBef>
              <a:spcAft>
                <a:spcPts val="0"/>
              </a:spcAft>
              <a:buClrTx/>
              <a:buSzTx/>
              <a:buFontTx/>
              <a:buNone/>
              <a:tabLst/>
              <a:defRPr/>
            </a:pPr>
            <a:endParaRPr lang="de-CH" sz="1200" dirty="0">
              <a:solidFill>
                <a:prstClr val="black"/>
              </a:solidFill>
              <a:latin typeface="Calibri" panose="020F0502020204030204"/>
            </a:endParaRP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60000" rtl="0" eaLnBrk="1" fontAlgn="auto" latinLnBrk="0" hangingPunct="1">
              <a:lnSpc>
                <a:spcPct val="100000"/>
              </a:lnSpc>
              <a:spcBef>
                <a:spcPts val="0"/>
              </a:spcBef>
              <a:spcAft>
                <a:spcPts val="0"/>
              </a:spcAft>
              <a:buClrTx/>
              <a:buSzTx/>
              <a:buFontTx/>
              <a:buNone/>
              <a:tabLst/>
              <a:defRPr/>
            </a:pPr>
            <a:endParaRPr lang="de-CH" sz="1200" dirty="0">
              <a:solidFill>
                <a:prstClr val="black"/>
              </a:solidFill>
              <a:latin typeface="Calibri" panose="020F0502020204030204"/>
            </a:endParaRP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Textplatzhalter 6">
            <a:extLst>
              <a:ext uri="{FF2B5EF4-FFF2-40B4-BE49-F238E27FC236}">
                <a16:creationId xmlns:a16="http://schemas.microsoft.com/office/drawing/2014/main" id="{1425824E-FCA5-462E-90A2-D1A9DB6A1A3C}"/>
              </a:ext>
            </a:extLst>
          </p:cNvPr>
          <p:cNvSpPr txBox="1">
            <a:spLocks/>
          </p:cNvSpPr>
          <p:nvPr/>
        </p:nvSpPr>
        <p:spPr>
          <a:xfrm>
            <a:off x="3549184" y="3030103"/>
            <a:ext cx="939591" cy="787575"/>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3600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rPr>
              <a:t>Channels</a:t>
            </a:r>
          </a:p>
          <a:p>
            <a:pPr algn="ctr"/>
            <a:r>
              <a:rPr lang="en-US" sz="1200" b="0" dirty="0">
                <a:solidFill>
                  <a:schemeClr val="accent1"/>
                </a:solidFill>
              </a:rPr>
              <a:t>6 BUS.,  DISTRIBUTION MODEL</a:t>
            </a: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Textplatzhalter 6">
            <a:extLst>
              <a:ext uri="{FF2B5EF4-FFF2-40B4-BE49-F238E27FC236}">
                <a16:creationId xmlns:a16="http://schemas.microsoft.com/office/drawing/2014/main" id="{4044A647-EA4A-4D7B-856B-649B629B195A}"/>
              </a:ext>
            </a:extLst>
          </p:cNvPr>
          <p:cNvSpPr txBox="1">
            <a:spLocks/>
          </p:cNvSpPr>
          <p:nvPr/>
        </p:nvSpPr>
        <p:spPr>
          <a:xfrm>
            <a:off x="3708609" y="2152981"/>
            <a:ext cx="939591" cy="800922"/>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3600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rPr>
              <a:t>Customer Relationships</a:t>
            </a: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r>
              <a:rPr kumimoji="0" lang="de-CH" sz="1200" b="0" i="0" u="none" strike="noStrike" kern="1200" cap="none" spc="0" normalizeH="0" baseline="0" noProof="0" dirty="0">
                <a:ln>
                  <a:noFill/>
                </a:ln>
                <a:solidFill>
                  <a:schemeClr val="accent1"/>
                </a:solidFill>
                <a:effectLst/>
                <a:uLnTx/>
                <a:uFillTx/>
                <a:latin typeface="Calibri" panose="020F0502020204030204"/>
                <a:ea typeface="+mn-ea"/>
                <a:cs typeface="+mn-cs"/>
              </a:rPr>
              <a:t>5 MARKET </a:t>
            </a:r>
          </a:p>
          <a:p>
            <a:pPr algn="ctr"/>
            <a:r>
              <a:rPr lang="en-US" sz="1200" b="0" dirty="0">
                <a:solidFill>
                  <a:schemeClr val="accent1"/>
                </a:solidFill>
              </a:rPr>
              <a:t>6 BUS. MODEL</a:t>
            </a: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Textplatzhalter 6">
            <a:extLst>
              <a:ext uri="{FF2B5EF4-FFF2-40B4-BE49-F238E27FC236}">
                <a16:creationId xmlns:a16="http://schemas.microsoft.com/office/drawing/2014/main" id="{0EB9C2A3-A217-4218-A592-7D405EB9A599}"/>
              </a:ext>
            </a:extLst>
          </p:cNvPr>
          <p:cNvSpPr txBox="1">
            <a:spLocks/>
          </p:cNvSpPr>
          <p:nvPr/>
        </p:nvSpPr>
        <p:spPr>
          <a:xfrm>
            <a:off x="3445064" y="4034006"/>
            <a:ext cx="1986230" cy="428269"/>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3600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rPr>
              <a:t>Sources </a:t>
            </a:r>
            <a:r>
              <a:rPr kumimoji="0" lang="de-CH" sz="1200" b="1"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rPr>
              <a:t> Income</a:t>
            </a:r>
          </a:p>
          <a:p>
            <a:r>
              <a:rPr lang="en-US" sz="1200" b="0" dirty="0">
                <a:solidFill>
                  <a:schemeClr val="accent1"/>
                </a:solidFill>
              </a:rPr>
              <a:t>6 REVENUE MODEL</a:t>
            </a:r>
          </a:p>
          <a:p>
            <a:r>
              <a:rPr lang="en-US" sz="1200" b="0" dirty="0">
                <a:solidFill>
                  <a:schemeClr val="accent1"/>
                </a:solidFill>
              </a:rPr>
              <a:t>8 FINANCIALS</a:t>
            </a: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Textplatzhalter 6">
            <a:extLst>
              <a:ext uri="{FF2B5EF4-FFF2-40B4-BE49-F238E27FC236}">
                <a16:creationId xmlns:a16="http://schemas.microsoft.com/office/drawing/2014/main" id="{B39C4BCA-2F52-49EF-BEA5-0B550D036192}"/>
              </a:ext>
            </a:extLst>
          </p:cNvPr>
          <p:cNvSpPr txBox="1">
            <a:spLocks/>
          </p:cNvSpPr>
          <p:nvPr/>
        </p:nvSpPr>
        <p:spPr>
          <a:xfrm>
            <a:off x="1524000" y="3037036"/>
            <a:ext cx="929689" cy="760570"/>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3600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rPr>
              <a:t>Key Resources</a:t>
            </a:r>
          </a:p>
          <a:p>
            <a:pPr algn="ctr"/>
            <a:r>
              <a:rPr lang="en-US" sz="1200" b="0" cap="none" dirty="0">
                <a:solidFill>
                  <a:schemeClr val="accent1"/>
                </a:solidFill>
              </a:rPr>
              <a:t>3 TEAM</a:t>
            </a:r>
          </a:p>
          <a:p>
            <a:pPr algn="ctr"/>
            <a:r>
              <a:rPr lang="en-US" sz="1200" b="0" dirty="0">
                <a:solidFill>
                  <a:schemeClr val="accent1"/>
                </a:solidFill>
              </a:rPr>
              <a:t>9 ABOUT THE COMPANY</a:t>
            </a:r>
          </a:p>
          <a:p>
            <a:pPr algn="ctr"/>
            <a:r>
              <a:rPr lang="en-US" sz="1200" cap="none" dirty="0"/>
              <a:t> </a:t>
            </a: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Textplatzhalter 6">
            <a:extLst>
              <a:ext uri="{FF2B5EF4-FFF2-40B4-BE49-F238E27FC236}">
                <a16:creationId xmlns:a16="http://schemas.microsoft.com/office/drawing/2014/main" id="{298A46D5-BF11-45E7-81FD-E988C9EB4E59}"/>
              </a:ext>
            </a:extLst>
          </p:cNvPr>
          <p:cNvSpPr txBox="1">
            <a:spLocks/>
          </p:cNvSpPr>
          <p:nvPr/>
        </p:nvSpPr>
        <p:spPr>
          <a:xfrm>
            <a:off x="1433869" y="2131625"/>
            <a:ext cx="939953" cy="800922"/>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3600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rPr>
              <a:t>Key </a:t>
            </a:r>
            <a:r>
              <a:rPr kumimoji="0" lang="de-CH" sz="1200" b="1" i="0" u="none" strike="noStrike" kern="1200" cap="none" spc="0" normalizeH="0" baseline="0" noProof="0" dirty="0" err="1">
                <a:ln>
                  <a:noFill/>
                </a:ln>
                <a:solidFill>
                  <a:prstClr val="black"/>
                </a:solidFill>
                <a:effectLst/>
                <a:uLnTx/>
                <a:uFillTx/>
                <a:latin typeface="Calibri" panose="020F0502020204030204"/>
                <a:ea typeface="+mn-ea"/>
                <a:cs typeface="+mn-cs"/>
              </a:rPr>
              <a:t>Activities</a:t>
            </a: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r>
              <a:rPr lang="en-US" sz="1200" cap="none" dirty="0"/>
              <a:t>3 TEAM </a:t>
            </a: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1" name="Picture 5" descr="\\cfil103\bacherc$\Desktop\Unbenannt.png">
            <a:extLst>
              <a:ext uri="{FF2B5EF4-FFF2-40B4-BE49-F238E27FC236}">
                <a16:creationId xmlns:a16="http://schemas.microsoft.com/office/drawing/2014/main" id="{A7E28642-B893-417E-A736-B4F51543C4F0}"/>
              </a:ext>
            </a:extLst>
          </p:cNvPr>
          <p:cNvPicPr>
            <a:picLocks noChangeAspect="1" noChangeArrowheads="1"/>
          </p:cNvPicPr>
          <p:nvPr/>
        </p:nvPicPr>
        <p:blipFill>
          <a:blip r:embed="rId10"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231100" y="3532873"/>
            <a:ext cx="257676" cy="31801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cfil103\bacherc$\Desktop\iconmonstr-check-mark-3-icon-300x300.png">
            <a:extLst>
              <a:ext uri="{FF2B5EF4-FFF2-40B4-BE49-F238E27FC236}">
                <a16:creationId xmlns:a16="http://schemas.microsoft.com/office/drawing/2014/main" id="{227C322A-71D1-41B5-836C-308A1DA7BCFD}"/>
              </a:ext>
            </a:extLst>
          </p:cNvPr>
          <p:cNvPicPr>
            <a:picLocks noChangeAspect="1" noChangeArrowheads="1"/>
          </p:cNvPicPr>
          <p:nvPr/>
        </p:nvPicPr>
        <p:blipFill>
          <a:blip r:embed="rId11"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433869" y="3556083"/>
            <a:ext cx="257677" cy="31801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9" descr="\\cfil103\bacherc$\Desktop\Chain_link_icon.png">
            <a:extLst>
              <a:ext uri="{FF2B5EF4-FFF2-40B4-BE49-F238E27FC236}">
                <a16:creationId xmlns:a16="http://schemas.microsoft.com/office/drawing/2014/main" id="{5C2C4356-DBC0-46FB-9F7D-D5F8E7172522}"/>
              </a:ext>
            </a:extLst>
          </p:cNvPr>
          <p:cNvPicPr>
            <a:picLocks noChangeAspect="1" noChangeArrowheads="1"/>
          </p:cNvPicPr>
          <p:nvPr/>
        </p:nvPicPr>
        <p:blipFill>
          <a:blip r:embed="rId12"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9339320">
            <a:off x="2104466" y="2667059"/>
            <a:ext cx="241689" cy="17204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cfil103\bacherc$\Desktop\heart_1.png">
            <a:extLst>
              <a:ext uri="{FF2B5EF4-FFF2-40B4-BE49-F238E27FC236}">
                <a16:creationId xmlns:a16="http://schemas.microsoft.com/office/drawing/2014/main" id="{130E0C4A-BFB3-47A0-9F68-908C1EDAE0B4}"/>
              </a:ext>
            </a:extLst>
          </p:cNvPr>
          <p:cNvPicPr>
            <a:picLocks noChangeAspect="1" noChangeArrowheads="1"/>
          </p:cNvPicPr>
          <p:nvPr/>
        </p:nvPicPr>
        <p:blipFill>
          <a:blip r:embed="rId13" cstate="print">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549185" y="2596163"/>
            <a:ext cx="278087" cy="343201"/>
          </a:xfrm>
          <a:prstGeom prst="rect">
            <a:avLst/>
          </a:prstGeom>
          <a:noFill/>
          <a:extLst>
            <a:ext uri="{909E8E84-426E-40DD-AFC4-6F175D3DCCD1}">
              <a14:hiddenFill xmlns:a14="http://schemas.microsoft.com/office/drawing/2010/main">
                <a:solidFill>
                  <a:srgbClr val="FFFFFF"/>
                </a:solidFill>
              </a14:hiddenFill>
            </a:ext>
          </a:extLst>
        </p:spPr>
      </p:pic>
      <p:sp>
        <p:nvSpPr>
          <p:cNvPr id="85" name="Textplatzhalter 6">
            <a:extLst>
              <a:ext uri="{FF2B5EF4-FFF2-40B4-BE49-F238E27FC236}">
                <a16:creationId xmlns:a16="http://schemas.microsoft.com/office/drawing/2014/main" id="{6CE8B08F-D1F5-41A0-A04B-0C4DEFCD4765}"/>
              </a:ext>
            </a:extLst>
          </p:cNvPr>
          <p:cNvSpPr txBox="1">
            <a:spLocks/>
          </p:cNvSpPr>
          <p:nvPr/>
        </p:nvSpPr>
        <p:spPr>
          <a:xfrm>
            <a:off x="386545" y="2612412"/>
            <a:ext cx="914600" cy="653224"/>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3600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rPr>
              <a:t>Key Partnerships</a:t>
            </a:r>
          </a:p>
          <a:p>
            <a:pPr marL="0" marR="0" lvl="0" indent="0" algn="ctr" defTabSz="360000" rtl="0" eaLnBrk="1" fontAlgn="auto" latinLnBrk="0" hangingPunct="1">
              <a:lnSpc>
                <a:spcPct val="100000"/>
              </a:lnSpc>
              <a:spcBef>
                <a:spcPts val="0"/>
              </a:spcBef>
              <a:spcAft>
                <a:spcPts val="0"/>
              </a:spcAft>
              <a:buClrTx/>
              <a:buSzTx/>
              <a:buFontTx/>
              <a:buNone/>
              <a:tabLst/>
              <a:defRPr/>
            </a:pPr>
            <a:endParaRPr lang="de-CH" sz="1200" dirty="0">
              <a:solidFill>
                <a:prstClr val="black"/>
              </a:solidFill>
              <a:latin typeface="Calibri" panose="020F0502020204030204"/>
            </a:endParaRPr>
          </a:p>
          <a:p>
            <a:pPr algn="ctr"/>
            <a:r>
              <a:rPr lang="en-US" sz="1200" b="0" cap="none" dirty="0">
                <a:solidFill>
                  <a:schemeClr val="accent1"/>
                </a:solidFill>
              </a:rPr>
              <a:t>3 TEAM</a:t>
            </a:r>
          </a:p>
          <a:p>
            <a:pPr algn="ctr"/>
            <a:r>
              <a:rPr lang="en-US" sz="1200" b="0" dirty="0">
                <a:solidFill>
                  <a:schemeClr val="accent1"/>
                </a:solidFill>
              </a:rPr>
              <a:t>6 BUS. /  DISTR. MODEL</a:t>
            </a:r>
          </a:p>
          <a:p>
            <a:pPr algn="ctr"/>
            <a:r>
              <a:rPr lang="en-US" sz="1200" cap="none" dirty="0"/>
              <a:t> </a:t>
            </a:r>
          </a:p>
          <a:p>
            <a:pPr marL="0" marR="0" lvl="0" indent="0" algn="ctr" defTabSz="3600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Textplatzhalter 6">
            <a:extLst>
              <a:ext uri="{FF2B5EF4-FFF2-40B4-BE49-F238E27FC236}">
                <a16:creationId xmlns:a16="http://schemas.microsoft.com/office/drawing/2014/main" id="{7A3B4480-0E6C-44A9-89AA-A1888E209872}"/>
              </a:ext>
            </a:extLst>
          </p:cNvPr>
          <p:cNvSpPr txBox="1">
            <a:spLocks/>
          </p:cNvSpPr>
          <p:nvPr/>
        </p:nvSpPr>
        <p:spPr>
          <a:xfrm>
            <a:off x="785085" y="4032706"/>
            <a:ext cx="2091447" cy="429569"/>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3600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err="1">
                <a:ln>
                  <a:noFill/>
                </a:ln>
                <a:solidFill>
                  <a:prstClr val="black"/>
                </a:solidFill>
                <a:effectLst/>
                <a:uLnTx/>
                <a:uFillTx/>
                <a:latin typeface="Calibri" panose="020F0502020204030204"/>
                <a:ea typeface="+mn-ea"/>
                <a:cs typeface="+mn-cs"/>
              </a:rPr>
              <a:t>Cost</a:t>
            </a: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CH" sz="1200" b="1" i="0" u="none" strike="noStrike" kern="1200" cap="none" spc="0" normalizeH="0" baseline="0" noProof="0" dirty="0" err="1">
                <a:ln>
                  <a:noFill/>
                </a:ln>
                <a:solidFill>
                  <a:prstClr val="black"/>
                </a:solidFill>
                <a:effectLst/>
                <a:uLnTx/>
                <a:uFillTx/>
                <a:latin typeface="Calibri" panose="020F0502020204030204"/>
                <a:ea typeface="+mn-ea"/>
                <a:cs typeface="+mn-cs"/>
              </a:rPr>
              <a:t>Structure</a:t>
            </a: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1200" b="0" dirty="0">
                <a:solidFill>
                  <a:schemeClr val="accent1"/>
                </a:solidFill>
              </a:rPr>
              <a:t>8 FINANCIALS</a:t>
            </a: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Textplatzhalter 6">
            <a:extLst>
              <a:ext uri="{FF2B5EF4-FFF2-40B4-BE49-F238E27FC236}">
                <a16:creationId xmlns:a16="http://schemas.microsoft.com/office/drawing/2014/main" id="{E95C7480-B4F0-443A-B704-9C2E3E2B7A45}"/>
              </a:ext>
            </a:extLst>
          </p:cNvPr>
          <p:cNvSpPr txBox="1">
            <a:spLocks/>
          </p:cNvSpPr>
          <p:nvPr/>
        </p:nvSpPr>
        <p:spPr>
          <a:xfrm>
            <a:off x="685800" y="1511191"/>
            <a:ext cx="2297806" cy="425400"/>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3600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rPr>
              <a:t>Technology Solutions</a:t>
            </a:r>
          </a:p>
          <a:p>
            <a:r>
              <a:rPr lang="en-US" sz="1200" b="0" cap="none" dirty="0">
                <a:solidFill>
                  <a:schemeClr val="accent1"/>
                </a:solidFill>
              </a:rPr>
              <a:t>4 TECHNOLOGY &amp; IP MANAGEMENT</a:t>
            </a: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Textplatzhalter 6">
            <a:extLst>
              <a:ext uri="{FF2B5EF4-FFF2-40B4-BE49-F238E27FC236}">
                <a16:creationId xmlns:a16="http://schemas.microsoft.com/office/drawing/2014/main" id="{5E09A8ED-7D1A-459A-AEE9-2142AAA7EDBA}"/>
              </a:ext>
            </a:extLst>
          </p:cNvPr>
          <p:cNvSpPr txBox="1">
            <a:spLocks/>
          </p:cNvSpPr>
          <p:nvPr/>
        </p:nvSpPr>
        <p:spPr>
          <a:xfrm>
            <a:off x="3426168" y="1517812"/>
            <a:ext cx="2132319" cy="456784"/>
          </a:xfrm>
          <a:prstGeom prst="rect">
            <a:avLst/>
          </a:prstGeom>
          <a:noFill/>
        </p:spPr>
        <p:txBody>
          <a:bodyPr vert="horz" lIns="0" tIns="0" rIns="0" bIns="0" rtlCol="0" anchor="t">
            <a:noAutofit/>
          </a:bodyPr>
          <a:lstStyle>
            <a:lvl1pPr marL="0" indent="0" algn="l" defTabSz="360000" rtl="0" eaLnBrk="1" latinLnBrk="0" hangingPunct="1">
              <a:spcBef>
                <a:spcPts val="0"/>
              </a:spcBef>
              <a:buFontTx/>
              <a:buNone/>
              <a:defRPr lang="de-CH" sz="1400" b="1" kern="1200" baseline="0" dirty="0" smtClean="0">
                <a:solidFill>
                  <a:schemeClr val="tx1">
                    <a:lumMod val="65000"/>
                    <a:lumOff val="35000"/>
                  </a:schemeClr>
                </a:solidFill>
                <a:latin typeface="+mn-lt"/>
                <a:ea typeface="+mn-ea"/>
                <a:cs typeface="+mn-cs"/>
              </a:defRPr>
            </a:lvl1pPr>
            <a:lvl2pPr marL="216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2pPr>
            <a:lvl3pPr marL="432000" indent="-216000" algn="l" defTabSz="914400" rtl="0" eaLnBrk="1" latinLnBrk="0" hangingPunct="1">
              <a:spcBef>
                <a:spcPts val="0"/>
              </a:spcBef>
              <a:buClr>
                <a:schemeClr val="accent1"/>
              </a:buClr>
              <a:buFont typeface="Wingdings" panose="05000000000000000000" pitchFamily="2" charset="2"/>
              <a:buChar char="§"/>
              <a:defRPr lang="de-CH" sz="1200" kern="1200">
                <a:solidFill>
                  <a:schemeClr val="tx1"/>
                </a:solidFill>
                <a:latin typeface="+mn-lt"/>
                <a:ea typeface="+mn-ea"/>
                <a:cs typeface="+mn-cs"/>
              </a:defRPr>
            </a:lvl3pPr>
            <a:lvl4pPr marL="1076325" indent="-3175" algn="l" defTabSz="914400" rtl="0" eaLnBrk="1" latinLnBrk="0" hangingPunct="1">
              <a:spcBef>
                <a:spcPts val="0"/>
              </a:spcBef>
              <a:buClr>
                <a:schemeClr val="accent1"/>
              </a:buClr>
              <a:buFont typeface="Wingdings" pitchFamily="2" charset="2"/>
              <a:buChar char="§"/>
              <a:defRPr lang="de-CH" sz="1200" b="0" kern="1200">
                <a:solidFill>
                  <a:schemeClr val="tx1"/>
                </a:solidFill>
                <a:latin typeface="+mn-lt"/>
                <a:ea typeface="+mn-ea"/>
                <a:cs typeface="+mn-cs"/>
              </a:defRPr>
            </a:lvl4pPr>
            <a:lvl5pPr marL="1339850" indent="-114300" algn="l" defTabSz="914400" rtl="0" eaLnBrk="1" latinLnBrk="0" hangingPunct="1">
              <a:spcBef>
                <a:spcPts val="0"/>
              </a:spcBef>
              <a:buClr>
                <a:schemeClr val="accent1"/>
              </a:buClr>
              <a:buFont typeface="Wingdings" panose="05000000000000000000" pitchFamily="2" charset="2"/>
              <a:buChar char="§"/>
              <a:defRPr lang="de-CH" sz="1200" b="0" kern="1200">
                <a:solidFill>
                  <a:schemeClr val="tx1"/>
                </a:solidFill>
                <a:latin typeface="+mn-lt"/>
                <a:ea typeface="+mn-ea"/>
                <a:cs typeface="+mn-cs"/>
              </a:defRPr>
            </a:lvl5pPr>
            <a:lvl6pPr marL="1152525"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3600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rPr>
              <a:t>Customer </a:t>
            </a:r>
            <a:r>
              <a:rPr kumimoji="0" lang="de-CH" sz="1200" b="1" i="0" u="none" strike="noStrike" kern="1200" cap="none" spc="0" normalizeH="0" baseline="0" noProof="0" dirty="0" err="1">
                <a:ln>
                  <a:noFill/>
                </a:ln>
                <a:solidFill>
                  <a:prstClr val="black"/>
                </a:solidFill>
                <a:effectLst/>
                <a:uLnTx/>
                <a:uFillTx/>
                <a:latin typeface="Calibri" panose="020F0502020204030204"/>
                <a:ea typeface="+mn-ea"/>
                <a:cs typeface="+mn-cs"/>
              </a:rPr>
              <a:t>needs</a:t>
            </a: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1200" b="0" cap="none" dirty="0">
                <a:solidFill>
                  <a:schemeClr val="accent1"/>
                </a:solidFill>
              </a:rPr>
              <a:t>1 PROBLEM AND OPPORTUNITY </a:t>
            </a: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600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7BE28AC4-543F-49D2-AE0C-42594F47A82F}"/>
              </a:ext>
            </a:extLst>
          </p:cNvPr>
          <p:cNvSpPr txBox="1"/>
          <p:nvPr/>
        </p:nvSpPr>
        <p:spPr>
          <a:xfrm>
            <a:off x="1355740" y="2420503"/>
            <a:ext cx="1111405" cy="276999"/>
          </a:xfrm>
          <a:prstGeom prst="rect">
            <a:avLst/>
          </a:prstGeom>
          <a:noFill/>
        </p:spPr>
        <p:txBody>
          <a:bodyPr wrap="square">
            <a:spAutoFit/>
          </a:bodyPr>
          <a:lstStyle/>
          <a:p>
            <a:pPr lvl="0"/>
            <a:r>
              <a:rPr lang="en-US" sz="1200" dirty="0">
                <a:solidFill>
                  <a:schemeClr val="accent1"/>
                </a:solidFill>
              </a:rPr>
              <a:t>7 MILESTONES</a:t>
            </a:r>
          </a:p>
        </p:txBody>
      </p:sp>
    </p:spTree>
    <p:extLst>
      <p:ext uri="{BB962C8B-B14F-4D97-AF65-F5344CB8AC3E}">
        <p14:creationId xmlns:p14="http://schemas.microsoft.com/office/powerpoint/2010/main" val="764186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nl-NL" sz="2700" cap="none" dirty="0"/>
              <a:t>Business Plan</a:t>
            </a:r>
            <a:br>
              <a:rPr lang="nl-NL" cap="none" dirty="0"/>
            </a:br>
            <a:r>
              <a:rPr lang="nl-NL" sz="2000" cap="none" dirty="0"/>
              <a:t>T</a:t>
            </a:r>
            <a:r>
              <a:rPr lang="nl-NL" sz="1800" cap="none" dirty="0"/>
              <a:t>he </a:t>
            </a:r>
            <a:r>
              <a:rPr lang="nl-NL" sz="1800" cap="none" dirty="0" err="1"/>
              <a:t>key</a:t>
            </a:r>
            <a:r>
              <a:rPr lang="nl-NL" sz="1800" cap="none" dirty="0"/>
              <a:t> of </a:t>
            </a:r>
            <a:r>
              <a:rPr lang="nl-NL" sz="1800" cap="none" dirty="0" err="1"/>
              <a:t>good</a:t>
            </a:r>
            <a:r>
              <a:rPr lang="nl-NL" sz="1800" cap="none" dirty="0"/>
              <a:t> business plan </a:t>
            </a:r>
            <a:r>
              <a:rPr lang="en-US" sz="1800" cap="none" dirty="0"/>
              <a:t>from a funder’s perspective:</a:t>
            </a:r>
            <a:endParaRPr lang="nl-NL" cap="none" dirty="0"/>
          </a:p>
        </p:txBody>
      </p:sp>
      <p:sp>
        <p:nvSpPr>
          <p:cNvPr id="6" name="Text Placeholder 5"/>
          <p:cNvSpPr>
            <a:spLocks noGrp="1"/>
          </p:cNvSpPr>
          <p:nvPr>
            <p:ph type="body" sz="quarter" idx="13"/>
          </p:nvPr>
        </p:nvSpPr>
        <p:spPr>
          <a:xfrm>
            <a:off x="482445" y="1047750"/>
            <a:ext cx="8435975" cy="914400"/>
          </a:xfrm>
        </p:spPr>
        <p:txBody>
          <a:bodyPr>
            <a:normAutofit/>
          </a:bodyPr>
          <a:lstStyle/>
          <a:p>
            <a:r>
              <a:rPr lang="nl-NL" b="0" cap="none" dirty="0"/>
              <a:t>A </a:t>
            </a:r>
            <a:r>
              <a:rPr lang="nl-NL" b="0" cap="none" dirty="0" err="1"/>
              <a:t>proposition</a:t>
            </a:r>
            <a:r>
              <a:rPr lang="nl-NL" b="0" cap="none" dirty="0"/>
              <a:t> has </a:t>
            </a:r>
            <a:r>
              <a:rPr lang="nl-NL" b="0" cap="none" dirty="0" err="1"/>
              <a:t>potential</a:t>
            </a:r>
            <a:r>
              <a:rPr lang="nl-NL" b="0" cap="none" dirty="0"/>
              <a:t> </a:t>
            </a:r>
            <a:r>
              <a:rPr lang="nl-NL" b="0" cap="none" dirty="0" err="1"/>
              <a:t>success</a:t>
            </a:r>
            <a:r>
              <a:rPr lang="nl-NL" b="0" cap="none" dirty="0"/>
              <a:t> </a:t>
            </a:r>
            <a:r>
              <a:rPr lang="nl-NL" b="0" cap="none" dirty="0" err="1"/>
              <a:t>when</a:t>
            </a:r>
            <a:r>
              <a:rPr lang="nl-NL" b="0" cap="none" dirty="0"/>
              <a:t> </a:t>
            </a:r>
            <a:r>
              <a:rPr lang="nl-NL" cap="none" dirty="0"/>
              <a:t>Market</a:t>
            </a:r>
            <a:r>
              <a:rPr lang="nl-NL" b="0" cap="none" dirty="0"/>
              <a:t>, </a:t>
            </a:r>
            <a:r>
              <a:rPr lang="nl-NL" cap="none" dirty="0"/>
              <a:t>Product</a:t>
            </a:r>
            <a:r>
              <a:rPr lang="nl-NL" b="0" cap="none" dirty="0"/>
              <a:t> </a:t>
            </a:r>
            <a:r>
              <a:rPr lang="nl-NL" b="0" cap="none" dirty="0" err="1"/>
              <a:t>and</a:t>
            </a:r>
            <a:r>
              <a:rPr lang="nl-NL" b="0" cap="none" dirty="0"/>
              <a:t> </a:t>
            </a:r>
            <a:r>
              <a:rPr lang="nl-NL" cap="none" dirty="0" err="1"/>
              <a:t>Execution</a:t>
            </a:r>
            <a:r>
              <a:rPr lang="nl-NL" cap="none" dirty="0"/>
              <a:t> Power </a:t>
            </a:r>
            <a:r>
              <a:rPr lang="nl-NL" b="0" cap="none" dirty="0"/>
              <a:t>of </a:t>
            </a:r>
            <a:r>
              <a:rPr lang="nl-NL" b="0" cap="none" dirty="0" err="1"/>
              <a:t>this</a:t>
            </a:r>
            <a:r>
              <a:rPr lang="nl-NL" b="0" cap="none" dirty="0"/>
              <a:t> </a:t>
            </a:r>
            <a:r>
              <a:rPr lang="nl-NL" b="0" cap="none" dirty="0" err="1"/>
              <a:t>proposition</a:t>
            </a:r>
            <a:r>
              <a:rPr lang="nl-NL" b="0" cap="none" dirty="0"/>
              <a:t> are </a:t>
            </a:r>
            <a:r>
              <a:rPr lang="nl-NL" b="0" cap="none" dirty="0" err="1"/>
              <a:t>strongly</a:t>
            </a:r>
            <a:r>
              <a:rPr lang="nl-NL" b="0" cap="none" dirty="0"/>
              <a:t> </a:t>
            </a:r>
            <a:r>
              <a:rPr lang="nl-NL" b="0" cap="none" dirty="0" err="1"/>
              <a:t>integrated</a:t>
            </a:r>
            <a:r>
              <a:rPr lang="nl-NL" b="0" cap="none" dirty="0"/>
              <a:t>, </a:t>
            </a:r>
            <a:r>
              <a:rPr lang="nl-NL" b="0" cap="none" dirty="0" err="1"/>
              <a:t>with</a:t>
            </a:r>
            <a:r>
              <a:rPr lang="nl-NL" b="0" cap="none" dirty="0"/>
              <a:t> </a:t>
            </a:r>
            <a:r>
              <a:rPr lang="nl-NL" b="0" cap="none" dirty="0" err="1"/>
              <a:t>clear</a:t>
            </a:r>
            <a:r>
              <a:rPr lang="nl-NL" b="0" cap="none" dirty="0"/>
              <a:t> </a:t>
            </a:r>
            <a:r>
              <a:rPr lang="nl-NL" b="0" cap="none" dirty="0" err="1"/>
              <a:t>assumptions</a:t>
            </a:r>
            <a:r>
              <a:rPr lang="nl-NL" b="0" cap="none" dirty="0"/>
              <a:t> </a:t>
            </a:r>
            <a:r>
              <a:rPr lang="nl-NL" b="0" cap="none" dirty="0" err="1"/>
              <a:t>underlying</a:t>
            </a:r>
            <a:r>
              <a:rPr lang="nl-NL" b="0" cap="none" dirty="0"/>
              <a:t> </a:t>
            </a:r>
            <a:r>
              <a:rPr lang="nl-NL" b="0" cap="none" dirty="0" err="1"/>
              <a:t>each</a:t>
            </a:r>
            <a:r>
              <a:rPr lang="nl-NL" b="0" cap="none" dirty="0"/>
              <a:t> element.</a:t>
            </a:r>
          </a:p>
          <a:p>
            <a:r>
              <a:rPr lang="nl-NL" b="0" cap="none" dirty="0"/>
              <a:t>The </a:t>
            </a:r>
            <a:r>
              <a:rPr lang="nl-NL" b="0" cap="none" dirty="0" err="1"/>
              <a:t>integration</a:t>
            </a:r>
            <a:r>
              <a:rPr lang="nl-NL" b="0" cap="none" dirty="0"/>
              <a:t> of </a:t>
            </a:r>
            <a:r>
              <a:rPr lang="nl-NL" b="0" cap="none" dirty="0" err="1"/>
              <a:t>elements</a:t>
            </a:r>
            <a:r>
              <a:rPr lang="nl-NL" b="0" cap="none" dirty="0"/>
              <a:t> </a:t>
            </a:r>
            <a:r>
              <a:rPr lang="nl-NL" b="0" cap="none" dirty="0" err="1"/>
              <a:t>result</a:t>
            </a:r>
            <a:r>
              <a:rPr lang="nl-NL" b="0" cap="none" dirty="0"/>
              <a:t> in a </a:t>
            </a:r>
            <a:r>
              <a:rPr lang="nl-NL" cap="none" dirty="0"/>
              <a:t>Roadmap </a:t>
            </a:r>
            <a:r>
              <a:rPr lang="nl-NL" cap="none" dirty="0" err="1"/>
              <a:t>for</a:t>
            </a:r>
            <a:r>
              <a:rPr lang="nl-NL" cap="none" dirty="0"/>
              <a:t> </a:t>
            </a:r>
            <a:r>
              <a:rPr lang="nl-NL" cap="none" dirty="0" err="1"/>
              <a:t>Exploitation</a:t>
            </a:r>
            <a:r>
              <a:rPr lang="nl-NL" cap="none" dirty="0"/>
              <a:t> </a:t>
            </a:r>
            <a:r>
              <a:rPr lang="nl-NL" b="0" cap="none" dirty="0" err="1"/>
              <a:t>with</a:t>
            </a:r>
            <a:r>
              <a:rPr lang="nl-NL" b="0" cap="none" dirty="0"/>
              <a:t> </a:t>
            </a:r>
            <a:r>
              <a:rPr lang="nl-NL" b="0" cap="none" dirty="0" err="1"/>
              <a:t>milestones</a:t>
            </a:r>
            <a:r>
              <a:rPr lang="nl-NL" b="0" cap="none" dirty="0"/>
              <a:t> </a:t>
            </a:r>
            <a:r>
              <a:rPr lang="nl-NL" b="0" cap="none" dirty="0" err="1"/>
              <a:t>to</a:t>
            </a:r>
            <a:r>
              <a:rPr lang="nl-NL" b="0" cap="none" dirty="0"/>
              <a:t> </a:t>
            </a:r>
            <a:r>
              <a:rPr lang="nl-NL" b="0" cap="none" dirty="0" err="1"/>
              <a:t>be</a:t>
            </a:r>
            <a:r>
              <a:rPr lang="nl-NL" b="0" cap="none" dirty="0"/>
              <a:t> </a:t>
            </a:r>
            <a:r>
              <a:rPr lang="nl-NL" b="0" cap="none" dirty="0" err="1"/>
              <a:t>reached</a:t>
            </a:r>
            <a:r>
              <a:rPr lang="nl-NL" b="0" cap="none" dirty="0"/>
              <a:t>.</a:t>
            </a:r>
          </a:p>
        </p:txBody>
      </p:sp>
      <p:sp>
        <p:nvSpPr>
          <p:cNvPr id="7" name="Oval 6"/>
          <p:cNvSpPr/>
          <p:nvPr/>
        </p:nvSpPr>
        <p:spPr>
          <a:xfrm>
            <a:off x="3505200" y="2800350"/>
            <a:ext cx="9906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Market</a:t>
            </a:r>
          </a:p>
        </p:txBody>
      </p:sp>
      <p:sp>
        <p:nvSpPr>
          <p:cNvPr id="8" name="Oval 7"/>
          <p:cNvSpPr/>
          <p:nvPr/>
        </p:nvSpPr>
        <p:spPr>
          <a:xfrm>
            <a:off x="4679704" y="3943350"/>
            <a:ext cx="109042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solidFill>
                  <a:schemeClr val="tx1"/>
                </a:solidFill>
              </a:rPr>
              <a:t>Exploiting</a:t>
            </a:r>
            <a:r>
              <a:rPr lang="nl-NL" sz="1100" dirty="0">
                <a:solidFill>
                  <a:schemeClr val="tx1"/>
                </a:solidFill>
              </a:rPr>
              <a:t> partner(s)</a:t>
            </a:r>
          </a:p>
        </p:txBody>
      </p:sp>
      <p:sp>
        <p:nvSpPr>
          <p:cNvPr id="9" name="Oval 8"/>
          <p:cNvSpPr/>
          <p:nvPr/>
        </p:nvSpPr>
        <p:spPr>
          <a:xfrm>
            <a:off x="2286000" y="3943350"/>
            <a:ext cx="9906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Product</a:t>
            </a:r>
          </a:p>
          <a:p>
            <a:pPr algn="ctr"/>
            <a:r>
              <a:rPr lang="nl-NL" sz="1200" dirty="0">
                <a:solidFill>
                  <a:schemeClr val="tx1"/>
                </a:solidFill>
              </a:rPr>
              <a:t>(KER)</a:t>
            </a:r>
          </a:p>
        </p:txBody>
      </p:sp>
      <p:sp>
        <p:nvSpPr>
          <p:cNvPr id="10" name="TextBox 9"/>
          <p:cNvSpPr txBox="1"/>
          <p:nvPr/>
        </p:nvSpPr>
        <p:spPr>
          <a:xfrm>
            <a:off x="2928836" y="2140896"/>
            <a:ext cx="2133600" cy="276999"/>
          </a:xfrm>
          <a:prstGeom prst="rect">
            <a:avLst/>
          </a:prstGeom>
          <a:noFill/>
        </p:spPr>
        <p:txBody>
          <a:bodyPr wrap="square" rtlCol="0">
            <a:spAutoFit/>
          </a:bodyPr>
          <a:lstStyle/>
          <a:p>
            <a:pPr algn="ctr"/>
            <a:r>
              <a:rPr lang="nl-NL" sz="1200" dirty="0" err="1"/>
              <a:t>What</a:t>
            </a:r>
            <a:r>
              <a:rPr lang="nl-NL" sz="1200" dirty="0"/>
              <a:t> is </a:t>
            </a:r>
            <a:r>
              <a:rPr lang="nl-NL" sz="1200" dirty="0" err="1"/>
              <a:t>the</a:t>
            </a:r>
            <a:r>
              <a:rPr lang="nl-NL" sz="1200" dirty="0"/>
              <a:t> </a:t>
            </a:r>
            <a:r>
              <a:rPr lang="nl-NL" sz="1200" dirty="0" err="1"/>
              <a:t>problem</a:t>
            </a:r>
            <a:r>
              <a:rPr lang="nl-NL" sz="1200" dirty="0"/>
              <a:t>?</a:t>
            </a:r>
          </a:p>
        </p:txBody>
      </p:sp>
      <p:cxnSp>
        <p:nvCxnSpPr>
          <p:cNvPr id="12" name="Straight Arrow Connector 11"/>
          <p:cNvCxnSpPr>
            <a:stCxn id="10" idx="2"/>
            <a:endCxn id="7" idx="0"/>
          </p:cNvCxnSpPr>
          <p:nvPr/>
        </p:nvCxnSpPr>
        <p:spPr>
          <a:xfrm>
            <a:off x="3995636" y="2417895"/>
            <a:ext cx="4864" cy="382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2"/>
            <a:endCxn id="9" idx="0"/>
          </p:cNvCxnSpPr>
          <p:nvPr/>
        </p:nvCxnSpPr>
        <p:spPr>
          <a:xfrm flipH="1">
            <a:off x="2781300" y="3257550"/>
            <a:ext cx="7239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9" idx="6"/>
            <a:endCxn id="8" idx="2"/>
          </p:cNvCxnSpPr>
          <p:nvPr/>
        </p:nvCxnSpPr>
        <p:spPr>
          <a:xfrm>
            <a:off x="3276600" y="4400550"/>
            <a:ext cx="1403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8" idx="0"/>
            <a:endCxn id="7" idx="6"/>
          </p:cNvCxnSpPr>
          <p:nvPr/>
        </p:nvCxnSpPr>
        <p:spPr>
          <a:xfrm flipH="1" flipV="1">
            <a:off x="4495800" y="3257550"/>
            <a:ext cx="729114"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28062" y="2365808"/>
            <a:ext cx="1839338" cy="276999"/>
          </a:xfrm>
          <a:prstGeom prst="rect">
            <a:avLst/>
          </a:prstGeom>
          <a:noFill/>
        </p:spPr>
        <p:txBody>
          <a:bodyPr wrap="square" rtlCol="0">
            <a:spAutoFit/>
          </a:bodyPr>
          <a:lstStyle/>
          <a:p>
            <a:r>
              <a:rPr lang="nl-NL" sz="1200" dirty="0" err="1"/>
              <a:t>Resulting</a:t>
            </a:r>
            <a:r>
              <a:rPr lang="nl-NL" sz="1200" dirty="0"/>
              <a:t> market </a:t>
            </a:r>
            <a:r>
              <a:rPr lang="nl-NL" sz="1200" dirty="0" err="1"/>
              <a:t>demand</a:t>
            </a:r>
            <a:endParaRPr lang="nl-NL" sz="1200" dirty="0"/>
          </a:p>
        </p:txBody>
      </p:sp>
      <p:sp>
        <p:nvSpPr>
          <p:cNvPr id="27" name="TextBox 26"/>
          <p:cNvSpPr txBox="1"/>
          <p:nvPr/>
        </p:nvSpPr>
        <p:spPr>
          <a:xfrm>
            <a:off x="1672735" y="3308823"/>
            <a:ext cx="1683730" cy="276999"/>
          </a:xfrm>
          <a:prstGeom prst="rect">
            <a:avLst/>
          </a:prstGeom>
          <a:noFill/>
        </p:spPr>
        <p:txBody>
          <a:bodyPr wrap="square" rtlCol="0">
            <a:spAutoFit/>
          </a:bodyPr>
          <a:lstStyle/>
          <a:p>
            <a:r>
              <a:rPr lang="nl-NL" sz="1200" dirty="0"/>
              <a:t>Solutions </a:t>
            </a:r>
            <a:r>
              <a:rPr lang="nl-NL" sz="1200" dirty="0" err="1"/>
              <a:t>for</a:t>
            </a:r>
            <a:r>
              <a:rPr lang="nl-NL" sz="1200" dirty="0"/>
              <a:t> </a:t>
            </a:r>
            <a:r>
              <a:rPr lang="nl-NL" sz="1200" dirty="0" err="1"/>
              <a:t>problem</a:t>
            </a:r>
            <a:r>
              <a:rPr lang="nl-NL" sz="1200" dirty="0"/>
              <a:t> </a:t>
            </a:r>
          </a:p>
        </p:txBody>
      </p:sp>
      <p:sp>
        <p:nvSpPr>
          <p:cNvPr id="28" name="TextBox 27"/>
          <p:cNvSpPr txBox="1"/>
          <p:nvPr/>
        </p:nvSpPr>
        <p:spPr>
          <a:xfrm>
            <a:off x="3186197" y="4544316"/>
            <a:ext cx="1683730" cy="276999"/>
          </a:xfrm>
          <a:prstGeom prst="rect">
            <a:avLst/>
          </a:prstGeom>
          <a:noFill/>
        </p:spPr>
        <p:txBody>
          <a:bodyPr wrap="square" rtlCol="0">
            <a:spAutoFit/>
          </a:bodyPr>
          <a:lstStyle/>
          <a:p>
            <a:r>
              <a:rPr lang="nl-NL" sz="1200" dirty="0" err="1"/>
              <a:t>Exploitation</a:t>
            </a:r>
            <a:r>
              <a:rPr lang="nl-NL" sz="1200" dirty="0"/>
              <a:t> of product</a:t>
            </a:r>
          </a:p>
        </p:txBody>
      </p:sp>
      <p:sp>
        <p:nvSpPr>
          <p:cNvPr id="29" name="TextBox 28"/>
          <p:cNvSpPr txBox="1"/>
          <p:nvPr/>
        </p:nvSpPr>
        <p:spPr>
          <a:xfrm>
            <a:off x="4804137" y="3319072"/>
            <a:ext cx="1683730" cy="276999"/>
          </a:xfrm>
          <a:prstGeom prst="rect">
            <a:avLst/>
          </a:prstGeom>
          <a:noFill/>
        </p:spPr>
        <p:txBody>
          <a:bodyPr wrap="square" rtlCol="0">
            <a:spAutoFit/>
          </a:bodyPr>
          <a:lstStyle/>
          <a:p>
            <a:r>
              <a:rPr lang="nl-NL" sz="1200" dirty="0" err="1"/>
              <a:t>Vision</a:t>
            </a:r>
            <a:r>
              <a:rPr lang="nl-NL" sz="1200" dirty="0"/>
              <a:t> on market</a:t>
            </a:r>
          </a:p>
        </p:txBody>
      </p:sp>
      <p:sp>
        <p:nvSpPr>
          <p:cNvPr id="30" name="Oval 29"/>
          <p:cNvSpPr/>
          <p:nvPr/>
        </p:nvSpPr>
        <p:spPr>
          <a:xfrm>
            <a:off x="3421124" y="3797841"/>
            <a:ext cx="1158752" cy="48747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solidFill>
                  <a:schemeClr val="tx1"/>
                </a:solidFill>
              </a:rPr>
              <a:t>Roadmap</a:t>
            </a:r>
          </a:p>
        </p:txBody>
      </p:sp>
      <p:cxnSp>
        <p:nvCxnSpPr>
          <p:cNvPr id="32" name="Straight Connector 31"/>
          <p:cNvCxnSpPr>
            <a:stCxn id="9" idx="7"/>
            <a:endCxn id="30" idx="2"/>
          </p:cNvCxnSpPr>
          <p:nvPr/>
        </p:nvCxnSpPr>
        <p:spPr>
          <a:xfrm flipV="1">
            <a:off x="3131530" y="4041579"/>
            <a:ext cx="289594" cy="35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a:stCxn id="30" idx="6"/>
            <a:endCxn id="8" idx="1"/>
          </p:cNvCxnSpPr>
          <p:nvPr/>
        </p:nvCxnSpPr>
        <p:spPr>
          <a:xfrm>
            <a:off x="4579876" y="4041579"/>
            <a:ext cx="259516" cy="35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7" idx="4"/>
            <a:endCxn id="30" idx="0"/>
          </p:cNvCxnSpPr>
          <p:nvPr/>
        </p:nvCxnSpPr>
        <p:spPr>
          <a:xfrm>
            <a:off x="4000500" y="3714750"/>
            <a:ext cx="0" cy="830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618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700" cap="none" dirty="0"/>
              <a:t>Market </a:t>
            </a:r>
            <a:r>
              <a:rPr lang="nl-NL" sz="2700" cap="none" dirty="0" err="1"/>
              <a:t>for</a:t>
            </a:r>
            <a:r>
              <a:rPr lang="nl-NL" sz="2700" cap="none" dirty="0"/>
              <a:t> </a:t>
            </a:r>
            <a:r>
              <a:rPr lang="nl-NL" sz="2700" cap="none" dirty="0" err="1"/>
              <a:t>KERs</a:t>
            </a:r>
            <a:br>
              <a:rPr lang="nl-NL" sz="2700" cap="none" dirty="0"/>
            </a:br>
            <a:r>
              <a:rPr lang="nl-NL" sz="1800" cap="none" dirty="0"/>
              <a:t>Total, </a:t>
            </a:r>
            <a:r>
              <a:rPr lang="nl-NL" sz="1800" cap="none" dirty="0" err="1"/>
              <a:t>serviceable</a:t>
            </a:r>
            <a:r>
              <a:rPr lang="nl-NL" sz="1800" cap="none" dirty="0"/>
              <a:t> </a:t>
            </a:r>
            <a:r>
              <a:rPr lang="nl-NL" sz="1800" cap="none" dirty="0" err="1"/>
              <a:t>and</a:t>
            </a:r>
            <a:r>
              <a:rPr lang="nl-NL" sz="1800" cap="none" dirty="0"/>
              <a:t> </a:t>
            </a:r>
            <a:r>
              <a:rPr lang="nl-NL" sz="1800" cap="none" dirty="0" err="1"/>
              <a:t>obtainable</a:t>
            </a:r>
            <a:r>
              <a:rPr lang="nl-NL" sz="1800" cap="none" dirty="0"/>
              <a:t> market</a:t>
            </a:r>
            <a:endParaRPr lang="nl-NL" sz="2700" cap="none" dirty="0"/>
          </a:p>
        </p:txBody>
      </p:sp>
      <p:sp>
        <p:nvSpPr>
          <p:cNvPr id="3" name="Text Placeholder 2"/>
          <p:cNvSpPr>
            <a:spLocks noGrp="1"/>
          </p:cNvSpPr>
          <p:nvPr>
            <p:ph type="body" sz="quarter" idx="13"/>
          </p:nvPr>
        </p:nvSpPr>
        <p:spPr>
          <a:xfrm>
            <a:off x="3873226" y="2109932"/>
            <a:ext cx="5118374" cy="2808288"/>
          </a:xfrm>
        </p:spPr>
        <p:txBody>
          <a:bodyPr>
            <a:normAutofit/>
          </a:bodyPr>
          <a:lstStyle/>
          <a:p>
            <a:r>
              <a:rPr lang="nl-NL" cap="none" dirty="0"/>
              <a:t>Total </a:t>
            </a:r>
            <a:r>
              <a:rPr lang="nl-NL" cap="none" dirty="0" err="1"/>
              <a:t>Addressable</a:t>
            </a:r>
            <a:r>
              <a:rPr lang="nl-NL" cap="none" dirty="0"/>
              <a:t> Market (TAM): </a:t>
            </a:r>
          </a:p>
          <a:p>
            <a:r>
              <a:rPr lang="nl-NL" b="0" cap="none" dirty="0"/>
              <a:t>Total </a:t>
            </a:r>
            <a:r>
              <a:rPr lang="nl-NL" b="0" cap="none" dirty="0" err="1"/>
              <a:t>coastal</a:t>
            </a:r>
            <a:r>
              <a:rPr lang="nl-NL" b="0" cap="none" dirty="0"/>
              <a:t> </a:t>
            </a:r>
            <a:r>
              <a:rPr lang="nl-NL" b="0" cap="none" dirty="0" err="1"/>
              <a:t>irrigation</a:t>
            </a:r>
            <a:r>
              <a:rPr lang="nl-NL" b="0" cap="none" dirty="0"/>
              <a:t> market </a:t>
            </a:r>
            <a:r>
              <a:rPr lang="nl-NL" b="0" cap="none" dirty="0" err="1"/>
              <a:t>for</a:t>
            </a:r>
            <a:r>
              <a:rPr lang="nl-NL" b="0" cap="none" dirty="0"/>
              <a:t> food </a:t>
            </a:r>
            <a:r>
              <a:rPr lang="nl-NL" b="0" cap="none" dirty="0" err="1"/>
              <a:t>and</a:t>
            </a:r>
            <a:r>
              <a:rPr lang="nl-NL" b="0" cap="none" dirty="0"/>
              <a:t> non-food </a:t>
            </a:r>
            <a:r>
              <a:rPr lang="nl-NL" b="0" cap="none" dirty="0" err="1"/>
              <a:t>young</a:t>
            </a:r>
            <a:r>
              <a:rPr lang="nl-NL" b="0" cap="none" dirty="0"/>
              <a:t> trees </a:t>
            </a:r>
            <a:r>
              <a:rPr lang="nl-NL" b="0" cap="none" dirty="0" err="1"/>
              <a:t>with</a:t>
            </a:r>
            <a:r>
              <a:rPr lang="nl-NL" b="0" cap="none" dirty="0"/>
              <a:t> imminent water stress </a:t>
            </a:r>
            <a:r>
              <a:rPr lang="nl-NL" b="0" cap="none" dirty="0" err="1"/>
              <a:t>globally</a:t>
            </a:r>
            <a:r>
              <a:rPr lang="nl-NL" b="0" cap="none" dirty="0"/>
              <a:t> (EUR 3.1 </a:t>
            </a:r>
            <a:r>
              <a:rPr lang="nl-NL" b="0" cap="none" dirty="0" err="1"/>
              <a:t>bln</a:t>
            </a:r>
            <a:r>
              <a:rPr lang="nl-NL" b="0" cap="none" dirty="0"/>
              <a:t>)</a:t>
            </a:r>
          </a:p>
          <a:p>
            <a:r>
              <a:rPr lang="nl-NL" cap="none" dirty="0" err="1"/>
              <a:t>Serviceable</a:t>
            </a:r>
            <a:r>
              <a:rPr lang="nl-NL" cap="none" dirty="0"/>
              <a:t> </a:t>
            </a:r>
            <a:r>
              <a:rPr lang="nl-NL" cap="none" dirty="0" err="1"/>
              <a:t>Available</a:t>
            </a:r>
            <a:r>
              <a:rPr lang="nl-NL" cap="none" dirty="0"/>
              <a:t> Market (SAM): </a:t>
            </a:r>
          </a:p>
          <a:p>
            <a:r>
              <a:rPr lang="nl-NL" b="0" cap="none" dirty="0"/>
              <a:t>Total </a:t>
            </a:r>
            <a:r>
              <a:rPr lang="nl-NL" b="0" cap="none" dirty="0" err="1"/>
              <a:t>coastal</a:t>
            </a:r>
            <a:r>
              <a:rPr lang="nl-NL" b="0" cap="none" dirty="0"/>
              <a:t> fruit, nut </a:t>
            </a:r>
            <a:r>
              <a:rPr lang="nl-NL" b="0" cap="none" dirty="0" err="1"/>
              <a:t>and</a:t>
            </a:r>
            <a:r>
              <a:rPr lang="nl-NL" b="0" cap="none" dirty="0"/>
              <a:t> </a:t>
            </a:r>
            <a:r>
              <a:rPr lang="nl-NL" b="0" cap="none" dirty="0" err="1"/>
              <a:t>olive</a:t>
            </a:r>
            <a:r>
              <a:rPr lang="nl-NL" b="0" cap="none" dirty="0"/>
              <a:t> tree </a:t>
            </a:r>
            <a:r>
              <a:rPr lang="nl-NL" b="0" cap="none" dirty="0" err="1"/>
              <a:t>irrigation</a:t>
            </a:r>
            <a:r>
              <a:rPr lang="nl-NL" b="0" cap="none" dirty="0"/>
              <a:t> market </a:t>
            </a:r>
            <a:r>
              <a:rPr lang="nl-NL" b="0" cap="none" dirty="0" err="1"/>
              <a:t>with</a:t>
            </a:r>
            <a:r>
              <a:rPr lang="nl-NL" b="0" cap="none" dirty="0"/>
              <a:t> imminent water stress (EUR 1.4 </a:t>
            </a:r>
            <a:r>
              <a:rPr lang="nl-NL" b="0" cap="none" dirty="0" err="1"/>
              <a:t>bln</a:t>
            </a:r>
            <a:r>
              <a:rPr lang="nl-NL" b="0" cap="none" dirty="0"/>
              <a:t>)</a:t>
            </a:r>
          </a:p>
          <a:p>
            <a:r>
              <a:rPr lang="nl-NL" cap="none" dirty="0" err="1"/>
              <a:t>Serviceable</a:t>
            </a:r>
            <a:r>
              <a:rPr lang="nl-NL" cap="none" dirty="0"/>
              <a:t> </a:t>
            </a:r>
            <a:r>
              <a:rPr lang="nl-NL" cap="none" dirty="0" err="1"/>
              <a:t>and</a:t>
            </a:r>
            <a:r>
              <a:rPr lang="nl-NL" cap="none" dirty="0"/>
              <a:t> </a:t>
            </a:r>
            <a:r>
              <a:rPr lang="nl-NL" cap="none" dirty="0" err="1"/>
              <a:t>Obtainable</a:t>
            </a:r>
            <a:r>
              <a:rPr lang="nl-NL" cap="none" dirty="0"/>
              <a:t> Market (SOM): </a:t>
            </a:r>
          </a:p>
          <a:p>
            <a:r>
              <a:rPr lang="nl-NL" b="0" cap="none" dirty="0" err="1"/>
              <a:t>Portuguese</a:t>
            </a:r>
            <a:r>
              <a:rPr lang="nl-NL" b="0" cap="none" dirty="0"/>
              <a:t> </a:t>
            </a:r>
            <a:r>
              <a:rPr lang="nl-NL" b="0" cap="none" dirty="0" err="1"/>
              <a:t>and</a:t>
            </a:r>
            <a:r>
              <a:rPr lang="nl-NL" b="0" cap="none" dirty="0"/>
              <a:t> South-</a:t>
            </a:r>
            <a:r>
              <a:rPr lang="nl-NL" b="0" cap="none" dirty="0" err="1"/>
              <a:t>African</a:t>
            </a:r>
            <a:r>
              <a:rPr lang="nl-NL" b="0" cap="none" dirty="0"/>
              <a:t> fruit, nut </a:t>
            </a:r>
            <a:r>
              <a:rPr lang="nl-NL" b="0" cap="none" dirty="0" err="1"/>
              <a:t>and</a:t>
            </a:r>
            <a:r>
              <a:rPr lang="nl-NL" b="0" cap="none" dirty="0"/>
              <a:t> </a:t>
            </a:r>
            <a:r>
              <a:rPr lang="nl-NL" b="0" cap="none" dirty="0" err="1"/>
              <a:t>olive</a:t>
            </a:r>
            <a:r>
              <a:rPr lang="nl-NL" b="0" cap="none" dirty="0"/>
              <a:t> trees (EUR 70 </a:t>
            </a:r>
            <a:r>
              <a:rPr lang="nl-NL" b="0" cap="none" dirty="0" err="1"/>
              <a:t>mln</a:t>
            </a:r>
            <a:r>
              <a:rPr lang="nl-NL" b="0" cap="none" dirty="0"/>
              <a:t>)</a:t>
            </a:r>
          </a:p>
        </p:txBody>
      </p:sp>
      <p:pic>
        <p:nvPicPr>
          <p:cNvPr id="16" name="Picture 15"/>
          <p:cNvPicPr>
            <a:picLocks noChangeAspect="1"/>
          </p:cNvPicPr>
          <p:nvPr/>
        </p:nvPicPr>
        <p:blipFill>
          <a:blip r:embed="rId3"/>
          <a:stretch>
            <a:fillRect/>
          </a:stretch>
        </p:blipFill>
        <p:spPr>
          <a:xfrm>
            <a:off x="492217" y="1909990"/>
            <a:ext cx="2971800" cy="3008230"/>
          </a:xfrm>
          <a:prstGeom prst="rect">
            <a:avLst/>
          </a:prstGeom>
        </p:spPr>
      </p:pic>
      <p:sp>
        <p:nvSpPr>
          <p:cNvPr id="17" name="TextBox 16"/>
          <p:cNvSpPr txBox="1"/>
          <p:nvPr/>
        </p:nvSpPr>
        <p:spPr>
          <a:xfrm>
            <a:off x="480868" y="1039364"/>
            <a:ext cx="5157932" cy="830997"/>
          </a:xfrm>
          <a:prstGeom prst="rect">
            <a:avLst/>
          </a:prstGeom>
          <a:noFill/>
        </p:spPr>
        <p:txBody>
          <a:bodyPr wrap="square" rtlCol="0">
            <a:spAutoFit/>
          </a:bodyPr>
          <a:lstStyle/>
          <a:p>
            <a:r>
              <a:rPr lang="nl-NL" sz="1600" b="1" dirty="0" err="1"/>
              <a:t>Example</a:t>
            </a:r>
            <a:r>
              <a:rPr lang="nl-NL" sz="1600" b="1" dirty="0"/>
              <a:t> </a:t>
            </a:r>
          </a:p>
          <a:p>
            <a:r>
              <a:rPr lang="nl-NL" sz="1600" dirty="0" err="1"/>
              <a:t>Problem</a:t>
            </a:r>
            <a:r>
              <a:rPr lang="nl-NL" sz="1600" dirty="0"/>
              <a:t>: water </a:t>
            </a:r>
            <a:r>
              <a:rPr lang="nl-NL" sz="1600" dirty="0" err="1"/>
              <a:t>shortage</a:t>
            </a:r>
            <a:r>
              <a:rPr lang="nl-NL" sz="1600" dirty="0"/>
              <a:t> </a:t>
            </a:r>
            <a:r>
              <a:rPr lang="nl-NL" sz="1600" dirty="0" err="1"/>
              <a:t>and</a:t>
            </a:r>
            <a:r>
              <a:rPr lang="nl-NL" sz="1600" dirty="0"/>
              <a:t> food </a:t>
            </a:r>
            <a:r>
              <a:rPr lang="nl-NL" sz="1600" dirty="0" err="1"/>
              <a:t>supply</a:t>
            </a:r>
            <a:r>
              <a:rPr lang="nl-NL" sz="1600" dirty="0"/>
              <a:t> in </a:t>
            </a:r>
            <a:r>
              <a:rPr lang="nl-NL" sz="1600" dirty="0" err="1"/>
              <a:t>danger</a:t>
            </a:r>
            <a:r>
              <a:rPr lang="nl-NL" sz="1600" dirty="0"/>
              <a:t> ,</a:t>
            </a:r>
          </a:p>
          <a:p>
            <a:r>
              <a:rPr lang="nl-NL" sz="1600" dirty="0"/>
              <a:t>Solution (KER): </a:t>
            </a:r>
            <a:r>
              <a:rPr lang="nl-NL" sz="1600" dirty="0" err="1"/>
              <a:t>Casing</a:t>
            </a:r>
            <a:r>
              <a:rPr lang="nl-NL" sz="1600" dirty="0"/>
              <a:t> </a:t>
            </a:r>
            <a:r>
              <a:rPr lang="nl-NL" sz="1600" dirty="0" err="1"/>
              <a:t>to</a:t>
            </a:r>
            <a:r>
              <a:rPr lang="nl-NL" sz="1600" dirty="0"/>
              <a:t> </a:t>
            </a:r>
            <a:r>
              <a:rPr lang="nl-NL" sz="1600" dirty="0" err="1"/>
              <a:t>irrigate</a:t>
            </a:r>
            <a:r>
              <a:rPr lang="nl-NL" sz="1600" dirty="0"/>
              <a:t> </a:t>
            </a:r>
            <a:r>
              <a:rPr lang="nl-NL" sz="1600" dirty="0" err="1"/>
              <a:t>young</a:t>
            </a:r>
            <a:r>
              <a:rPr lang="nl-NL" sz="1600" dirty="0"/>
              <a:t> trees</a:t>
            </a:r>
          </a:p>
        </p:txBody>
      </p:sp>
      <p:pic>
        <p:nvPicPr>
          <p:cNvPr id="18" name="Picture 17"/>
          <p:cNvPicPr>
            <a:picLocks noChangeAspect="1"/>
          </p:cNvPicPr>
          <p:nvPr/>
        </p:nvPicPr>
        <p:blipFill>
          <a:blip r:embed="rId4"/>
          <a:stretch>
            <a:fillRect/>
          </a:stretch>
        </p:blipFill>
        <p:spPr>
          <a:xfrm>
            <a:off x="5791200" y="696775"/>
            <a:ext cx="1905000" cy="1293371"/>
          </a:xfrm>
          <a:prstGeom prst="rect">
            <a:avLst/>
          </a:prstGeom>
        </p:spPr>
      </p:pic>
    </p:spTree>
    <p:extLst>
      <p:ext uri="{BB962C8B-B14F-4D97-AF65-F5344CB8AC3E}">
        <p14:creationId xmlns:p14="http://schemas.microsoft.com/office/powerpoint/2010/main" val="1763004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700" cap="none" dirty="0"/>
              <a:t>Product / Service  (</a:t>
            </a:r>
            <a:r>
              <a:rPr lang="nl-NL" sz="2700" cap="none" dirty="0" err="1"/>
              <a:t>KERs</a:t>
            </a:r>
            <a:r>
              <a:rPr lang="nl-NL" sz="2700" cap="none" dirty="0"/>
              <a:t>)</a:t>
            </a:r>
          </a:p>
        </p:txBody>
      </p:sp>
      <p:sp>
        <p:nvSpPr>
          <p:cNvPr id="3" name="Text Placeholder 2"/>
          <p:cNvSpPr>
            <a:spLocks noGrp="1"/>
          </p:cNvSpPr>
          <p:nvPr>
            <p:ph type="body" sz="quarter" idx="13"/>
          </p:nvPr>
        </p:nvSpPr>
        <p:spPr>
          <a:xfrm>
            <a:off x="4441372" y="1200150"/>
            <a:ext cx="4550228" cy="3505200"/>
          </a:xfrm>
        </p:spPr>
        <p:txBody>
          <a:bodyPr>
            <a:normAutofit/>
          </a:bodyPr>
          <a:lstStyle/>
          <a:p>
            <a:pPr marL="285750" indent="-285750">
              <a:buFont typeface="Arial" panose="020B0604020202020204" pitchFamily="34" charset="0"/>
              <a:buChar char="•"/>
            </a:pPr>
            <a:r>
              <a:rPr lang="nl-NL" b="0" cap="none" dirty="0" err="1"/>
              <a:t>What</a:t>
            </a:r>
            <a:r>
              <a:rPr lang="nl-NL" b="0" cap="none" dirty="0"/>
              <a:t> type of KER: product or service</a:t>
            </a:r>
          </a:p>
          <a:p>
            <a:pPr marL="285750" indent="-285750">
              <a:buFont typeface="Arial" panose="020B0604020202020204" pitchFamily="34" charset="0"/>
              <a:buChar char="•"/>
            </a:pPr>
            <a:r>
              <a:rPr lang="nl-NL" b="0" cap="none" dirty="0" err="1"/>
              <a:t>What</a:t>
            </a:r>
            <a:r>
              <a:rPr lang="nl-NL" b="0" cap="none" dirty="0"/>
              <a:t> are </a:t>
            </a:r>
            <a:r>
              <a:rPr lang="nl-NL" b="0" cap="none" dirty="0" err="1"/>
              <a:t>the</a:t>
            </a:r>
            <a:r>
              <a:rPr lang="nl-NL" b="0" cap="none" dirty="0"/>
              <a:t> </a:t>
            </a:r>
            <a:r>
              <a:rPr lang="nl-NL" b="0" cap="none" dirty="0" err="1"/>
              <a:t>USP’s</a:t>
            </a:r>
            <a:r>
              <a:rPr lang="nl-NL" b="0" cap="none" dirty="0"/>
              <a:t> (</a:t>
            </a:r>
            <a:r>
              <a:rPr lang="nl-NL" b="0" cap="none" dirty="0" err="1"/>
              <a:t>to</a:t>
            </a:r>
            <a:r>
              <a:rPr lang="nl-NL" b="0" cap="none" dirty="0"/>
              <a:t> </a:t>
            </a:r>
            <a:r>
              <a:rPr lang="nl-NL" b="0" cap="none" dirty="0" err="1"/>
              <a:t>favour</a:t>
            </a:r>
            <a:r>
              <a:rPr lang="nl-NL" b="0" cap="none" dirty="0"/>
              <a:t> market </a:t>
            </a:r>
            <a:r>
              <a:rPr lang="nl-NL" b="0" cap="none" dirty="0" err="1"/>
              <a:t>competitiveness</a:t>
            </a:r>
            <a:r>
              <a:rPr lang="nl-NL" b="0" cap="none" dirty="0"/>
              <a:t>)</a:t>
            </a:r>
          </a:p>
          <a:p>
            <a:pPr marL="285750" indent="-285750">
              <a:buFont typeface="Arial" panose="020B0604020202020204" pitchFamily="34" charset="0"/>
              <a:buChar char="•"/>
            </a:pPr>
            <a:r>
              <a:rPr lang="nl-NL" b="0" cap="none" dirty="0"/>
              <a:t>Technology Readiness Levels (</a:t>
            </a:r>
            <a:r>
              <a:rPr lang="nl-NL" b="0" cap="none" dirty="0" err="1"/>
              <a:t>TRLs</a:t>
            </a:r>
            <a:r>
              <a:rPr lang="nl-NL" b="0" cap="none" dirty="0"/>
              <a:t>)</a:t>
            </a:r>
          </a:p>
          <a:p>
            <a:pPr marL="717750" lvl="3" indent="-285750">
              <a:buFont typeface="Wingdings" panose="05000000000000000000" pitchFamily="2" charset="2"/>
              <a:buChar char="Ø"/>
            </a:pPr>
            <a:r>
              <a:rPr lang="nl-NL" b="0" cap="none" dirty="0"/>
              <a:t>For </a:t>
            </a:r>
            <a:r>
              <a:rPr lang="nl-NL" b="0" cap="none" dirty="0" err="1"/>
              <a:t>eligibility</a:t>
            </a:r>
            <a:r>
              <a:rPr lang="nl-NL" b="0" cap="none" dirty="0"/>
              <a:t>: TRL ≥ 7 at </a:t>
            </a:r>
            <a:r>
              <a:rPr lang="nl-NL" b="0" cap="none" dirty="0" err="1"/>
              <a:t>submission</a:t>
            </a:r>
            <a:r>
              <a:rPr lang="nl-NL" b="0" cap="none" dirty="0"/>
              <a:t> </a:t>
            </a:r>
          </a:p>
          <a:p>
            <a:pPr marL="717750" lvl="3" indent="-285750">
              <a:buFont typeface="Wingdings" panose="05000000000000000000" pitchFamily="2" charset="2"/>
              <a:buChar char="Ø"/>
            </a:pPr>
            <a:r>
              <a:rPr lang="nl-NL" b="0" cap="none" dirty="0" err="1"/>
              <a:t>Along</a:t>
            </a:r>
            <a:r>
              <a:rPr lang="nl-NL" b="0" cap="none" dirty="0"/>
              <a:t> </a:t>
            </a:r>
            <a:r>
              <a:rPr lang="nl-NL" b="0" cap="none" dirty="0" err="1"/>
              <a:t>which</a:t>
            </a:r>
            <a:r>
              <a:rPr lang="nl-NL" b="0" cap="none" dirty="0"/>
              <a:t> </a:t>
            </a:r>
            <a:r>
              <a:rPr lang="nl-NL" b="0" cap="none" dirty="0" err="1"/>
              <a:t>TRL’s</a:t>
            </a:r>
            <a:r>
              <a:rPr lang="nl-NL" b="0" cap="none" dirty="0"/>
              <a:t> </a:t>
            </a:r>
            <a:r>
              <a:rPr lang="nl-NL" b="0" cap="none" dirty="0" err="1"/>
              <a:t>will</a:t>
            </a:r>
            <a:r>
              <a:rPr lang="nl-NL" b="0" cap="none" dirty="0"/>
              <a:t> </a:t>
            </a:r>
            <a:r>
              <a:rPr lang="nl-NL" b="0" cap="none" dirty="0" err="1"/>
              <a:t>the</a:t>
            </a:r>
            <a:r>
              <a:rPr lang="nl-NL" b="0" cap="none" dirty="0"/>
              <a:t> KER </a:t>
            </a:r>
            <a:r>
              <a:rPr lang="nl-NL" b="0" cap="none" dirty="0" err="1"/>
              <a:t>be</a:t>
            </a:r>
            <a:r>
              <a:rPr lang="nl-NL" b="0" cap="none" dirty="0"/>
              <a:t> </a:t>
            </a:r>
            <a:r>
              <a:rPr lang="nl-NL" b="0" cap="none" dirty="0" err="1"/>
              <a:t>developed</a:t>
            </a:r>
            <a:r>
              <a:rPr lang="nl-NL" b="0" cap="none" dirty="0"/>
              <a:t> </a:t>
            </a:r>
            <a:r>
              <a:rPr lang="nl-NL" b="0" cap="none" dirty="0" err="1"/>
              <a:t>within</a:t>
            </a:r>
            <a:r>
              <a:rPr lang="nl-NL" b="0" cap="none" dirty="0"/>
              <a:t> </a:t>
            </a:r>
            <a:r>
              <a:rPr lang="nl-NL" b="0" cap="none" dirty="0" err="1"/>
              <a:t>the</a:t>
            </a:r>
            <a:r>
              <a:rPr lang="nl-NL" b="0" cap="none" dirty="0"/>
              <a:t> KAVA project </a:t>
            </a:r>
            <a:r>
              <a:rPr lang="nl-NL" b="0" cap="none" dirty="0" err="1"/>
              <a:t>period</a:t>
            </a:r>
            <a:r>
              <a:rPr lang="nl-NL" b="0" cap="none" dirty="0"/>
              <a:t>? </a:t>
            </a:r>
          </a:p>
          <a:p>
            <a:pPr marL="717750" lvl="3" indent="-285750">
              <a:buFont typeface="Wingdings" panose="05000000000000000000" pitchFamily="2" charset="2"/>
              <a:buChar char="Ø"/>
            </a:pPr>
            <a:r>
              <a:rPr lang="nl-NL" b="0" cap="none" dirty="0" err="1"/>
              <a:t>What</a:t>
            </a:r>
            <a:r>
              <a:rPr lang="nl-NL" b="0" cap="none" dirty="0"/>
              <a:t> is </a:t>
            </a:r>
            <a:r>
              <a:rPr lang="nl-NL" b="0" cap="none" dirty="0" err="1"/>
              <a:t>the</a:t>
            </a:r>
            <a:r>
              <a:rPr lang="nl-NL" b="0" cap="none" dirty="0"/>
              <a:t> TRL of </a:t>
            </a:r>
            <a:r>
              <a:rPr lang="nl-NL" b="0" cap="none" dirty="0" err="1"/>
              <a:t>KER’s</a:t>
            </a:r>
            <a:r>
              <a:rPr lang="nl-NL" b="0" cap="none" dirty="0"/>
              <a:t> </a:t>
            </a:r>
            <a:r>
              <a:rPr lang="nl-NL" b="0" cap="none" dirty="0" err="1"/>
              <a:t>by</a:t>
            </a:r>
            <a:r>
              <a:rPr lang="nl-NL" b="0" cap="none" dirty="0"/>
              <a:t> </a:t>
            </a:r>
            <a:r>
              <a:rPr lang="nl-NL" b="0" cap="none" dirty="0" err="1"/>
              <a:t>the</a:t>
            </a:r>
            <a:r>
              <a:rPr lang="nl-NL" b="0" cap="none" dirty="0"/>
              <a:t> end of </a:t>
            </a:r>
            <a:r>
              <a:rPr lang="nl-NL" b="0" cap="none" dirty="0" err="1"/>
              <a:t>the</a:t>
            </a:r>
            <a:r>
              <a:rPr lang="nl-NL" b="0" cap="none" dirty="0"/>
              <a:t> KAVA project?</a:t>
            </a:r>
          </a:p>
          <a:p>
            <a:pPr marL="717750" lvl="3" indent="-285750">
              <a:buFont typeface="Wingdings" panose="05000000000000000000" pitchFamily="2" charset="2"/>
              <a:buChar char="Ø"/>
            </a:pPr>
            <a:r>
              <a:rPr lang="nl-NL" b="0" cap="none" dirty="0" err="1"/>
              <a:t>What</a:t>
            </a:r>
            <a:r>
              <a:rPr lang="nl-NL" b="0" cap="none" dirty="0"/>
              <a:t> is time-line </a:t>
            </a:r>
            <a:r>
              <a:rPr lang="nl-NL" b="0" cap="none" dirty="0" err="1"/>
              <a:t>to</a:t>
            </a:r>
            <a:r>
              <a:rPr lang="nl-NL" b="0" cap="none" dirty="0"/>
              <a:t> </a:t>
            </a:r>
            <a:r>
              <a:rPr lang="nl-NL" b="0" cap="none" dirty="0" err="1"/>
              <a:t>reach</a:t>
            </a:r>
            <a:r>
              <a:rPr lang="nl-NL" b="0" cap="none" dirty="0"/>
              <a:t> market </a:t>
            </a:r>
            <a:r>
              <a:rPr lang="nl-NL" b="0" cap="none" dirty="0" err="1"/>
              <a:t>readiness</a:t>
            </a:r>
            <a:r>
              <a:rPr lang="nl-NL" b="0" cap="none" dirty="0"/>
              <a:t> (TRL 8 - 9)?</a:t>
            </a:r>
          </a:p>
        </p:txBody>
      </p:sp>
      <p:pic>
        <p:nvPicPr>
          <p:cNvPr id="6" name="Picture 5">
            <a:extLst>
              <a:ext uri="{FF2B5EF4-FFF2-40B4-BE49-F238E27FC236}">
                <a16:creationId xmlns:a16="http://schemas.microsoft.com/office/drawing/2014/main" id="{E6B0A926-F106-4CF0-8CD7-755169FE61AD}"/>
              </a:ext>
            </a:extLst>
          </p:cNvPr>
          <p:cNvPicPr>
            <a:picLocks noChangeAspect="1"/>
          </p:cNvPicPr>
          <p:nvPr/>
        </p:nvPicPr>
        <p:blipFill rotWithShape="1">
          <a:blip r:embed="rId3"/>
          <a:srcRect l="507" r="50000"/>
          <a:stretch/>
        </p:blipFill>
        <p:spPr>
          <a:xfrm>
            <a:off x="468086" y="819150"/>
            <a:ext cx="3962401" cy="4016050"/>
          </a:xfrm>
          <a:prstGeom prst="rect">
            <a:avLst/>
          </a:prstGeom>
        </p:spPr>
      </p:pic>
      <p:sp>
        <p:nvSpPr>
          <p:cNvPr id="4" name="Oval 3"/>
          <p:cNvSpPr/>
          <p:nvPr/>
        </p:nvSpPr>
        <p:spPr>
          <a:xfrm>
            <a:off x="457200" y="3663043"/>
            <a:ext cx="4648200" cy="117922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015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700" cap="none" dirty="0" err="1"/>
              <a:t>Exploiting</a:t>
            </a:r>
            <a:r>
              <a:rPr lang="nl-NL" sz="2700" cap="none" dirty="0"/>
              <a:t> partners </a:t>
            </a:r>
          </a:p>
        </p:txBody>
      </p:sp>
      <p:sp>
        <p:nvSpPr>
          <p:cNvPr id="3" name="Text Placeholder 2"/>
          <p:cNvSpPr>
            <a:spLocks noGrp="1"/>
          </p:cNvSpPr>
          <p:nvPr>
            <p:ph type="body" sz="quarter" idx="13"/>
          </p:nvPr>
        </p:nvSpPr>
        <p:spPr>
          <a:xfrm>
            <a:off x="304800" y="1123950"/>
            <a:ext cx="4191000" cy="2808288"/>
          </a:xfrm>
        </p:spPr>
        <p:txBody>
          <a:bodyPr>
            <a:normAutofit/>
          </a:bodyPr>
          <a:lstStyle/>
          <a:p>
            <a:pPr marL="285750" indent="-285750">
              <a:buFont typeface="Arial" panose="020B0604020202020204" pitchFamily="34" charset="0"/>
              <a:buChar char="•"/>
            </a:pPr>
            <a:r>
              <a:rPr lang="nl-NL" cap="none" dirty="0" err="1"/>
              <a:t>Which</a:t>
            </a:r>
            <a:r>
              <a:rPr lang="nl-NL" cap="none" dirty="0"/>
              <a:t> </a:t>
            </a:r>
            <a:r>
              <a:rPr lang="nl-NL" cap="none" dirty="0" err="1"/>
              <a:t>organisation</a:t>
            </a:r>
            <a:r>
              <a:rPr lang="nl-NL" cap="none" dirty="0"/>
              <a:t>(s) </a:t>
            </a:r>
            <a:r>
              <a:rPr lang="nl-NL" cap="none" dirty="0" err="1"/>
              <a:t>will</a:t>
            </a:r>
            <a:r>
              <a:rPr lang="nl-NL" cap="none" dirty="0"/>
              <a:t> </a:t>
            </a:r>
            <a:r>
              <a:rPr lang="nl-NL" cap="none" dirty="0" err="1"/>
              <a:t>bring</a:t>
            </a:r>
            <a:r>
              <a:rPr lang="nl-NL" cap="none" dirty="0"/>
              <a:t> </a:t>
            </a:r>
            <a:r>
              <a:rPr lang="nl-NL" cap="none" dirty="0" err="1"/>
              <a:t>the</a:t>
            </a:r>
            <a:r>
              <a:rPr lang="nl-NL" cap="none" dirty="0"/>
              <a:t> product </a:t>
            </a:r>
            <a:r>
              <a:rPr lang="nl-NL" cap="none" dirty="0" err="1"/>
              <a:t>to</a:t>
            </a:r>
            <a:r>
              <a:rPr lang="nl-NL" cap="none" dirty="0"/>
              <a:t> </a:t>
            </a:r>
            <a:r>
              <a:rPr lang="nl-NL" cap="none" dirty="0" err="1"/>
              <a:t>the</a:t>
            </a:r>
            <a:r>
              <a:rPr lang="nl-NL" cap="none" dirty="0"/>
              <a:t> market?</a:t>
            </a:r>
          </a:p>
          <a:p>
            <a:pPr marL="285750" indent="-285750">
              <a:buFont typeface="Arial" panose="020B0604020202020204" pitchFamily="34" charset="0"/>
              <a:buChar char="•"/>
            </a:pPr>
            <a:endParaRPr lang="nl-NL" cap="none" dirty="0"/>
          </a:p>
          <a:p>
            <a:pPr marL="285750" indent="-285750">
              <a:buFont typeface="Arial" panose="020B0604020202020204" pitchFamily="34" charset="0"/>
              <a:buChar char="•"/>
            </a:pPr>
            <a:r>
              <a:rPr lang="nl-NL" cap="none" dirty="0"/>
              <a:t>Connection </a:t>
            </a:r>
            <a:r>
              <a:rPr lang="nl-NL" cap="none" dirty="0" err="1"/>
              <a:t>to</a:t>
            </a:r>
            <a:r>
              <a:rPr lang="nl-NL" cap="none" dirty="0"/>
              <a:t> </a:t>
            </a:r>
            <a:r>
              <a:rPr lang="nl-NL" cap="none" dirty="0" err="1"/>
              <a:t>value</a:t>
            </a:r>
            <a:r>
              <a:rPr lang="nl-NL" cap="none" dirty="0"/>
              <a:t> chain/</a:t>
            </a:r>
            <a:r>
              <a:rPr lang="nl-NL" cap="none" dirty="0" err="1"/>
              <a:t>distribution</a:t>
            </a:r>
            <a:r>
              <a:rPr lang="nl-NL" cap="none" dirty="0"/>
              <a:t> </a:t>
            </a:r>
            <a:r>
              <a:rPr lang="nl-NL" cap="none" dirty="0" err="1"/>
              <a:t>channels</a:t>
            </a:r>
            <a:endParaRPr lang="nl-NL" cap="none" dirty="0"/>
          </a:p>
          <a:p>
            <a:pPr marL="285750" indent="-285750">
              <a:buFont typeface="Arial" panose="020B0604020202020204" pitchFamily="34" charset="0"/>
              <a:buChar char="•"/>
            </a:pPr>
            <a:endParaRPr lang="nl-NL" cap="none" dirty="0"/>
          </a:p>
          <a:p>
            <a:pPr marL="285750" lvl="1" indent="-285750">
              <a:buFont typeface="Arial" panose="020B0604020202020204" pitchFamily="34" charset="0"/>
              <a:buChar char="•"/>
            </a:pPr>
            <a:r>
              <a:rPr lang="nl-NL" dirty="0"/>
              <a:t>Best option </a:t>
            </a:r>
            <a:r>
              <a:rPr lang="nl-NL" dirty="0" err="1"/>
              <a:t>and</a:t>
            </a:r>
            <a:r>
              <a:rPr lang="nl-NL" dirty="0"/>
              <a:t> </a:t>
            </a:r>
            <a:r>
              <a:rPr lang="nl-NL" dirty="0" err="1"/>
              <a:t>alternatives</a:t>
            </a:r>
            <a:r>
              <a:rPr lang="nl-NL" dirty="0"/>
              <a:t> </a:t>
            </a:r>
            <a:r>
              <a:rPr lang="nl-NL" dirty="0" err="1"/>
              <a:t>for</a:t>
            </a:r>
            <a:r>
              <a:rPr lang="nl-NL" dirty="0"/>
              <a:t> manufacturing </a:t>
            </a:r>
            <a:r>
              <a:rPr lang="nl-NL" dirty="0" err="1"/>
              <a:t>and</a:t>
            </a:r>
            <a:r>
              <a:rPr lang="nl-NL" dirty="0"/>
              <a:t> </a:t>
            </a:r>
            <a:r>
              <a:rPr lang="nl-NL" dirty="0" err="1"/>
              <a:t>distribution</a:t>
            </a:r>
            <a:r>
              <a:rPr lang="nl-NL" dirty="0"/>
              <a:t> of </a:t>
            </a:r>
            <a:r>
              <a:rPr lang="nl-NL" dirty="0" err="1"/>
              <a:t>KER’s</a:t>
            </a:r>
            <a:endParaRPr lang="nl-NL" dirty="0"/>
          </a:p>
          <a:p>
            <a:pPr marL="501750" lvl="2" indent="-285750">
              <a:buFont typeface="Courier New" panose="02070309020205020404" pitchFamily="49" charset="0"/>
              <a:buChar char="o"/>
            </a:pPr>
            <a:r>
              <a:rPr lang="nl-NL" dirty="0" err="1"/>
              <a:t>Proprietary</a:t>
            </a:r>
            <a:r>
              <a:rPr lang="nl-NL" dirty="0"/>
              <a:t> manufacturing</a:t>
            </a:r>
          </a:p>
          <a:p>
            <a:pPr marL="501750" lvl="2" indent="-285750">
              <a:buFont typeface="Courier New" panose="02070309020205020404" pitchFamily="49" charset="0"/>
              <a:buChar char="o"/>
            </a:pPr>
            <a:r>
              <a:rPr lang="nl-NL" dirty="0"/>
              <a:t>License manufacturing</a:t>
            </a:r>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l="5642" t="5556" r="5644" b="7037"/>
          <a:stretch/>
        </p:blipFill>
        <p:spPr>
          <a:xfrm>
            <a:off x="4495800" y="630479"/>
            <a:ext cx="4329960" cy="3870722"/>
          </a:xfrm>
          <a:prstGeom prst="rect">
            <a:avLst/>
          </a:prstGeom>
        </p:spPr>
      </p:pic>
    </p:spTree>
    <p:extLst>
      <p:ext uri="{BB962C8B-B14F-4D97-AF65-F5344CB8AC3E}">
        <p14:creationId xmlns:p14="http://schemas.microsoft.com/office/powerpoint/2010/main" val="3511466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EIT Food financial return </a:t>
            </a:r>
            <a:r>
              <a:rPr lang="nl-NL" dirty="0" err="1"/>
              <a:t>mechanism</a:t>
            </a:r>
            <a:endParaRPr lang="nl-NL" dirty="0"/>
          </a:p>
        </p:txBody>
      </p:sp>
      <p:sp>
        <p:nvSpPr>
          <p:cNvPr id="3" name="Ondertitel 2"/>
          <p:cNvSpPr>
            <a:spLocks noGrp="1"/>
          </p:cNvSpPr>
          <p:nvPr>
            <p:ph type="subTitle" idx="1"/>
          </p:nvPr>
        </p:nvSpPr>
        <p:spPr/>
        <p:txBody>
          <a:bodyPr/>
          <a:lstStyle/>
          <a:p>
            <a:r>
              <a:rPr lang="nl-NL" dirty="0"/>
              <a:t>COMERCIALISATION </a:t>
            </a:r>
            <a:r>
              <a:rPr lang="nl-NL" dirty="0" err="1"/>
              <a:t>and</a:t>
            </a:r>
            <a:r>
              <a:rPr lang="nl-NL" dirty="0"/>
              <a:t> go-</a:t>
            </a:r>
            <a:r>
              <a:rPr lang="nl-NL" dirty="0" err="1"/>
              <a:t>to</a:t>
            </a:r>
            <a:r>
              <a:rPr lang="nl-NL" dirty="0"/>
              <a:t>-market STRATEGY</a:t>
            </a:r>
          </a:p>
        </p:txBody>
      </p:sp>
      <p:sp>
        <p:nvSpPr>
          <p:cNvPr id="4" name="Tijdelijke aanduiding voor datum 3"/>
          <p:cNvSpPr>
            <a:spLocks noGrp="1"/>
          </p:cNvSpPr>
          <p:nvPr>
            <p:ph type="dt" sz="half" idx="10"/>
          </p:nvPr>
        </p:nvSpPr>
        <p:spPr/>
        <p:txBody>
          <a:bodyPr/>
          <a:lstStyle/>
          <a:p>
            <a:fld id="{B1D73C62-9FFC-4EAF-8291-7821F5E5E2D4}" type="datetime1">
              <a:rPr lang="nl-NL" smtClean="0"/>
              <a:t>22-11-2021</a:t>
            </a:fld>
            <a:endParaRPr lang="nl-NL" dirty="0"/>
          </a:p>
        </p:txBody>
      </p:sp>
    </p:spTree>
    <p:extLst>
      <p:ext uri="{BB962C8B-B14F-4D97-AF65-F5344CB8AC3E}">
        <p14:creationId xmlns:p14="http://schemas.microsoft.com/office/powerpoint/2010/main" val="2412154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400" cap="none" dirty="0"/>
              <a:t>Roadmap </a:t>
            </a:r>
            <a:br>
              <a:rPr lang="nl-NL" sz="2400" cap="none" dirty="0"/>
            </a:br>
            <a:r>
              <a:rPr lang="nl-NL" sz="2000" cap="none" dirty="0" err="1"/>
              <a:t>Milestones</a:t>
            </a:r>
            <a:r>
              <a:rPr lang="nl-NL" sz="2000" cap="none" dirty="0"/>
              <a:t> </a:t>
            </a:r>
            <a:r>
              <a:rPr lang="nl-NL" sz="2000" cap="none" dirty="0" err="1"/>
              <a:t>for</a:t>
            </a:r>
            <a:r>
              <a:rPr lang="nl-NL" sz="2000" cap="none" dirty="0"/>
              <a:t> development </a:t>
            </a:r>
            <a:r>
              <a:rPr lang="nl-NL" sz="2000" cap="none" dirty="0" err="1"/>
              <a:t>and</a:t>
            </a:r>
            <a:r>
              <a:rPr lang="nl-NL" sz="2000" cap="none" dirty="0"/>
              <a:t> sales</a:t>
            </a:r>
          </a:p>
        </p:txBody>
      </p:sp>
      <p:pic>
        <p:nvPicPr>
          <p:cNvPr id="14" name="Picture 13"/>
          <p:cNvPicPr>
            <a:picLocks noChangeAspect="1"/>
          </p:cNvPicPr>
          <p:nvPr/>
        </p:nvPicPr>
        <p:blipFill>
          <a:blip r:embed="rId3"/>
          <a:stretch>
            <a:fillRect/>
          </a:stretch>
        </p:blipFill>
        <p:spPr>
          <a:xfrm>
            <a:off x="4343400" y="1293548"/>
            <a:ext cx="4635297" cy="1671369"/>
          </a:xfrm>
          <a:prstGeom prst="rect">
            <a:avLst/>
          </a:prstGeom>
        </p:spPr>
      </p:pic>
      <p:sp>
        <p:nvSpPr>
          <p:cNvPr id="16" name="TextBox 15"/>
          <p:cNvSpPr txBox="1"/>
          <p:nvPr/>
        </p:nvSpPr>
        <p:spPr>
          <a:xfrm>
            <a:off x="3124200" y="3181350"/>
            <a:ext cx="5615880" cy="1446550"/>
          </a:xfrm>
          <a:prstGeom prst="rect">
            <a:avLst/>
          </a:prstGeom>
          <a:noFill/>
        </p:spPr>
        <p:txBody>
          <a:bodyPr wrap="square" rtlCol="0">
            <a:spAutoFit/>
          </a:bodyPr>
          <a:lstStyle/>
          <a:p>
            <a:r>
              <a:rPr lang="en-US" b="1" dirty="0"/>
              <a:t>Example Casing Seedling - Sales related Milestones</a:t>
            </a:r>
          </a:p>
          <a:p>
            <a:r>
              <a:rPr lang="en-US" sz="1400" dirty="0"/>
              <a:t>2020 Q4: 5 small scale pilots- total 25 m2 (first revenue: € 2,500)</a:t>
            </a:r>
          </a:p>
          <a:p>
            <a:r>
              <a:rPr lang="en-US" sz="1400" dirty="0"/>
              <a:t>2021 Q3: 10 large scale pilots - total 2500 m2 (€ 25,000)</a:t>
            </a:r>
          </a:p>
          <a:p>
            <a:r>
              <a:rPr lang="en-US" sz="1400" dirty="0"/>
              <a:t>2022 Q4: start commercial sales</a:t>
            </a:r>
          </a:p>
          <a:p>
            <a:r>
              <a:rPr lang="en-US" sz="1400" dirty="0"/>
              <a:t>2023 (1st full year of sales): 400,000 m2 (€ 3.2 </a:t>
            </a:r>
            <a:r>
              <a:rPr lang="en-US" sz="1400" dirty="0" err="1"/>
              <a:t>mln</a:t>
            </a:r>
            <a:r>
              <a:rPr lang="en-US" sz="1400" dirty="0"/>
              <a:t>)</a:t>
            </a:r>
          </a:p>
          <a:p>
            <a:r>
              <a:rPr lang="en-US" sz="1400" dirty="0"/>
              <a:t>2026 (5th year of sales): 25% market share, 25k customers and € 17,5 </a:t>
            </a:r>
            <a:r>
              <a:rPr lang="en-US" sz="1400" dirty="0" err="1"/>
              <a:t>mln</a:t>
            </a:r>
            <a:endParaRPr lang="nl-NL" sz="1400" dirty="0"/>
          </a:p>
        </p:txBody>
      </p:sp>
      <p:pic>
        <p:nvPicPr>
          <p:cNvPr id="18" name="Picture 17">
            <a:extLst>
              <a:ext uri="{FF2B5EF4-FFF2-40B4-BE49-F238E27FC236}">
                <a16:creationId xmlns:a16="http://schemas.microsoft.com/office/drawing/2014/main" id="{6B054FC2-6B50-4971-846B-AA90E47C82E7}"/>
              </a:ext>
            </a:extLst>
          </p:cNvPr>
          <p:cNvPicPr>
            <a:picLocks noChangeAspect="1"/>
          </p:cNvPicPr>
          <p:nvPr/>
        </p:nvPicPr>
        <p:blipFill>
          <a:blip r:embed="rId4"/>
          <a:stretch>
            <a:fillRect/>
          </a:stretch>
        </p:blipFill>
        <p:spPr>
          <a:xfrm>
            <a:off x="762000" y="3177770"/>
            <a:ext cx="2362200" cy="1603780"/>
          </a:xfrm>
          <a:prstGeom prst="rect">
            <a:avLst/>
          </a:prstGeom>
        </p:spPr>
      </p:pic>
      <p:sp>
        <p:nvSpPr>
          <p:cNvPr id="3" name="Rectangle 2"/>
          <p:cNvSpPr/>
          <p:nvPr/>
        </p:nvSpPr>
        <p:spPr>
          <a:xfrm>
            <a:off x="457200" y="1168267"/>
            <a:ext cx="4572000" cy="1710661"/>
          </a:xfrm>
          <a:prstGeom prst="rect">
            <a:avLst/>
          </a:prstGeom>
        </p:spPr>
        <p:txBody>
          <a:bodyPr>
            <a:spAutoFit/>
          </a:bodyPr>
          <a:lstStyle/>
          <a:p>
            <a:pPr marR="0" lvl="0">
              <a:lnSpc>
                <a:spcPts val="1420"/>
              </a:lnSpc>
              <a:spcBef>
                <a:spcPts val="0"/>
              </a:spcBef>
              <a:spcAft>
                <a:spcPts val="0"/>
              </a:spcAft>
            </a:pPr>
            <a:r>
              <a:rPr lang="en-US" sz="1400" b="1" dirty="0">
                <a:ea typeface="Calibri" panose="020F0502020204030204" pitchFamily="34" charset="0"/>
                <a:cs typeface="Times New Roman" panose="02020603050405020304" pitchFamily="18" charset="0"/>
              </a:rPr>
              <a:t>Types of milestones for roadmap of exploitation:</a:t>
            </a:r>
          </a:p>
          <a:p>
            <a:pPr marL="342900" marR="0" lvl="0" indent="-342900">
              <a:lnSpc>
                <a:spcPts val="142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KER fully developed in order to be exploited, </a:t>
            </a:r>
          </a:p>
          <a:p>
            <a:pPr marL="342900" marR="0" lvl="0" indent="-342900">
              <a:lnSpc>
                <a:spcPts val="142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supplier or offtake agreements are signed, </a:t>
            </a:r>
          </a:p>
          <a:p>
            <a:pPr marL="342900" marR="0" lvl="0" indent="-342900">
              <a:lnSpc>
                <a:spcPts val="142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a first commercial scale production plant, </a:t>
            </a:r>
          </a:p>
          <a:p>
            <a:pPr marL="342900" marR="0" lvl="0" indent="-342900">
              <a:lnSpc>
                <a:spcPts val="142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first /launching customer(s), </a:t>
            </a:r>
          </a:p>
          <a:p>
            <a:pPr marL="342900" marR="0" lvl="0" indent="-342900">
              <a:lnSpc>
                <a:spcPts val="142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certain threshold in sales volumes, </a:t>
            </a:r>
          </a:p>
          <a:p>
            <a:pPr marL="342900" marR="0" lvl="0" indent="-342900">
              <a:lnSpc>
                <a:spcPts val="142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number of customers, </a:t>
            </a:r>
          </a:p>
          <a:p>
            <a:pPr marL="342900" marR="0" lvl="0" indent="-342900">
              <a:lnSpc>
                <a:spcPts val="142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introduction in certain countries, </a:t>
            </a:r>
          </a:p>
          <a:p>
            <a:pPr marL="342900" marR="0" lvl="0" indent="-342900">
              <a:lnSpc>
                <a:spcPts val="1420"/>
              </a:lnSpc>
              <a:spcBef>
                <a:spcPts val="0"/>
              </a:spcBef>
              <a:spcAft>
                <a:spcPts val="0"/>
              </a:spcAft>
              <a:buFont typeface="Symbol" panose="05050102010706020507" pitchFamily="18" charset="2"/>
              <a:buChar char=""/>
            </a:pPr>
            <a:r>
              <a:rPr lang="en-US" sz="1400" dirty="0">
                <a:ea typeface="Calibri" panose="020F0502020204030204" pitchFamily="34" charset="0"/>
                <a:cs typeface="Times New Roman" panose="02020603050405020304" pitchFamily="18" charset="0"/>
              </a:rPr>
              <a:t>introduction to new type of customers etc. </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0780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1EE413-3C7B-46CE-B752-68875C46BB97}"/>
              </a:ext>
            </a:extLst>
          </p:cNvPr>
          <p:cNvPicPr>
            <a:picLocks noChangeAspect="1"/>
          </p:cNvPicPr>
          <p:nvPr/>
        </p:nvPicPr>
        <p:blipFill>
          <a:blip r:embed="rId3"/>
          <a:stretch>
            <a:fillRect/>
          </a:stretch>
        </p:blipFill>
        <p:spPr>
          <a:xfrm>
            <a:off x="457200" y="1041821"/>
            <a:ext cx="6553200" cy="3938073"/>
          </a:xfrm>
          <a:prstGeom prst="rect">
            <a:avLst/>
          </a:prstGeom>
        </p:spPr>
      </p:pic>
      <p:sp>
        <p:nvSpPr>
          <p:cNvPr id="3" name="Title 1"/>
          <p:cNvSpPr txBox="1">
            <a:spLocks/>
          </p:cNvSpPr>
          <p:nvPr/>
        </p:nvSpPr>
        <p:spPr>
          <a:xfrm>
            <a:off x="457200" y="205978"/>
            <a:ext cx="8435280" cy="857250"/>
          </a:xfrm>
          <a:prstGeom prst="rect">
            <a:avLst/>
          </a:prstGeom>
        </p:spPr>
        <p:txBody>
          <a:bodyPr>
            <a:noAutofit/>
          </a:bodyPr>
          <a:lstStyle>
            <a:lvl1pPr algn="l" defTabSz="914400" rtl="0" eaLnBrk="1" latinLnBrk="0" hangingPunct="1">
              <a:spcBef>
                <a:spcPct val="0"/>
              </a:spcBef>
              <a:buNone/>
              <a:defRPr sz="3600" kern="1200" cap="all" baseline="0">
                <a:solidFill>
                  <a:schemeClr val="accent1"/>
                </a:solidFill>
                <a:latin typeface="+mj-lt"/>
                <a:ea typeface="+mj-ea"/>
                <a:cs typeface="+mj-cs"/>
              </a:defRPr>
            </a:lvl1pPr>
          </a:lstStyle>
          <a:p>
            <a:r>
              <a:rPr lang="nl-NL" sz="2400" cap="none" dirty="0"/>
              <a:t>Roadmap </a:t>
            </a:r>
            <a:br>
              <a:rPr lang="nl-NL" sz="2400" cap="none" dirty="0"/>
            </a:br>
            <a:r>
              <a:rPr lang="nl-NL" sz="2000" cap="none" dirty="0" err="1"/>
              <a:t>Milestones</a:t>
            </a:r>
            <a:r>
              <a:rPr lang="nl-NL" sz="2000" cap="none" dirty="0"/>
              <a:t> </a:t>
            </a:r>
            <a:r>
              <a:rPr lang="nl-NL" sz="2000" cap="none" dirty="0" err="1"/>
              <a:t>for</a:t>
            </a:r>
            <a:r>
              <a:rPr lang="nl-NL" sz="2000" cap="none" dirty="0"/>
              <a:t> development </a:t>
            </a:r>
            <a:r>
              <a:rPr lang="nl-NL" sz="2000" cap="none" dirty="0" err="1"/>
              <a:t>and</a:t>
            </a:r>
            <a:r>
              <a:rPr lang="nl-NL" sz="2000" cap="none" dirty="0"/>
              <a:t> sales</a:t>
            </a:r>
            <a:endParaRPr lang="nl-NL" sz="1600" cap="none" dirty="0"/>
          </a:p>
        </p:txBody>
      </p:sp>
      <p:sp>
        <p:nvSpPr>
          <p:cNvPr id="4" name="Oval 3"/>
          <p:cNvSpPr/>
          <p:nvPr/>
        </p:nvSpPr>
        <p:spPr>
          <a:xfrm>
            <a:off x="5029200" y="919677"/>
            <a:ext cx="1981200" cy="393807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6795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092330-AA67-48FB-BDC6-A68941AAA0D3}"/>
              </a:ext>
            </a:extLst>
          </p:cNvPr>
          <p:cNvSpPr>
            <a:spLocks noGrp="1"/>
          </p:cNvSpPr>
          <p:nvPr>
            <p:ph type="dt" sz="half" idx="10"/>
          </p:nvPr>
        </p:nvSpPr>
        <p:spPr/>
        <p:txBody>
          <a:bodyPr/>
          <a:lstStyle/>
          <a:p>
            <a:fld id="{BB770702-A207-4400-8685-51B67BA19C05}" type="datetime1">
              <a:rPr lang="nl-NL" smtClean="0"/>
              <a:t>22-11-2021</a:t>
            </a:fld>
            <a:endParaRPr lang="nl-NL" dirty="0"/>
          </a:p>
        </p:txBody>
      </p:sp>
      <p:sp>
        <p:nvSpPr>
          <p:cNvPr id="3" name="Subtitle 2">
            <a:extLst>
              <a:ext uri="{FF2B5EF4-FFF2-40B4-BE49-F238E27FC236}">
                <a16:creationId xmlns:a16="http://schemas.microsoft.com/office/drawing/2014/main" id="{E17C9B6C-0C7E-43E2-B3D7-D114FC9BE1AB}"/>
              </a:ext>
            </a:extLst>
          </p:cNvPr>
          <p:cNvSpPr>
            <a:spLocks noGrp="1"/>
          </p:cNvSpPr>
          <p:nvPr>
            <p:ph type="subTitle" idx="1"/>
          </p:nvPr>
        </p:nvSpPr>
        <p:spPr/>
        <p:txBody>
          <a:bodyPr/>
          <a:lstStyle/>
          <a:p>
            <a:r>
              <a:rPr lang="it-IT" b="0" dirty="0"/>
              <a:t>Financial </a:t>
            </a:r>
            <a:r>
              <a:rPr lang="it-IT" b="0" dirty="0" err="1"/>
              <a:t>sustainability</a:t>
            </a:r>
            <a:r>
              <a:rPr lang="it-IT" b="0" dirty="0"/>
              <a:t> for </a:t>
            </a:r>
            <a:r>
              <a:rPr lang="it-IT" b="0" dirty="0" err="1"/>
              <a:t>eiT</a:t>
            </a:r>
            <a:r>
              <a:rPr lang="it-IT" b="0" dirty="0"/>
              <a:t>-food</a:t>
            </a:r>
            <a:endParaRPr lang="en-GB" b="0" dirty="0"/>
          </a:p>
        </p:txBody>
      </p:sp>
      <p:sp>
        <p:nvSpPr>
          <p:cNvPr id="4" name="Title 3">
            <a:extLst>
              <a:ext uri="{FF2B5EF4-FFF2-40B4-BE49-F238E27FC236}">
                <a16:creationId xmlns:a16="http://schemas.microsoft.com/office/drawing/2014/main" id="{DD3CC6B8-494D-45C6-8E90-C43BAFD23F45}"/>
              </a:ext>
            </a:extLst>
          </p:cNvPr>
          <p:cNvSpPr>
            <a:spLocks noGrp="1"/>
          </p:cNvSpPr>
          <p:nvPr>
            <p:ph type="ctrTitle"/>
          </p:nvPr>
        </p:nvSpPr>
        <p:spPr/>
        <p:txBody>
          <a:bodyPr/>
          <a:lstStyle/>
          <a:p>
            <a:r>
              <a:rPr lang="it-IT" sz="3200" dirty="0"/>
              <a:t>BACKGROUND OF FRM</a:t>
            </a:r>
            <a:endParaRPr lang="en-GB" sz="3200" dirty="0"/>
          </a:p>
        </p:txBody>
      </p:sp>
    </p:spTree>
    <p:extLst>
      <p:ext uri="{BB962C8B-B14F-4D97-AF65-F5344CB8AC3E}">
        <p14:creationId xmlns:p14="http://schemas.microsoft.com/office/powerpoint/2010/main" val="2733841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FC454A-B3FC-48EB-9207-8F3F52B97D15}"/>
              </a:ext>
            </a:extLst>
          </p:cNvPr>
          <p:cNvSpPr>
            <a:spLocks noGrp="1"/>
          </p:cNvSpPr>
          <p:nvPr>
            <p:ph type="title"/>
          </p:nvPr>
        </p:nvSpPr>
        <p:spPr>
          <a:xfrm>
            <a:off x="457200" y="205979"/>
            <a:ext cx="8435579" cy="857250"/>
          </a:xfrm>
        </p:spPr>
        <p:txBody>
          <a:bodyPr>
            <a:normAutofit/>
          </a:bodyPr>
          <a:lstStyle/>
          <a:p>
            <a:pPr algn="l"/>
            <a:r>
              <a:rPr lang="nl-NL" sz="2400" cap="none" dirty="0"/>
              <a:t>Go-</a:t>
            </a:r>
            <a:r>
              <a:rPr lang="nl-NL" sz="2400" cap="none" dirty="0" err="1"/>
              <a:t>to</a:t>
            </a:r>
            <a:r>
              <a:rPr lang="nl-NL" sz="2400" cap="none" dirty="0"/>
              <a:t>-market </a:t>
            </a:r>
            <a:r>
              <a:rPr lang="nl-NL" sz="2400" cap="none" dirty="0" err="1"/>
              <a:t>strategy</a:t>
            </a:r>
            <a:r>
              <a:rPr lang="nl-NL" sz="2400" cap="none" dirty="0"/>
              <a:t> </a:t>
            </a:r>
            <a:r>
              <a:rPr lang="nl-NL" sz="2400" cap="none" dirty="0" err="1"/>
              <a:t>based</a:t>
            </a:r>
            <a:r>
              <a:rPr lang="nl-NL" sz="2400" cap="none" dirty="0"/>
              <a:t> on </a:t>
            </a:r>
            <a:r>
              <a:rPr lang="nl-NL" sz="2400" cap="none" dirty="0" err="1"/>
              <a:t>assumptions</a:t>
            </a:r>
            <a:r>
              <a:rPr lang="nl-NL" sz="2400" cap="none" dirty="0"/>
              <a:t> </a:t>
            </a:r>
            <a:r>
              <a:rPr lang="nl-NL" sz="2400" cap="none" dirty="0" err="1"/>
              <a:t>and</a:t>
            </a:r>
            <a:r>
              <a:rPr lang="nl-NL" sz="2400" cap="none" dirty="0"/>
              <a:t> scenario analysis</a:t>
            </a:r>
            <a:endParaRPr lang="nl-NL" sz="2700" cap="none" dirty="0">
              <a:solidFill>
                <a:schemeClr val="tx2"/>
              </a:solidFill>
            </a:endParaRPr>
          </a:p>
        </p:txBody>
      </p:sp>
      <p:graphicFrame>
        <p:nvGraphicFramePr>
          <p:cNvPr id="2" name="Table 1">
            <a:extLst>
              <a:ext uri="{FF2B5EF4-FFF2-40B4-BE49-F238E27FC236}">
                <a16:creationId xmlns:a16="http://schemas.microsoft.com/office/drawing/2014/main" id="{808B30DD-46B3-41AD-B844-F282F15553CE}"/>
              </a:ext>
            </a:extLst>
          </p:cNvPr>
          <p:cNvGraphicFramePr>
            <a:graphicFrameLocks noGrp="1"/>
          </p:cNvGraphicFramePr>
          <p:nvPr/>
        </p:nvGraphicFramePr>
        <p:xfrm>
          <a:off x="3083718" y="2443163"/>
          <a:ext cx="5467351" cy="2197459"/>
        </p:xfrm>
        <a:graphic>
          <a:graphicData uri="http://schemas.openxmlformats.org/drawingml/2006/table">
            <a:tbl>
              <a:tblPr/>
              <a:tblGrid>
                <a:gridCol w="2738774">
                  <a:extLst>
                    <a:ext uri="{9D8B030D-6E8A-4147-A177-3AD203B41FA5}">
                      <a16:colId xmlns:a16="http://schemas.microsoft.com/office/drawing/2014/main" val="2178013163"/>
                    </a:ext>
                  </a:extLst>
                </a:gridCol>
                <a:gridCol w="863985">
                  <a:extLst>
                    <a:ext uri="{9D8B030D-6E8A-4147-A177-3AD203B41FA5}">
                      <a16:colId xmlns:a16="http://schemas.microsoft.com/office/drawing/2014/main" val="2093653626"/>
                    </a:ext>
                  </a:extLst>
                </a:gridCol>
                <a:gridCol w="863985">
                  <a:extLst>
                    <a:ext uri="{9D8B030D-6E8A-4147-A177-3AD203B41FA5}">
                      <a16:colId xmlns:a16="http://schemas.microsoft.com/office/drawing/2014/main" val="4214124702"/>
                    </a:ext>
                  </a:extLst>
                </a:gridCol>
                <a:gridCol w="1000607">
                  <a:extLst>
                    <a:ext uri="{9D8B030D-6E8A-4147-A177-3AD203B41FA5}">
                      <a16:colId xmlns:a16="http://schemas.microsoft.com/office/drawing/2014/main" val="1400027219"/>
                    </a:ext>
                  </a:extLst>
                </a:gridCol>
              </a:tblGrid>
              <a:tr h="169289">
                <a:tc>
                  <a:txBody>
                    <a:bodyPr/>
                    <a:lstStyle/>
                    <a:p>
                      <a:pPr algn="l" fontAlgn="b"/>
                      <a:endParaRPr lang="nl-NL" sz="1100" b="0" i="0" u="none" strike="noStrike" dirty="0">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b"/>
                      <a:r>
                        <a:rPr lang="nl-NL" sz="1100" b="1" i="0" u="none" strike="noStrike">
                          <a:solidFill>
                            <a:srgbClr val="FFFFFF"/>
                          </a:solidFill>
                          <a:effectLst/>
                          <a:latin typeface="Calibri" panose="020F0502020204030204" pitchFamily="34" charset="0"/>
                        </a:rPr>
                        <a:t>Scenarios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65956497"/>
                  </a:ext>
                </a:extLst>
              </a:tr>
              <a:tr h="169289">
                <a:tc>
                  <a:txBody>
                    <a:bodyPr/>
                    <a:lstStyle/>
                    <a:p>
                      <a:pPr algn="l" fontAlgn="b"/>
                      <a:r>
                        <a:rPr lang="nl-NL" sz="1100" b="1" i="0" u="none" strike="noStrike">
                          <a:solidFill>
                            <a:srgbClr val="FFFFFF"/>
                          </a:solidFill>
                          <a:effectLst/>
                          <a:latin typeface="Calibri" panose="020F0502020204030204" pitchFamily="34" charset="0"/>
                        </a:rPr>
                        <a:t>Key assumptions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nl-NL" sz="1100" b="1" i="0" u="none" strike="noStrike">
                          <a:solidFill>
                            <a:srgbClr val="FFFFFF"/>
                          </a:solidFill>
                          <a:effectLst/>
                          <a:latin typeface="Calibri" panose="020F0502020204030204" pitchFamily="34" charset="0"/>
                        </a:rPr>
                        <a:t>Base case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nl-NL" sz="1100" b="1" i="0" u="none" strike="noStrike">
                          <a:solidFill>
                            <a:srgbClr val="FFFFFF"/>
                          </a:solidFill>
                          <a:effectLst/>
                          <a:latin typeface="Calibri" panose="020F0502020204030204" pitchFamily="34" charset="0"/>
                        </a:rPr>
                        <a:t>Best case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nl-NL" sz="1100" b="1" i="0" u="none" strike="noStrike">
                          <a:solidFill>
                            <a:srgbClr val="FFFFFF"/>
                          </a:solidFill>
                          <a:effectLst/>
                          <a:latin typeface="Calibri" panose="020F0502020204030204" pitchFamily="34" charset="0"/>
                        </a:rPr>
                        <a:t>Worst case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571151951"/>
                  </a:ext>
                </a:extLst>
              </a:tr>
              <a:tr h="169289">
                <a:tc>
                  <a:txBody>
                    <a:bodyPr/>
                    <a:lstStyle/>
                    <a:p>
                      <a:pPr algn="l" fontAlgn="b"/>
                      <a:r>
                        <a:rPr lang="en-US" sz="1100" b="0" i="0" u="none" strike="noStrike">
                          <a:effectLst/>
                          <a:latin typeface="Calibri" panose="020F0502020204030204" pitchFamily="34" charset="0"/>
                        </a:rPr>
                        <a:t>Projection start year market introduction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effectLst/>
                          <a:latin typeface="Calibri" panose="020F0502020204030204" pitchFamily="34" charset="0"/>
                        </a:rPr>
                        <a:t>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effectLst/>
                          <a:latin typeface="Calibri" panose="020F0502020204030204" pitchFamily="34" charset="0"/>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4331547"/>
                  </a:ext>
                </a:extLst>
              </a:tr>
              <a:tr h="169289">
                <a:tc>
                  <a:txBody>
                    <a:bodyPr/>
                    <a:lstStyle/>
                    <a:p>
                      <a:pPr algn="l" fontAlgn="b"/>
                      <a:r>
                        <a:rPr lang="nl-NL" sz="1100" b="0" i="0" u="none" strike="noStrike" dirty="0">
                          <a:effectLst/>
                          <a:latin typeface="Calibri" panose="020F0502020204030204" pitchFamily="34" charset="0"/>
                        </a:rPr>
                        <a:t>Forecast </a:t>
                      </a:r>
                      <a:r>
                        <a:rPr lang="nl-NL" sz="1100" b="0" i="0" u="none" strike="noStrike" dirty="0" err="1">
                          <a:effectLst/>
                          <a:latin typeface="Calibri" panose="020F0502020204030204" pitchFamily="34" charset="0"/>
                        </a:rPr>
                        <a:t>period</a:t>
                      </a:r>
                      <a:r>
                        <a:rPr lang="nl-NL" sz="1100" b="0" i="0" u="none" strike="noStrike" dirty="0">
                          <a:effectLst/>
                          <a:latin typeface="Calibri" panose="020F0502020204030204" pitchFamily="34" charset="0"/>
                        </a:rPr>
                        <a:t> (YR)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142115"/>
                  </a:ext>
                </a:extLst>
              </a:tr>
              <a:tr h="169289">
                <a:tc>
                  <a:txBody>
                    <a:bodyPr/>
                    <a:lstStyle/>
                    <a:p>
                      <a:pPr algn="l" fontAlgn="b"/>
                      <a:r>
                        <a:rPr lang="nl-NL" sz="1100" b="0" i="0" u="none" strike="noStrike">
                          <a:effectLst/>
                          <a:latin typeface="Calibri" panose="020F0502020204030204" pitchFamily="34" charset="0"/>
                        </a:rPr>
                        <a:t>Corporate income tax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567818"/>
                  </a:ext>
                </a:extLst>
              </a:tr>
              <a:tr h="169289">
                <a:tc>
                  <a:txBody>
                    <a:bodyPr/>
                    <a:lstStyle/>
                    <a:p>
                      <a:pPr algn="l" fontAlgn="b"/>
                      <a:r>
                        <a:rPr lang="en-US" sz="1100" b="0" i="0" u="none" strike="noStrike">
                          <a:effectLst/>
                          <a:latin typeface="Calibri" panose="020F0502020204030204" pitchFamily="34" charset="0"/>
                        </a:rPr>
                        <a:t>Year of market size data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3111603"/>
                  </a:ext>
                </a:extLst>
              </a:tr>
              <a:tr h="220138">
                <a:tc>
                  <a:txBody>
                    <a:bodyPr/>
                    <a:lstStyle/>
                    <a:p>
                      <a:pPr algn="l" fontAlgn="b"/>
                      <a:r>
                        <a:rPr lang="nl-NL" sz="1100" b="0" i="0" u="none" strike="noStrike" dirty="0">
                          <a:effectLst/>
                          <a:latin typeface="Calibri" panose="020F0502020204030204" pitchFamily="34" charset="0"/>
                        </a:rPr>
                        <a:t>Total </a:t>
                      </a:r>
                      <a:r>
                        <a:rPr lang="nl-NL" sz="1100" b="0" i="0" u="none" strike="noStrike" dirty="0" err="1">
                          <a:effectLst/>
                          <a:latin typeface="Calibri" panose="020F0502020204030204" pitchFamily="34" charset="0"/>
                        </a:rPr>
                        <a:t>available</a:t>
                      </a:r>
                      <a:r>
                        <a:rPr lang="nl-NL" sz="1100" b="0" i="0" u="none" strike="noStrike" dirty="0">
                          <a:effectLst/>
                          <a:latin typeface="Calibri" panose="020F0502020204030204" pitchFamily="34" charset="0"/>
                        </a:rPr>
                        <a:t> market (TAM)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23.900.000.000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23.900.000.000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23.900.000.000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52382"/>
                  </a:ext>
                </a:extLst>
              </a:tr>
              <a:tr h="169289">
                <a:tc>
                  <a:txBody>
                    <a:bodyPr/>
                    <a:lstStyle/>
                    <a:p>
                      <a:pPr algn="l" fontAlgn="b"/>
                      <a:r>
                        <a:rPr lang="nl-NL" sz="1100" b="0" i="0" u="none" strike="noStrike">
                          <a:effectLst/>
                          <a:latin typeface="Calibri" panose="020F0502020204030204" pitchFamily="34" charset="0"/>
                        </a:rPr>
                        <a:t>Serviceable available market (SAM)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4.900.000.000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4.900.000.000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4.900.000.000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829404"/>
                  </a:ext>
                </a:extLst>
              </a:tr>
              <a:tr h="169289">
                <a:tc>
                  <a:txBody>
                    <a:bodyPr/>
                    <a:lstStyle/>
                    <a:p>
                      <a:pPr algn="l" fontAlgn="b"/>
                      <a:r>
                        <a:rPr lang="nl-NL" sz="1100" b="0" i="0" u="none" strike="noStrike">
                          <a:effectLst/>
                          <a:latin typeface="Calibri" panose="020F0502020204030204" pitchFamily="34" charset="0"/>
                        </a:rPr>
                        <a:t>Serviceable obtainable market (SOM)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70.000.000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70.000.000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70.000.000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113664"/>
                  </a:ext>
                </a:extLst>
              </a:tr>
              <a:tr h="169289">
                <a:tc>
                  <a:txBody>
                    <a:bodyPr/>
                    <a:lstStyle/>
                    <a:p>
                      <a:pPr algn="l" fontAlgn="b"/>
                      <a:r>
                        <a:rPr lang="en-US" sz="1100" b="0" i="0" u="none" strike="noStrike">
                          <a:effectLst/>
                          <a:latin typeface="Calibri" panose="020F0502020204030204" pitchFamily="34" charset="0"/>
                        </a:rPr>
                        <a:t>Market share of SOM start year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487945"/>
                  </a:ext>
                </a:extLst>
              </a:tr>
              <a:tr h="169289">
                <a:tc>
                  <a:txBody>
                    <a:bodyPr/>
                    <a:lstStyle/>
                    <a:p>
                      <a:pPr algn="l" fontAlgn="b"/>
                      <a:r>
                        <a:rPr lang="en-US" sz="1100" b="0" i="0" u="none" strike="noStrike">
                          <a:effectLst/>
                          <a:latin typeface="Calibri" panose="020F0502020204030204" pitchFamily="34" charset="0"/>
                        </a:rPr>
                        <a:t>Annual scale up rate sales volume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189198"/>
                  </a:ext>
                </a:extLst>
              </a:tr>
              <a:tr h="169289">
                <a:tc>
                  <a:txBody>
                    <a:bodyPr/>
                    <a:lstStyle/>
                    <a:p>
                      <a:pPr algn="l" fontAlgn="b"/>
                      <a:r>
                        <a:rPr lang="en-US" sz="1100" b="0" i="0" u="none" strike="noStrike">
                          <a:effectLst/>
                          <a:latin typeface="Calibri" panose="020F0502020204030204" pitchFamily="34" charset="0"/>
                        </a:rPr>
                        <a:t>Price per unit start market introduction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830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a:effectLst/>
                          <a:latin typeface="Calibri" panose="020F0502020204030204" pitchFamily="34" charset="0"/>
                        </a:rPr>
                        <a:t>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effectLst/>
                          <a:latin typeface="Calibri" panose="020F0502020204030204" pitchFamily="34" charset="0"/>
                        </a:rPr>
                        <a:t>785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437100"/>
                  </a:ext>
                </a:extLst>
              </a:tr>
            </a:tbl>
          </a:graphicData>
        </a:graphic>
      </p:graphicFrame>
      <p:sp>
        <p:nvSpPr>
          <p:cNvPr id="3" name="TextBox 2">
            <a:extLst>
              <a:ext uri="{FF2B5EF4-FFF2-40B4-BE49-F238E27FC236}">
                <a16:creationId xmlns:a16="http://schemas.microsoft.com/office/drawing/2014/main" id="{93BB50BC-D430-4EBC-85E4-F6DF6EE391CD}"/>
              </a:ext>
            </a:extLst>
          </p:cNvPr>
          <p:cNvSpPr txBox="1"/>
          <p:nvPr/>
        </p:nvSpPr>
        <p:spPr>
          <a:xfrm>
            <a:off x="457200" y="901445"/>
            <a:ext cx="8435579" cy="715581"/>
          </a:xfrm>
          <a:prstGeom prst="rect">
            <a:avLst/>
          </a:prstGeom>
          <a:noFill/>
        </p:spPr>
        <p:txBody>
          <a:bodyPr wrap="square" rtlCol="0">
            <a:spAutoFit/>
          </a:bodyPr>
          <a:lstStyle/>
          <a:p>
            <a:r>
              <a:rPr lang="nl-NL" sz="1350" dirty="0"/>
              <a:t>It’s </a:t>
            </a:r>
            <a:r>
              <a:rPr lang="nl-NL" sz="1350" dirty="0" err="1"/>
              <a:t>all</a:t>
            </a:r>
            <a:r>
              <a:rPr lang="nl-NL" sz="1350" dirty="0"/>
              <a:t> </a:t>
            </a:r>
            <a:r>
              <a:rPr lang="nl-NL" sz="1350" dirty="0" err="1"/>
              <a:t>about</a:t>
            </a:r>
            <a:r>
              <a:rPr lang="nl-NL" sz="1350" dirty="0"/>
              <a:t> </a:t>
            </a:r>
            <a:r>
              <a:rPr lang="nl-NL" sz="1350" b="1" dirty="0" err="1">
                <a:solidFill>
                  <a:schemeClr val="accent1"/>
                </a:solidFill>
              </a:rPr>
              <a:t>robust</a:t>
            </a:r>
            <a:r>
              <a:rPr lang="nl-NL" sz="1350" b="1" dirty="0">
                <a:solidFill>
                  <a:schemeClr val="accent1"/>
                </a:solidFill>
              </a:rPr>
              <a:t> </a:t>
            </a:r>
            <a:r>
              <a:rPr lang="nl-NL" sz="1350" b="1" dirty="0" err="1">
                <a:solidFill>
                  <a:schemeClr val="accent1"/>
                </a:solidFill>
              </a:rPr>
              <a:t>assumptions</a:t>
            </a:r>
            <a:r>
              <a:rPr lang="nl-NL" sz="1350" dirty="0"/>
              <a:t>: </a:t>
            </a:r>
          </a:p>
          <a:p>
            <a:pPr marL="214313" indent="-214313">
              <a:buFont typeface="Arial" panose="020B0604020202020204" pitchFamily="34" charset="0"/>
              <a:buChar char="•"/>
            </a:pPr>
            <a:r>
              <a:rPr lang="nl-NL" sz="1350" dirty="0" err="1"/>
              <a:t>What</a:t>
            </a:r>
            <a:r>
              <a:rPr lang="nl-NL" sz="1350" dirty="0"/>
              <a:t> are </a:t>
            </a:r>
            <a:r>
              <a:rPr lang="nl-NL" sz="1350" dirty="0" err="1"/>
              <a:t>the</a:t>
            </a:r>
            <a:r>
              <a:rPr lang="nl-NL" sz="1350" dirty="0"/>
              <a:t> </a:t>
            </a:r>
            <a:r>
              <a:rPr lang="nl-NL" sz="1350" dirty="0" err="1"/>
              <a:t>key</a:t>
            </a:r>
            <a:r>
              <a:rPr lang="nl-NL" sz="1350" dirty="0"/>
              <a:t> </a:t>
            </a:r>
            <a:r>
              <a:rPr lang="nl-NL" sz="1350" dirty="0" err="1"/>
              <a:t>assumptions</a:t>
            </a:r>
            <a:r>
              <a:rPr lang="nl-NL" sz="1350" dirty="0"/>
              <a:t> </a:t>
            </a:r>
            <a:r>
              <a:rPr lang="nl-NL" sz="1350" dirty="0" err="1"/>
              <a:t>underlying</a:t>
            </a:r>
            <a:r>
              <a:rPr lang="nl-NL" sz="1350" dirty="0"/>
              <a:t> </a:t>
            </a:r>
            <a:r>
              <a:rPr lang="nl-NL" sz="1350" dirty="0" err="1"/>
              <a:t>operational</a:t>
            </a:r>
            <a:r>
              <a:rPr lang="nl-NL" sz="1350" dirty="0"/>
              <a:t> </a:t>
            </a:r>
            <a:r>
              <a:rPr lang="nl-NL" sz="1350" dirty="0" err="1"/>
              <a:t>costs</a:t>
            </a:r>
            <a:r>
              <a:rPr lang="nl-NL" sz="1350" dirty="0"/>
              <a:t>, </a:t>
            </a:r>
            <a:r>
              <a:rPr lang="nl-NL" sz="1350" dirty="0" err="1"/>
              <a:t>investments</a:t>
            </a:r>
            <a:r>
              <a:rPr lang="nl-NL" sz="1350" dirty="0"/>
              <a:t> </a:t>
            </a:r>
            <a:r>
              <a:rPr lang="nl-NL" sz="1350" dirty="0" err="1"/>
              <a:t>and</a:t>
            </a:r>
            <a:r>
              <a:rPr lang="nl-NL" sz="1350" dirty="0"/>
              <a:t> </a:t>
            </a:r>
            <a:r>
              <a:rPr lang="nl-NL" sz="1350" dirty="0" err="1"/>
              <a:t>revenues</a:t>
            </a:r>
            <a:r>
              <a:rPr lang="nl-NL" sz="1350" dirty="0"/>
              <a:t>?</a:t>
            </a:r>
          </a:p>
          <a:p>
            <a:pPr marL="214313" indent="-214313">
              <a:buFont typeface="Arial" panose="020B0604020202020204" pitchFamily="34" charset="0"/>
              <a:buChar char="•"/>
            </a:pPr>
            <a:r>
              <a:rPr lang="nl-NL" sz="1350" dirty="0"/>
              <a:t>Are </a:t>
            </a:r>
            <a:r>
              <a:rPr lang="nl-NL" sz="1350" dirty="0" err="1"/>
              <a:t>the</a:t>
            </a:r>
            <a:r>
              <a:rPr lang="nl-NL" sz="1350" dirty="0"/>
              <a:t> </a:t>
            </a:r>
            <a:r>
              <a:rPr lang="nl-NL" sz="1350" dirty="0" err="1"/>
              <a:t>quantified</a:t>
            </a:r>
            <a:r>
              <a:rPr lang="nl-NL" sz="1350" dirty="0"/>
              <a:t> </a:t>
            </a:r>
            <a:r>
              <a:rPr lang="nl-NL" sz="1350" dirty="0" err="1"/>
              <a:t>key</a:t>
            </a:r>
            <a:r>
              <a:rPr lang="nl-NL" sz="1350" dirty="0"/>
              <a:t> </a:t>
            </a:r>
            <a:r>
              <a:rPr lang="nl-NL" sz="1350" dirty="0" err="1"/>
              <a:t>assumptions</a:t>
            </a:r>
            <a:r>
              <a:rPr lang="nl-NL" sz="1350" dirty="0"/>
              <a:t> </a:t>
            </a:r>
            <a:r>
              <a:rPr lang="nl-NL" sz="1350" dirty="0" err="1"/>
              <a:t>robust</a:t>
            </a:r>
            <a:r>
              <a:rPr lang="nl-NL" sz="1350" dirty="0"/>
              <a:t>, i.e. </a:t>
            </a:r>
            <a:r>
              <a:rPr lang="nl-NL" sz="1350" dirty="0" err="1"/>
              <a:t>reliable</a:t>
            </a:r>
            <a:r>
              <a:rPr lang="nl-NL" sz="1350" dirty="0"/>
              <a:t>, </a:t>
            </a:r>
            <a:r>
              <a:rPr lang="nl-NL" sz="1350" dirty="0" err="1"/>
              <a:t>realistic</a:t>
            </a:r>
            <a:r>
              <a:rPr lang="nl-NL" sz="1350" dirty="0"/>
              <a:t>, </a:t>
            </a:r>
            <a:r>
              <a:rPr lang="nl-NL" sz="1350" dirty="0" err="1"/>
              <a:t>valid</a:t>
            </a:r>
            <a:r>
              <a:rPr lang="nl-NL" sz="1350" dirty="0"/>
              <a:t>? </a:t>
            </a:r>
          </a:p>
        </p:txBody>
      </p:sp>
      <p:sp>
        <p:nvSpPr>
          <p:cNvPr id="13" name="TextBox 12">
            <a:extLst>
              <a:ext uri="{FF2B5EF4-FFF2-40B4-BE49-F238E27FC236}">
                <a16:creationId xmlns:a16="http://schemas.microsoft.com/office/drawing/2014/main" id="{8C66B685-DE0D-405B-A0C4-2CA8ED0E7D8D}"/>
              </a:ext>
            </a:extLst>
          </p:cNvPr>
          <p:cNvSpPr txBox="1"/>
          <p:nvPr/>
        </p:nvSpPr>
        <p:spPr>
          <a:xfrm>
            <a:off x="457200" y="1632722"/>
            <a:ext cx="8435579" cy="923330"/>
          </a:xfrm>
          <a:prstGeom prst="rect">
            <a:avLst/>
          </a:prstGeom>
          <a:noFill/>
        </p:spPr>
        <p:txBody>
          <a:bodyPr wrap="square" rtlCol="0">
            <a:spAutoFit/>
          </a:bodyPr>
          <a:lstStyle/>
          <a:p>
            <a:r>
              <a:rPr lang="nl-NL" sz="1350" dirty="0" err="1">
                <a:sym typeface="Wingdings" panose="05000000000000000000" pitchFamily="2" charset="2"/>
              </a:rPr>
              <a:t>Assumptions</a:t>
            </a:r>
            <a:r>
              <a:rPr lang="nl-NL" sz="1350" dirty="0">
                <a:sym typeface="Wingdings" panose="05000000000000000000" pitchFamily="2" charset="2"/>
              </a:rPr>
              <a:t> </a:t>
            </a:r>
            <a:r>
              <a:rPr lang="nl-NL" sz="1350" dirty="0" err="1">
                <a:sym typeface="Wingdings" panose="05000000000000000000" pitchFamily="2" charset="2"/>
              </a:rPr>
              <a:t>need</a:t>
            </a:r>
            <a:r>
              <a:rPr lang="nl-NL" sz="1350" dirty="0">
                <a:sym typeface="Wingdings" panose="05000000000000000000" pitchFamily="2" charset="2"/>
              </a:rPr>
              <a:t>:</a:t>
            </a:r>
          </a:p>
          <a:p>
            <a:pPr marL="214313" indent="-214313">
              <a:buFont typeface="Arial" panose="020B0604020202020204" pitchFamily="34" charset="0"/>
              <a:buChar char="•"/>
            </a:pPr>
            <a:r>
              <a:rPr lang="nl-NL" sz="1350" dirty="0" err="1">
                <a:sym typeface="Wingdings" panose="05000000000000000000" pitchFamily="2" charset="2"/>
              </a:rPr>
              <a:t>Reliable</a:t>
            </a:r>
            <a:r>
              <a:rPr lang="nl-NL" sz="1350" dirty="0">
                <a:sym typeface="Wingdings" panose="05000000000000000000" pitchFamily="2" charset="2"/>
              </a:rPr>
              <a:t> sources of information </a:t>
            </a:r>
            <a:r>
              <a:rPr lang="nl-NL" sz="1350" dirty="0" err="1">
                <a:sym typeface="Wingdings" panose="05000000000000000000" pitchFamily="2" charset="2"/>
              </a:rPr>
              <a:t>for</a:t>
            </a:r>
            <a:r>
              <a:rPr lang="nl-NL" sz="1350" dirty="0">
                <a:sym typeface="Wingdings" panose="05000000000000000000" pitchFamily="2" charset="2"/>
              </a:rPr>
              <a:t> </a:t>
            </a:r>
            <a:r>
              <a:rPr lang="nl-NL" sz="1350" dirty="0" err="1">
                <a:sym typeface="Wingdings" panose="05000000000000000000" pitchFamily="2" charset="2"/>
              </a:rPr>
              <a:t>each</a:t>
            </a:r>
            <a:r>
              <a:rPr lang="nl-NL" sz="1350" dirty="0">
                <a:sym typeface="Wingdings" panose="05000000000000000000" pitchFamily="2" charset="2"/>
              </a:rPr>
              <a:t> </a:t>
            </a:r>
            <a:r>
              <a:rPr lang="nl-NL" sz="1350" dirty="0" err="1">
                <a:sym typeface="Wingdings" panose="05000000000000000000" pitchFamily="2" charset="2"/>
              </a:rPr>
              <a:t>key</a:t>
            </a:r>
            <a:r>
              <a:rPr lang="nl-NL" sz="1350" dirty="0">
                <a:sym typeface="Wingdings" panose="05000000000000000000" pitchFamily="2" charset="2"/>
              </a:rPr>
              <a:t> </a:t>
            </a:r>
            <a:r>
              <a:rPr lang="nl-NL" sz="1350" dirty="0" err="1">
                <a:sym typeface="Wingdings" panose="05000000000000000000" pitchFamily="2" charset="2"/>
              </a:rPr>
              <a:t>assumption</a:t>
            </a:r>
            <a:endParaRPr lang="nl-NL" sz="1350" dirty="0">
              <a:sym typeface="Wingdings" panose="05000000000000000000" pitchFamily="2" charset="2"/>
            </a:endParaRPr>
          </a:p>
          <a:p>
            <a:pPr marL="214313" indent="-214313">
              <a:buFont typeface="Arial" panose="020B0604020202020204" pitchFamily="34" charset="0"/>
              <a:buChar char="•"/>
            </a:pPr>
            <a:r>
              <a:rPr lang="nl-NL" sz="1350" dirty="0" err="1">
                <a:sym typeface="Wingdings" panose="05000000000000000000" pitchFamily="2" charset="2"/>
              </a:rPr>
              <a:t>Validity</a:t>
            </a:r>
            <a:r>
              <a:rPr lang="nl-NL" sz="1350" dirty="0">
                <a:sym typeface="Wingdings" panose="05000000000000000000" pitchFamily="2" charset="2"/>
              </a:rPr>
              <a:t> check </a:t>
            </a:r>
            <a:r>
              <a:rPr lang="nl-NL" sz="1350" dirty="0" err="1">
                <a:sym typeface="Wingdings" panose="05000000000000000000" pitchFamily="2" charset="2"/>
              </a:rPr>
              <a:t>with</a:t>
            </a:r>
            <a:r>
              <a:rPr lang="nl-NL" sz="1350" dirty="0">
                <a:sym typeface="Wingdings" panose="05000000000000000000" pitchFamily="2" charset="2"/>
              </a:rPr>
              <a:t> </a:t>
            </a:r>
            <a:r>
              <a:rPr lang="nl-NL" sz="1350" b="1" dirty="0">
                <a:solidFill>
                  <a:schemeClr val="accent1"/>
                </a:solidFill>
                <a:sym typeface="Wingdings" panose="05000000000000000000" pitchFamily="2" charset="2"/>
              </a:rPr>
              <a:t>scenario analysis</a:t>
            </a:r>
            <a:r>
              <a:rPr lang="nl-NL" sz="1350" dirty="0">
                <a:sym typeface="Wingdings" panose="05000000000000000000" pitchFamily="2" charset="2"/>
              </a:rPr>
              <a:t>: are </a:t>
            </a:r>
            <a:r>
              <a:rPr lang="nl-NL" sz="1350" dirty="0" err="1">
                <a:sym typeface="Wingdings" panose="05000000000000000000" pitchFamily="2" charset="2"/>
              </a:rPr>
              <a:t>the</a:t>
            </a:r>
            <a:r>
              <a:rPr lang="nl-NL" sz="1350" dirty="0">
                <a:sym typeface="Wingdings" panose="05000000000000000000" pitchFamily="2" charset="2"/>
              </a:rPr>
              <a:t> financial </a:t>
            </a:r>
            <a:r>
              <a:rPr lang="nl-NL" sz="1350" dirty="0" err="1">
                <a:sym typeface="Wingdings" panose="05000000000000000000" pitchFamily="2" charset="2"/>
              </a:rPr>
              <a:t>outcomes</a:t>
            </a:r>
            <a:r>
              <a:rPr lang="nl-NL" sz="1350" dirty="0">
                <a:sym typeface="Wingdings" panose="05000000000000000000" pitchFamily="2" charset="2"/>
              </a:rPr>
              <a:t> (e.g. </a:t>
            </a:r>
            <a:r>
              <a:rPr lang="nl-NL" sz="1350" dirty="0" err="1">
                <a:sym typeface="Wingdings" panose="05000000000000000000" pitchFamily="2" charset="2"/>
              </a:rPr>
              <a:t>revenues</a:t>
            </a:r>
            <a:r>
              <a:rPr lang="nl-NL" sz="1350" dirty="0">
                <a:sym typeface="Wingdings" panose="05000000000000000000" pitchFamily="2" charset="2"/>
              </a:rPr>
              <a:t>, EBITDA, cash </a:t>
            </a:r>
            <a:r>
              <a:rPr lang="nl-NL" sz="1350" dirty="0" err="1">
                <a:sym typeface="Wingdings" panose="05000000000000000000" pitchFamily="2" charset="2"/>
              </a:rPr>
              <a:t>position</a:t>
            </a:r>
            <a:r>
              <a:rPr lang="nl-NL" sz="1350" dirty="0">
                <a:sym typeface="Wingdings" panose="05000000000000000000" pitchFamily="2" charset="2"/>
              </a:rPr>
              <a:t>) </a:t>
            </a:r>
            <a:r>
              <a:rPr lang="nl-NL" sz="1350" dirty="0" err="1">
                <a:sym typeface="Wingdings" panose="05000000000000000000" pitchFamily="2" charset="2"/>
              </a:rPr>
              <a:t>within</a:t>
            </a:r>
            <a:r>
              <a:rPr lang="nl-NL" sz="1350" dirty="0">
                <a:sym typeface="Wingdings" panose="05000000000000000000" pitchFamily="2" charset="2"/>
              </a:rPr>
              <a:t> </a:t>
            </a:r>
            <a:r>
              <a:rPr lang="nl-NL" sz="1350" dirty="0" err="1">
                <a:sym typeface="Wingdings" panose="05000000000000000000" pitchFamily="2" charset="2"/>
              </a:rPr>
              <a:t>acceptable</a:t>
            </a:r>
            <a:r>
              <a:rPr lang="nl-NL" sz="1350" dirty="0">
                <a:sym typeface="Wingdings" panose="05000000000000000000" pitchFamily="2" charset="2"/>
              </a:rPr>
              <a:t> </a:t>
            </a:r>
            <a:r>
              <a:rPr lang="en-GB" sz="1350" dirty="0">
                <a:sym typeface="Wingdings" panose="05000000000000000000" pitchFamily="2" charset="2"/>
              </a:rPr>
              <a:t>barriers</a:t>
            </a:r>
            <a:r>
              <a:rPr lang="nl-NL" sz="1350" dirty="0">
                <a:sym typeface="Wingdings" panose="05000000000000000000" pitchFamily="2" charset="2"/>
              </a:rPr>
              <a:t> in a base / best / worst case scenario ?</a:t>
            </a:r>
            <a:endParaRPr lang="en-GB" sz="1350" dirty="0"/>
          </a:p>
        </p:txBody>
      </p:sp>
      <p:pic>
        <p:nvPicPr>
          <p:cNvPr id="6146" name="Picture 2" descr="What If - The Well School of Ministry">
            <a:extLst>
              <a:ext uri="{FF2B5EF4-FFF2-40B4-BE49-F238E27FC236}">
                <a16:creationId xmlns:a16="http://schemas.microsoft.com/office/drawing/2014/main" id="{4E2A06CA-D1EC-4F4A-A9C3-70B821E0C2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931" y="2898819"/>
            <a:ext cx="2386013" cy="134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24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E30F82-A660-40E5-90DB-E36E589F838C}"/>
              </a:ext>
            </a:extLst>
          </p:cNvPr>
          <p:cNvSpPr>
            <a:spLocks noGrp="1"/>
          </p:cNvSpPr>
          <p:nvPr>
            <p:ph type="title"/>
          </p:nvPr>
        </p:nvSpPr>
        <p:spPr>
          <a:xfrm>
            <a:off x="457200" y="205978"/>
            <a:ext cx="8435280" cy="857250"/>
          </a:xfrm>
        </p:spPr>
        <p:txBody>
          <a:bodyPr>
            <a:normAutofit fontScale="90000"/>
          </a:bodyPr>
          <a:lstStyle/>
          <a:p>
            <a:pPr algn="l"/>
            <a:r>
              <a:rPr lang="nl-NL" sz="2700" cap="none" dirty="0" err="1"/>
              <a:t>Commercialisation</a:t>
            </a:r>
            <a:r>
              <a:rPr lang="nl-NL" sz="2700" cap="none" dirty="0"/>
              <a:t> </a:t>
            </a:r>
            <a:r>
              <a:rPr lang="nl-NL" sz="2700" cap="none" dirty="0" err="1"/>
              <a:t>Strategy</a:t>
            </a:r>
            <a:r>
              <a:rPr lang="nl-NL" sz="2700" cap="none" dirty="0"/>
              <a:t> </a:t>
            </a:r>
            <a:r>
              <a:rPr lang="nl-NL" sz="2700" cap="none" dirty="0" err="1"/>
              <a:t>to</a:t>
            </a:r>
            <a:r>
              <a:rPr lang="nl-NL" sz="2700" cap="none" dirty="0"/>
              <a:t> </a:t>
            </a:r>
            <a:r>
              <a:rPr lang="nl-NL" sz="2700" cap="none" dirty="0" err="1"/>
              <a:t>result</a:t>
            </a:r>
            <a:r>
              <a:rPr lang="nl-NL" sz="2700" cap="none" dirty="0"/>
              <a:t> in draft Cash Flow </a:t>
            </a:r>
            <a:r>
              <a:rPr lang="nl-NL" sz="2700" cap="none" dirty="0" err="1"/>
              <a:t>projections</a:t>
            </a:r>
            <a:br>
              <a:rPr lang="nl-NL" sz="2400" cap="none" dirty="0"/>
            </a:br>
            <a:r>
              <a:rPr lang="nl-NL" sz="2025" cap="none" dirty="0" err="1">
                <a:solidFill>
                  <a:schemeClr val="tx2"/>
                </a:solidFill>
              </a:rPr>
              <a:t>Income</a:t>
            </a:r>
            <a:r>
              <a:rPr lang="nl-NL" sz="2025" cap="none" dirty="0">
                <a:solidFill>
                  <a:schemeClr val="tx2"/>
                </a:solidFill>
              </a:rPr>
              <a:t> statement (Profit &amp; </a:t>
            </a:r>
            <a:r>
              <a:rPr lang="nl-NL" sz="2025" cap="none" dirty="0" err="1">
                <a:solidFill>
                  <a:schemeClr val="tx2"/>
                </a:solidFill>
              </a:rPr>
              <a:t>Loss</a:t>
            </a:r>
            <a:r>
              <a:rPr lang="nl-NL" sz="2025" cap="none" dirty="0">
                <a:solidFill>
                  <a:schemeClr val="tx2"/>
                </a:solidFill>
              </a:rPr>
              <a:t> Statement) 	</a:t>
            </a:r>
            <a:r>
              <a:rPr lang="nl-NL" sz="2025" cap="none" dirty="0" err="1">
                <a:solidFill>
                  <a:schemeClr val="tx2"/>
                </a:solidFill>
              </a:rPr>
              <a:t>and</a:t>
            </a:r>
            <a:r>
              <a:rPr lang="nl-NL" sz="2025" cap="none" dirty="0">
                <a:solidFill>
                  <a:schemeClr val="tx2"/>
                </a:solidFill>
              </a:rPr>
              <a:t> 	        Cash Flow Statement</a:t>
            </a:r>
            <a:r>
              <a:rPr lang="nl-NL" sz="2400" cap="none" dirty="0"/>
              <a:t> </a:t>
            </a:r>
            <a:br>
              <a:rPr lang="nl-NL" sz="2700" cap="none" dirty="0"/>
            </a:br>
            <a:endParaRPr lang="nl-NL" sz="2700" cap="none" dirty="0">
              <a:solidFill>
                <a:schemeClr val="tx2"/>
              </a:solidFill>
            </a:endParaRPr>
          </a:p>
        </p:txBody>
      </p:sp>
      <p:pic>
        <p:nvPicPr>
          <p:cNvPr id="3" name="Picture 2">
            <a:extLst>
              <a:ext uri="{FF2B5EF4-FFF2-40B4-BE49-F238E27FC236}">
                <a16:creationId xmlns:a16="http://schemas.microsoft.com/office/drawing/2014/main" id="{C344C29A-3034-46A4-AD8B-52D951CC016C}"/>
              </a:ext>
            </a:extLst>
          </p:cNvPr>
          <p:cNvPicPr>
            <a:picLocks noChangeAspect="1"/>
          </p:cNvPicPr>
          <p:nvPr/>
        </p:nvPicPr>
        <p:blipFill>
          <a:blip r:embed="rId2"/>
          <a:stretch>
            <a:fillRect/>
          </a:stretch>
        </p:blipFill>
        <p:spPr>
          <a:xfrm>
            <a:off x="1533164" y="979819"/>
            <a:ext cx="3508393" cy="4050542"/>
          </a:xfrm>
          <a:prstGeom prst="rect">
            <a:avLst/>
          </a:prstGeom>
        </p:spPr>
      </p:pic>
      <p:pic>
        <p:nvPicPr>
          <p:cNvPr id="5" name="Picture 4">
            <a:extLst>
              <a:ext uri="{FF2B5EF4-FFF2-40B4-BE49-F238E27FC236}">
                <a16:creationId xmlns:a16="http://schemas.microsoft.com/office/drawing/2014/main" id="{E6A2CF70-BD2B-41E1-A659-D510883C7497}"/>
              </a:ext>
            </a:extLst>
          </p:cNvPr>
          <p:cNvPicPr>
            <a:picLocks noChangeAspect="1"/>
          </p:cNvPicPr>
          <p:nvPr/>
        </p:nvPicPr>
        <p:blipFill>
          <a:blip r:embed="rId3"/>
          <a:stretch>
            <a:fillRect/>
          </a:stretch>
        </p:blipFill>
        <p:spPr>
          <a:xfrm>
            <a:off x="6435708" y="979819"/>
            <a:ext cx="2456772" cy="3836810"/>
          </a:xfrm>
          <a:prstGeom prst="rect">
            <a:avLst/>
          </a:prstGeom>
        </p:spPr>
      </p:pic>
      <p:grpSp>
        <p:nvGrpSpPr>
          <p:cNvPr id="21" name="Group 20">
            <a:extLst>
              <a:ext uri="{FF2B5EF4-FFF2-40B4-BE49-F238E27FC236}">
                <a16:creationId xmlns:a16="http://schemas.microsoft.com/office/drawing/2014/main" id="{77227A96-B532-46D4-A20F-8D940BC47728}"/>
              </a:ext>
            </a:extLst>
          </p:cNvPr>
          <p:cNvGrpSpPr/>
          <p:nvPr/>
        </p:nvGrpSpPr>
        <p:grpSpPr>
          <a:xfrm>
            <a:off x="3484606" y="1445740"/>
            <a:ext cx="3133361" cy="2326160"/>
            <a:chOff x="4646141" y="1927654"/>
            <a:chExt cx="4177815" cy="3101546"/>
          </a:xfrm>
        </p:grpSpPr>
        <p:sp>
          <p:nvSpPr>
            <p:cNvPr id="10" name="TextBox 9">
              <a:extLst>
                <a:ext uri="{FF2B5EF4-FFF2-40B4-BE49-F238E27FC236}">
                  <a16:creationId xmlns:a16="http://schemas.microsoft.com/office/drawing/2014/main" id="{32C81519-D2F2-4974-8E32-2139B5CF60BD}"/>
                </a:ext>
              </a:extLst>
            </p:cNvPr>
            <p:cNvSpPr txBox="1"/>
            <p:nvPr/>
          </p:nvSpPr>
          <p:spPr>
            <a:xfrm>
              <a:off x="7341147" y="2205682"/>
              <a:ext cx="1482809" cy="954108"/>
            </a:xfrm>
            <a:prstGeom prst="rect">
              <a:avLst/>
            </a:prstGeom>
            <a:noFill/>
          </p:spPr>
          <p:txBody>
            <a:bodyPr wrap="square" rtlCol="0">
              <a:spAutoFit/>
            </a:bodyPr>
            <a:lstStyle/>
            <a:p>
              <a:r>
                <a:rPr lang="en-GB" sz="1350" b="1" dirty="0">
                  <a:solidFill>
                    <a:schemeClr val="accent1"/>
                  </a:solidFill>
                </a:rPr>
                <a:t>EBIT from Income Statement</a:t>
              </a:r>
            </a:p>
          </p:txBody>
        </p:sp>
        <p:cxnSp>
          <p:nvCxnSpPr>
            <p:cNvPr id="12" name="Connector: Curved 11">
              <a:extLst>
                <a:ext uri="{FF2B5EF4-FFF2-40B4-BE49-F238E27FC236}">
                  <a16:creationId xmlns:a16="http://schemas.microsoft.com/office/drawing/2014/main" id="{D8097822-FA4E-4EA0-9E30-DB54FCED88C6}"/>
                </a:ext>
              </a:extLst>
            </p:cNvPr>
            <p:cNvCxnSpPr>
              <a:cxnSpLocks/>
            </p:cNvCxnSpPr>
            <p:nvPr/>
          </p:nvCxnSpPr>
          <p:spPr>
            <a:xfrm flipV="1">
              <a:off x="4646141" y="1927654"/>
              <a:ext cx="3781167" cy="3101546"/>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6652C1C5-C796-4F03-8A0E-03FC004FD2DB}"/>
              </a:ext>
            </a:extLst>
          </p:cNvPr>
          <p:cNvGrpSpPr/>
          <p:nvPr/>
        </p:nvGrpSpPr>
        <p:grpSpPr>
          <a:xfrm>
            <a:off x="220011" y="1288192"/>
            <a:ext cx="8787696" cy="3736958"/>
            <a:chOff x="293348" y="1717589"/>
            <a:chExt cx="11716928" cy="4982611"/>
          </a:xfrm>
        </p:grpSpPr>
        <p:sp>
          <p:nvSpPr>
            <p:cNvPr id="17" name="Rectangle 16">
              <a:extLst>
                <a:ext uri="{FF2B5EF4-FFF2-40B4-BE49-F238E27FC236}">
                  <a16:creationId xmlns:a16="http://schemas.microsoft.com/office/drawing/2014/main" id="{0F6E7AF6-584A-4B6C-B7E6-168902D67721}"/>
                </a:ext>
              </a:extLst>
            </p:cNvPr>
            <p:cNvSpPr/>
            <p:nvPr/>
          </p:nvSpPr>
          <p:spPr>
            <a:xfrm>
              <a:off x="335360" y="1717589"/>
              <a:ext cx="2127711" cy="2454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dirty="0" err="1">
                  <a:solidFill>
                    <a:schemeClr val="tx2"/>
                  </a:solidFill>
                </a:rPr>
                <a:t>Revenues</a:t>
              </a:r>
              <a:endParaRPr lang="nl-NL" sz="1200" dirty="0">
                <a:solidFill>
                  <a:schemeClr val="tx2"/>
                </a:solidFill>
              </a:endParaRPr>
            </a:p>
          </p:txBody>
        </p:sp>
        <p:sp>
          <p:nvSpPr>
            <p:cNvPr id="18" name="Rectangle 17">
              <a:extLst>
                <a:ext uri="{FF2B5EF4-FFF2-40B4-BE49-F238E27FC236}">
                  <a16:creationId xmlns:a16="http://schemas.microsoft.com/office/drawing/2014/main" id="{63B8399B-32AA-40BB-A9F3-22AE27312C0A}"/>
                </a:ext>
              </a:extLst>
            </p:cNvPr>
            <p:cNvSpPr/>
            <p:nvPr/>
          </p:nvSpPr>
          <p:spPr>
            <a:xfrm>
              <a:off x="293348" y="3888221"/>
              <a:ext cx="2252143" cy="2454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dirty="0">
                  <a:solidFill>
                    <a:schemeClr val="tx2"/>
                  </a:solidFill>
                </a:rPr>
                <a:t>Operating Profit</a:t>
              </a:r>
              <a:endParaRPr lang="nl-NL" sz="1200" dirty="0"/>
            </a:p>
          </p:txBody>
        </p:sp>
        <p:sp>
          <p:nvSpPr>
            <p:cNvPr id="19" name="Rectangle 18">
              <a:extLst>
                <a:ext uri="{FF2B5EF4-FFF2-40B4-BE49-F238E27FC236}">
                  <a16:creationId xmlns:a16="http://schemas.microsoft.com/office/drawing/2014/main" id="{86ABFA23-0457-4F25-B802-5A4C536C97AB}"/>
                </a:ext>
              </a:extLst>
            </p:cNvPr>
            <p:cNvSpPr/>
            <p:nvPr/>
          </p:nvSpPr>
          <p:spPr>
            <a:xfrm>
              <a:off x="8580944" y="6176731"/>
              <a:ext cx="3429332" cy="52346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sz="1200" dirty="0">
                  <a:solidFill>
                    <a:schemeClr val="tx2"/>
                  </a:solidFill>
                </a:rPr>
                <a:t>Net Cash </a:t>
              </a:r>
              <a:r>
                <a:rPr lang="nl-NL" sz="1200" dirty="0" err="1">
                  <a:solidFill>
                    <a:schemeClr val="tx2"/>
                  </a:solidFill>
                </a:rPr>
                <a:t>position</a:t>
              </a:r>
              <a:r>
                <a:rPr lang="nl-NL" sz="1200" dirty="0">
                  <a:solidFill>
                    <a:schemeClr val="tx2"/>
                  </a:solidFill>
                </a:rPr>
                <a:t> </a:t>
              </a:r>
            </a:p>
            <a:p>
              <a:pPr algn="r"/>
              <a:r>
                <a:rPr lang="nl-NL" sz="1200" dirty="0" err="1">
                  <a:solidFill>
                    <a:schemeClr val="tx2"/>
                  </a:solidFill>
                </a:rPr>
                <a:t>resulting</a:t>
              </a:r>
              <a:r>
                <a:rPr lang="nl-NL" sz="1200" dirty="0">
                  <a:solidFill>
                    <a:schemeClr val="tx2"/>
                  </a:solidFill>
                </a:rPr>
                <a:t> </a:t>
              </a:r>
              <a:r>
                <a:rPr lang="nl-NL" sz="1200" dirty="0" err="1">
                  <a:solidFill>
                    <a:schemeClr val="tx2"/>
                  </a:solidFill>
                </a:rPr>
                <a:t>from</a:t>
              </a:r>
              <a:r>
                <a:rPr lang="nl-NL" sz="1200" dirty="0">
                  <a:solidFill>
                    <a:schemeClr val="tx2"/>
                  </a:solidFill>
                </a:rPr>
                <a:t> cash in- </a:t>
              </a:r>
              <a:r>
                <a:rPr lang="nl-NL" sz="1200" dirty="0" err="1">
                  <a:solidFill>
                    <a:schemeClr val="tx2"/>
                  </a:solidFill>
                </a:rPr>
                <a:t>and</a:t>
              </a:r>
              <a:r>
                <a:rPr lang="nl-NL" sz="1200" dirty="0">
                  <a:solidFill>
                    <a:schemeClr val="tx2"/>
                  </a:solidFill>
                </a:rPr>
                <a:t> </a:t>
              </a:r>
              <a:r>
                <a:rPr lang="nl-NL" sz="1200" dirty="0" err="1">
                  <a:solidFill>
                    <a:schemeClr val="tx2"/>
                  </a:solidFill>
                </a:rPr>
                <a:t>outflows</a:t>
              </a:r>
              <a:endParaRPr lang="nl-NL" sz="1200" dirty="0">
                <a:solidFill>
                  <a:schemeClr val="tx2"/>
                </a:solidFill>
              </a:endParaRPr>
            </a:p>
          </p:txBody>
        </p:sp>
      </p:grpSp>
    </p:spTree>
    <p:extLst>
      <p:ext uri="{BB962C8B-B14F-4D97-AF65-F5344CB8AC3E}">
        <p14:creationId xmlns:p14="http://schemas.microsoft.com/office/powerpoint/2010/main" val="188922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700" cap="none" dirty="0"/>
              <a:t>Roadmap</a:t>
            </a:r>
            <a:br>
              <a:rPr lang="nl-NL" sz="2700" cap="none" dirty="0"/>
            </a:br>
            <a:r>
              <a:rPr lang="nl-NL" sz="2000" cap="none" dirty="0"/>
              <a:t>Cashflow </a:t>
            </a:r>
            <a:r>
              <a:rPr lang="nl-NL" sz="2000" cap="none" dirty="0" err="1"/>
              <a:t>related</a:t>
            </a:r>
            <a:r>
              <a:rPr lang="nl-NL" sz="2000" cap="none" dirty="0"/>
              <a:t> </a:t>
            </a:r>
            <a:r>
              <a:rPr lang="nl-NL" sz="2000" cap="none" dirty="0" err="1"/>
              <a:t>to</a:t>
            </a:r>
            <a:r>
              <a:rPr lang="nl-NL" sz="2000" cap="none" dirty="0"/>
              <a:t> </a:t>
            </a:r>
            <a:r>
              <a:rPr lang="nl-NL" sz="2000" cap="none" dirty="0" err="1"/>
              <a:t>milestones</a:t>
            </a:r>
            <a:endParaRPr lang="nl-NL" sz="2700" cap="none" dirty="0"/>
          </a:p>
        </p:txBody>
      </p:sp>
      <p:sp>
        <p:nvSpPr>
          <p:cNvPr id="6" name="Oval 5"/>
          <p:cNvSpPr/>
          <p:nvPr/>
        </p:nvSpPr>
        <p:spPr>
          <a:xfrm>
            <a:off x="5516282" y="1885950"/>
            <a:ext cx="990600" cy="9144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Product</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t="7034" r="2172" b="3873"/>
          <a:stretch/>
        </p:blipFill>
        <p:spPr>
          <a:xfrm>
            <a:off x="589567" y="1276350"/>
            <a:ext cx="7062196" cy="3429000"/>
          </a:xfrm>
          <a:prstGeom prst="rect">
            <a:avLst/>
          </a:prstGeom>
        </p:spPr>
      </p:pic>
      <p:pic>
        <p:nvPicPr>
          <p:cNvPr id="26" name="Picture 25">
            <a:extLst>
              <a:ext uri="{FF2B5EF4-FFF2-40B4-BE49-F238E27FC236}">
                <a16:creationId xmlns:a16="http://schemas.microsoft.com/office/drawing/2014/main" id="{AF7B5E06-BA69-4F0E-A5C4-5C18A9E23FC4}"/>
              </a:ext>
            </a:extLst>
          </p:cNvPr>
          <p:cNvPicPr>
            <a:picLocks noChangeAspect="1"/>
          </p:cNvPicPr>
          <p:nvPr/>
        </p:nvPicPr>
        <p:blipFill>
          <a:blip r:embed="rId4"/>
          <a:stretch>
            <a:fillRect/>
          </a:stretch>
        </p:blipFill>
        <p:spPr>
          <a:xfrm>
            <a:off x="7606862" y="1443658"/>
            <a:ext cx="1302900" cy="884584"/>
          </a:xfrm>
          <a:prstGeom prst="rect">
            <a:avLst/>
          </a:prstGeom>
        </p:spPr>
      </p:pic>
    </p:spTree>
    <p:extLst>
      <p:ext uri="{BB962C8B-B14F-4D97-AF65-F5344CB8AC3E}">
        <p14:creationId xmlns:p14="http://schemas.microsoft.com/office/powerpoint/2010/main" val="3121929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EIT Food financial return </a:t>
            </a:r>
            <a:r>
              <a:rPr lang="nl-NL" dirty="0" err="1"/>
              <a:t>mechanism</a:t>
            </a:r>
            <a:endParaRPr lang="nl-NL" dirty="0"/>
          </a:p>
        </p:txBody>
      </p:sp>
      <p:sp>
        <p:nvSpPr>
          <p:cNvPr id="3" name="Ondertitel 2"/>
          <p:cNvSpPr>
            <a:spLocks noGrp="1"/>
          </p:cNvSpPr>
          <p:nvPr>
            <p:ph type="subTitle" idx="1"/>
          </p:nvPr>
        </p:nvSpPr>
        <p:spPr/>
        <p:txBody>
          <a:bodyPr/>
          <a:lstStyle/>
          <a:p>
            <a:r>
              <a:rPr lang="en-US" sz="1600" dirty="0"/>
              <a:t>COMMERCIALISATION AND FRM TEMPLATE</a:t>
            </a:r>
            <a:endParaRPr lang="nl-NL" dirty="0"/>
          </a:p>
        </p:txBody>
      </p:sp>
      <p:sp>
        <p:nvSpPr>
          <p:cNvPr id="4" name="Tijdelijke aanduiding voor datum 3"/>
          <p:cNvSpPr>
            <a:spLocks noGrp="1"/>
          </p:cNvSpPr>
          <p:nvPr>
            <p:ph type="dt" sz="half" idx="10"/>
          </p:nvPr>
        </p:nvSpPr>
        <p:spPr/>
        <p:txBody>
          <a:bodyPr/>
          <a:lstStyle/>
          <a:p>
            <a:fld id="{B1D73C62-9FFC-4EAF-8291-7821F5E5E2D4}" type="datetime1">
              <a:rPr lang="nl-NL" smtClean="0"/>
              <a:t>22-11-2021</a:t>
            </a:fld>
            <a:endParaRPr lang="nl-NL" dirty="0"/>
          </a:p>
        </p:txBody>
      </p:sp>
    </p:spTree>
    <p:extLst>
      <p:ext uri="{BB962C8B-B14F-4D97-AF65-F5344CB8AC3E}">
        <p14:creationId xmlns:p14="http://schemas.microsoft.com/office/powerpoint/2010/main" val="242136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CDF48F-C8F1-497F-A50A-D08420D23108}"/>
              </a:ext>
            </a:extLst>
          </p:cNvPr>
          <p:cNvSpPr>
            <a:spLocks noGrp="1"/>
          </p:cNvSpPr>
          <p:nvPr>
            <p:ph type="body" sz="quarter" idx="15"/>
          </p:nvPr>
        </p:nvSpPr>
        <p:spPr>
          <a:xfrm>
            <a:off x="280040" y="285750"/>
            <a:ext cx="6480000" cy="324036"/>
          </a:xfrm>
        </p:spPr>
        <p:txBody>
          <a:bodyPr>
            <a:noAutofit/>
          </a:bodyPr>
          <a:lstStyle/>
          <a:p>
            <a:r>
              <a:rPr lang="en-US" sz="2700" b="0" dirty="0" err="1">
                <a:solidFill>
                  <a:schemeClr val="accent1"/>
                </a:solidFill>
                <a:latin typeface="+mj-lt"/>
                <a:ea typeface="+mj-ea"/>
                <a:cs typeface="+mj-cs"/>
              </a:rPr>
              <a:t>Commercialisation</a:t>
            </a:r>
            <a:r>
              <a:rPr lang="en-US" sz="2700" b="0" dirty="0">
                <a:solidFill>
                  <a:schemeClr val="accent1"/>
                </a:solidFill>
                <a:latin typeface="+mj-lt"/>
                <a:ea typeface="+mj-ea"/>
                <a:cs typeface="+mj-cs"/>
              </a:rPr>
              <a:t> and Financial Return Mechanism plan</a:t>
            </a:r>
          </a:p>
        </p:txBody>
      </p:sp>
      <p:graphicFrame>
        <p:nvGraphicFramePr>
          <p:cNvPr id="10" name="Text Placeholder 2">
            <a:extLst>
              <a:ext uri="{FF2B5EF4-FFF2-40B4-BE49-F238E27FC236}">
                <a16:creationId xmlns:a16="http://schemas.microsoft.com/office/drawing/2014/main" id="{5027AF59-B803-486C-A818-6EEFF1640374}"/>
              </a:ext>
            </a:extLst>
          </p:cNvPr>
          <p:cNvGraphicFramePr/>
          <p:nvPr>
            <p:extLst>
              <p:ext uri="{D42A27DB-BD31-4B8C-83A1-F6EECF244321}">
                <p14:modId xmlns:p14="http://schemas.microsoft.com/office/powerpoint/2010/main" val="1545545663"/>
              </p:ext>
            </p:extLst>
          </p:nvPr>
        </p:nvGraphicFramePr>
        <p:xfrm>
          <a:off x="266700" y="1276350"/>
          <a:ext cx="2933700" cy="2819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ext Placeholder 2">
            <a:extLst>
              <a:ext uri="{FF2B5EF4-FFF2-40B4-BE49-F238E27FC236}">
                <a16:creationId xmlns:a16="http://schemas.microsoft.com/office/drawing/2014/main" id="{7CDA620F-E52F-485B-8333-F6133FB9B176}"/>
              </a:ext>
            </a:extLst>
          </p:cNvPr>
          <p:cNvGraphicFramePr/>
          <p:nvPr>
            <p:extLst>
              <p:ext uri="{D42A27DB-BD31-4B8C-83A1-F6EECF244321}">
                <p14:modId xmlns:p14="http://schemas.microsoft.com/office/powerpoint/2010/main" val="3652101807"/>
              </p:ext>
            </p:extLst>
          </p:nvPr>
        </p:nvGraphicFramePr>
        <p:xfrm>
          <a:off x="3291860" y="1276350"/>
          <a:ext cx="2659116" cy="23127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a:extLst>
              <a:ext uri="{FF2B5EF4-FFF2-40B4-BE49-F238E27FC236}">
                <a16:creationId xmlns:a16="http://schemas.microsoft.com/office/drawing/2014/main" id="{CA31B88B-CD2B-40C2-9200-D3C25D76AAB5}"/>
              </a:ext>
            </a:extLst>
          </p:cNvPr>
          <p:cNvPicPr>
            <a:picLocks noChangeAspect="1"/>
          </p:cNvPicPr>
          <p:nvPr/>
        </p:nvPicPr>
        <p:blipFill>
          <a:blip r:embed="rId13"/>
          <a:stretch>
            <a:fillRect/>
          </a:stretch>
        </p:blipFill>
        <p:spPr>
          <a:xfrm>
            <a:off x="6042436" y="1219199"/>
            <a:ext cx="2427869" cy="33869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6539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a:xfrm>
            <a:off x="533400" y="438150"/>
            <a:ext cx="8435280" cy="857250"/>
          </a:xfrm>
        </p:spPr>
        <p:txBody>
          <a:bodyPr>
            <a:noAutofit/>
          </a:bodyPr>
          <a:lstStyle/>
          <a:p>
            <a:r>
              <a:rPr lang="en-US" sz="2000" dirty="0" err="1"/>
              <a:t>Commercialisation</a:t>
            </a:r>
            <a:r>
              <a:rPr lang="en-US" sz="2000" dirty="0"/>
              <a:t> and Financial Return Mechanism Template</a:t>
            </a:r>
            <a:br>
              <a:rPr lang="en-US" sz="2000" dirty="0"/>
            </a:br>
            <a:r>
              <a:rPr lang="en-US" sz="1800" dirty="0">
                <a:solidFill>
                  <a:schemeClr val="accent2">
                    <a:lumMod val="50000"/>
                  </a:schemeClr>
                </a:solidFill>
              </a:rPr>
              <a:t>Value Proposition and Unfair Advantage</a:t>
            </a:r>
            <a:br>
              <a:rPr lang="en-US" sz="2000" dirty="0"/>
            </a:br>
            <a:r>
              <a:rPr lang="en-US" sz="2000" dirty="0"/>
              <a:t> </a:t>
            </a:r>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571501" y="1076683"/>
            <a:ext cx="5105400" cy="3663694"/>
          </a:xfrm>
        </p:spPr>
        <p:txBody>
          <a:bodyPr>
            <a:normAutofit/>
          </a:bodyPr>
          <a:lstStyle/>
          <a:p>
            <a:pPr lvl="1"/>
            <a:r>
              <a:rPr lang="en-US" dirty="0"/>
              <a:t>Questions to be answered:</a:t>
            </a:r>
          </a:p>
          <a:p>
            <a:pPr lvl="1"/>
            <a:endParaRPr lang="en-US" dirty="0"/>
          </a:p>
          <a:p>
            <a:pPr marL="285750" lvl="1" indent="-285750">
              <a:buFontTx/>
              <a:buChar char="-"/>
            </a:pPr>
            <a:r>
              <a:rPr lang="en-US" dirty="0"/>
              <a:t>What is your single, clear compelling message; what are the features of </a:t>
            </a:r>
            <a:r>
              <a:rPr lang="en-US" b="1" dirty="0"/>
              <a:t>your solution</a:t>
            </a:r>
            <a:r>
              <a:rPr lang="en-US" dirty="0"/>
              <a:t>?</a:t>
            </a:r>
          </a:p>
          <a:p>
            <a:pPr marL="285750" lvl="1" indent="-285750">
              <a:buFontTx/>
              <a:buChar char="-"/>
            </a:pPr>
            <a:r>
              <a:rPr lang="en-US" dirty="0"/>
              <a:t>Please describe the </a:t>
            </a:r>
            <a:r>
              <a:rPr lang="en-US" b="1" dirty="0"/>
              <a:t>value proposition </a:t>
            </a:r>
            <a:r>
              <a:rPr lang="en-US" dirty="0"/>
              <a:t>of your innovative solution according to the definition LEAN Business Model Canvas.</a:t>
            </a:r>
          </a:p>
          <a:p>
            <a:pPr marL="285750" lvl="1" indent="-285750">
              <a:buFontTx/>
              <a:buChar char="-"/>
            </a:pPr>
            <a:r>
              <a:rPr lang="en-US" dirty="0"/>
              <a:t>Please describe the </a:t>
            </a:r>
            <a:r>
              <a:rPr lang="en-US" b="1" dirty="0"/>
              <a:t>Unfair Advantage </a:t>
            </a:r>
            <a:r>
              <a:rPr lang="en-US" dirty="0"/>
              <a:t>of your innovative solution (something that cannot be easily copied or bought).  </a:t>
            </a:r>
          </a:p>
          <a:p>
            <a:pPr marL="285750" lvl="1" indent="-285750">
              <a:buFontTx/>
              <a:buChar char="-"/>
            </a:pPr>
            <a:endParaRPr lang="en-US" dirty="0"/>
          </a:p>
          <a:p>
            <a:pPr lvl="1"/>
            <a:r>
              <a:rPr lang="en-US" dirty="0">
                <a:solidFill>
                  <a:srgbClr val="FF0000"/>
                </a:solidFill>
              </a:rPr>
              <a:t>Optional supporting documentation:</a:t>
            </a:r>
            <a:r>
              <a:rPr lang="en-US" dirty="0"/>
              <a:t> </a:t>
            </a:r>
          </a:p>
          <a:p>
            <a:pPr lvl="1"/>
            <a:r>
              <a:rPr lang="en-US" dirty="0"/>
              <a:t>Attach an analysis report following the structure of the Value Proposition Canvas.</a:t>
            </a:r>
          </a:p>
          <a:p>
            <a:endParaRPr lang="en-GB" sz="2000" dirty="0"/>
          </a:p>
        </p:txBody>
      </p:sp>
      <p:pic>
        <p:nvPicPr>
          <p:cNvPr id="6" name="Picture 2" descr="Interactive video marketing: 4 ways to captivate viewers | Blue Billywig">
            <a:extLst>
              <a:ext uri="{FF2B5EF4-FFF2-40B4-BE49-F238E27FC236}">
                <a16:creationId xmlns:a16="http://schemas.microsoft.com/office/drawing/2014/main" id="{9B1E6DA4-713C-497C-A967-01E6B553B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529" y="1581150"/>
            <a:ext cx="3763732" cy="267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369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000" dirty="0" err="1"/>
              <a:t>Commercialisation</a:t>
            </a:r>
            <a:r>
              <a:rPr lang="en-US" sz="2000" dirty="0"/>
              <a:t> and Financial Return Mechanism Template</a:t>
            </a:r>
            <a:br>
              <a:rPr lang="en-US" sz="2000" dirty="0"/>
            </a:br>
            <a:r>
              <a:rPr lang="en-US" sz="1800" dirty="0">
                <a:solidFill>
                  <a:schemeClr val="accent2">
                    <a:lumMod val="50000"/>
                  </a:schemeClr>
                </a:solidFill>
              </a:rPr>
              <a:t>KEY EXPLOITABLE RESULTS (KER’s)</a:t>
            </a:r>
            <a:br>
              <a:rPr lang="en-US" sz="1800" dirty="0">
                <a:solidFill>
                  <a:schemeClr val="accent2">
                    <a:lumMod val="50000"/>
                  </a:schemeClr>
                </a:solidFill>
              </a:rPr>
            </a:br>
            <a:r>
              <a:rPr lang="en-US" sz="2000" dirty="0"/>
              <a:t> </a:t>
            </a:r>
          </a:p>
        </p:txBody>
      </p:sp>
      <p:graphicFrame>
        <p:nvGraphicFramePr>
          <p:cNvPr id="3" name="Table 2">
            <a:extLst>
              <a:ext uri="{FF2B5EF4-FFF2-40B4-BE49-F238E27FC236}">
                <a16:creationId xmlns:a16="http://schemas.microsoft.com/office/drawing/2014/main" id="{00EC30FC-4CB6-4452-A96A-B0F39486F588}"/>
              </a:ext>
            </a:extLst>
          </p:cNvPr>
          <p:cNvGraphicFramePr>
            <a:graphicFrameLocks noGrp="1"/>
          </p:cNvGraphicFramePr>
          <p:nvPr>
            <p:extLst>
              <p:ext uri="{D42A27DB-BD31-4B8C-83A1-F6EECF244321}">
                <p14:modId xmlns:p14="http://schemas.microsoft.com/office/powerpoint/2010/main" val="2453078675"/>
              </p:ext>
            </p:extLst>
          </p:nvPr>
        </p:nvGraphicFramePr>
        <p:xfrm>
          <a:off x="609600" y="1095796"/>
          <a:ext cx="7924800" cy="947881"/>
        </p:xfrm>
        <a:graphic>
          <a:graphicData uri="http://schemas.openxmlformats.org/drawingml/2006/table">
            <a:tbl>
              <a:tblPr firstRow="1" firstCol="1" bandRow="1">
                <a:tableStyleId>{5C22544A-7EE6-4342-B048-85BDC9FD1C3A}</a:tableStyleId>
              </a:tblPr>
              <a:tblGrid>
                <a:gridCol w="591528">
                  <a:extLst>
                    <a:ext uri="{9D8B030D-6E8A-4147-A177-3AD203B41FA5}">
                      <a16:colId xmlns:a16="http://schemas.microsoft.com/office/drawing/2014/main" val="2413991605"/>
                    </a:ext>
                  </a:extLst>
                </a:gridCol>
                <a:gridCol w="3468621">
                  <a:extLst>
                    <a:ext uri="{9D8B030D-6E8A-4147-A177-3AD203B41FA5}">
                      <a16:colId xmlns:a16="http://schemas.microsoft.com/office/drawing/2014/main" val="2897209124"/>
                    </a:ext>
                  </a:extLst>
                </a:gridCol>
                <a:gridCol w="3864651">
                  <a:extLst>
                    <a:ext uri="{9D8B030D-6E8A-4147-A177-3AD203B41FA5}">
                      <a16:colId xmlns:a16="http://schemas.microsoft.com/office/drawing/2014/main" val="3384842470"/>
                    </a:ext>
                  </a:extLst>
                </a:gridCol>
              </a:tblGrid>
              <a:tr h="384370">
                <a:tc>
                  <a:txBody>
                    <a:bodyPr/>
                    <a:lstStyle/>
                    <a:p>
                      <a:pPr>
                        <a:lnSpc>
                          <a:spcPct val="107000"/>
                        </a:lnSpc>
                        <a:spcAft>
                          <a:spcPts val="800"/>
                        </a:spcAft>
                      </a:pPr>
                      <a:r>
                        <a:rPr lang="nl-NL" sz="1100">
                          <a:effectLst/>
                        </a:rPr>
                        <a:t># KER</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Title of KER</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IP owner - responsible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86415676"/>
                  </a:ext>
                </a:extLst>
              </a:tr>
              <a:tr h="187837">
                <a:tc>
                  <a:txBody>
                    <a:bodyPr/>
                    <a:lstStyle/>
                    <a:p>
                      <a:pPr>
                        <a:lnSpc>
                          <a:spcPct val="107000"/>
                        </a:lnSpc>
                        <a:spcAft>
                          <a:spcPts val="800"/>
                        </a:spcAft>
                      </a:pPr>
                      <a:r>
                        <a:rPr lang="nl-NL" sz="1100">
                          <a:effectLst/>
                        </a:rPr>
                        <a:t>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 one of the KAVA consortium partners ]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50730296"/>
                  </a:ext>
                </a:extLst>
              </a:tr>
              <a:tr h="187837">
                <a:tc>
                  <a:txBody>
                    <a:bodyPr/>
                    <a:lstStyle/>
                    <a:p>
                      <a:pPr>
                        <a:lnSpc>
                          <a:spcPct val="107000"/>
                        </a:lnSpc>
                        <a:spcAft>
                          <a:spcPts val="800"/>
                        </a:spcAft>
                      </a:pPr>
                      <a:r>
                        <a:rPr lang="nl-NL" sz="1100">
                          <a:effectLst/>
                        </a:rPr>
                        <a:t>2.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2579356"/>
                  </a:ext>
                </a:extLst>
              </a:tr>
              <a:tr h="187837">
                <a:tc>
                  <a:txBody>
                    <a:bodyPr/>
                    <a:lstStyle/>
                    <a:p>
                      <a:pPr>
                        <a:lnSpc>
                          <a:spcPct val="107000"/>
                        </a:lnSpc>
                        <a:spcAft>
                          <a:spcPts val="800"/>
                        </a:spcAft>
                      </a:pPr>
                      <a:r>
                        <a:rPr lang="nl-NL" sz="1100">
                          <a:effectLst/>
                        </a:rPr>
                        <a:t>3.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87340590"/>
                  </a:ext>
                </a:extLst>
              </a:tr>
            </a:tbl>
          </a:graphicData>
        </a:graphic>
      </p:graphicFrame>
      <p:graphicFrame>
        <p:nvGraphicFramePr>
          <p:cNvPr id="7" name="Table 6">
            <a:extLst>
              <a:ext uri="{FF2B5EF4-FFF2-40B4-BE49-F238E27FC236}">
                <a16:creationId xmlns:a16="http://schemas.microsoft.com/office/drawing/2014/main" id="{77124FB2-07CA-48D1-8415-6019CABB9025}"/>
              </a:ext>
            </a:extLst>
          </p:cNvPr>
          <p:cNvGraphicFramePr>
            <a:graphicFrameLocks noGrp="1"/>
          </p:cNvGraphicFramePr>
          <p:nvPr>
            <p:extLst>
              <p:ext uri="{D42A27DB-BD31-4B8C-83A1-F6EECF244321}">
                <p14:modId xmlns:p14="http://schemas.microsoft.com/office/powerpoint/2010/main" val="188797999"/>
              </p:ext>
            </p:extLst>
          </p:nvPr>
        </p:nvGraphicFramePr>
        <p:xfrm>
          <a:off x="609600" y="2304486"/>
          <a:ext cx="7924800" cy="795338"/>
        </p:xfrm>
        <a:graphic>
          <a:graphicData uri="http://schemas.openxmlformats.org/drawingml/2006/table">
            <a:tbl>
              <a:tblPr firstRow="1" firstCol="1" bandRow="1">
                <a:tableStyleId>{5C22544A-7EE6-4342-B048-85BDC9FD1C3A}</a:tableStyleId>
              </a:tblPr>
              <a:tblGrid>
                <a:gridCol w="582299">
                  <a:extLst>
                    <a:ext uri="{9D8B030D-6E8A-4147-A177-3AD203B41FA5}">
                      <a16:colId xmlns:a16="http://schemas.microsoft.com/office/drawing/2014/main" val="947603440"/>
                    </a:ext>
                  </a:extLst>
                </a:gridCol>
                <a:gridCol w="3600351">
                  <a:extLst>
                    <a:ext uri="{9D8B030D-6E8A-4147-A177-3AD203B41FA5}">
                      <a16:colId xmlns:a16="http://schemas.microsoft.com/office/drawing/2014/main" val="1000778197"/>
                    </a:ext>
                  </a:extLst>
                </a:gridCol>
                <a:gridCol w="3742150">
                  <a:extLst>
                    <a:ext uri="{9D8B030D-6E8A-4147-A177-3AD203B41FA5}">
                      <a16:colId xmlns:a16="http://schemas.microsoft.com/office/drawing/2014/main" val="3523213240"/>
                    </a:ext>
                  </a:extLst>
                </a:gridCol>
              </a:tblGrid>
              <a:tr h="0">
                <a:tc>
                  <a:txBody>
                    <a:bodyPr/>
                    <a:lstStyle/>
                    <a:p>
                      <a:pPr>
                        <a:lnSpc>
                          <a:spcPct val="107000"/>
                        </a:lnSpc>
                        <a:spcAft>
                          <a:spcPts val="800"/>
                        </a:spcAft>
                      </a:pPr>
                      <a:r>
                        <a:rPr lang="nl-NL" sz="1100">
                          <a:effectLst/>
                        </a:rPr>
                        <a:t>KER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Exploiting party of KER</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Part of consortium KAVA project? </a:t>
                      </a:r>
                      <a:endParaRPr lang="en-GB" sz="1100">
                        <a:effectLst/>
                      </a:endParaRPr>
                    </a:p>
                    <a:p>
                      <a:pPr>
                        <a:lnSpc>
                          <a:spcPct val="107000"/>
                        </a:lnSpc>
                        <a:spcAft>
                          <a:spcPts val="800"/>
                        </a:spcAft>
                      </a:pPr>
                      <a:r>
                        <a:rPr lang="nl-NL" sz="1100">
                          <a:effectLst/>
                        </a:rPr>
                        <a:t>State yes or no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32709895"/>
                  </a:ext>
                </a:extLst>
              </a:tr>
              <a:tr h="0">
                <a:tc>
                  <a:txBody>
                    <a:bodyPr/>
                    <a:lstStyle/>
                    <a:p>
                      <a:pPr>
                        <a:lnSpc>
                          <a:spcPct val="107000"/>
                        </a:lnSpc>
                        <a:spcAft>
                          <a:spcPts val="800"/>
                        </a:spcAft>
                      </a:pPr>
                      <a:r>
                        <a:rPr lang="nl-NL" sz="1100">
                          <a:effectLst/>
                        </a:rPr>
                        <a:t>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 one of the KAVA consortium partners ]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15196694"/>
                  </a:ext>
                </a:extLst>
              </a:tr>
              <a:tr h="0">
                <a:tc>
                  <a:txBody>
                    <a:bodyPr/>
                    <a:lstStyle/>
                    <a:p>
                      <a:pPr>
                        <a:lnSpc>
                          <a:spcPct val="107000"/>
                        </a:lnSpc>
                        <a:spcAft>
                          <a:spcPts val="800"/>
                        </a:spcAft>
                      </a:pPr>
                      <a:r>
                        <a:rPr lang="nl-NL" sz="1100">
                          <a:effectLst/>
                        </a:rPr>
                        <a:t>2.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43052692"/>
                  </a:ext>
                </a:extLst>
              </a:tr>
            </a:tbl>
          </a:graphicData>
        </a:graphic>
      </p:graphicFrame>
      <p:sp>
        <p:nvSpPr>
          <p:cNvPr id="8" name="Text Placeholder 2">
            <a:extLst>
              <a:ext uri="{FF2B5EF4-FFF2-40B4-BE49-F238E27FC236}">
                <a16:creationId xmlns:a16="http://schemas.microsoft.com/office/drawing/2014/main" id="{26530A97-BF9D-41EB-AC80-16D26D7905D4}"/>
              </a:ext>
            </a:extLst>
          </p:cNvPr>
          <p:cNvSpPr>
            <a:spLocks noGrp="1"/>
          </p:cNvSpPr>
          <p:nvPr>
            <p:ph type="body" sz="quarter" idx="13"/>
          </p:nvPr>
        </p:nvSpPr>
        <p:spPr>
          <a:xfrm>
            <a:off x="693390" y="3338969"/>
            <a:ext cx="7962899" cy="1143000"/>
          </a:xfrm>
        </p:spPr>
        <p:txBody>
          <a:bodyPr>
            <a:normAutofit/>
          </a:bodyPr>
          <a:lstStyle/>
          <a:p>
            <a:pPr lvl="1"/>
            <a:r>
              <a:rPr lang="en-US" dirty="0">
                <a:solidFill>
                  <a:srgbClr val="FF0000"/>
                </a:solidFill>
              </a:rPr>
              <a:t>Optional supporting documentation:</a:t>
            </a:r>
            <a:r>
              <a:rPr lang="en-US" dirty="0"/>
              <a:t> </a:t>
            </a:r>
          </a:p>
          <a:p>
            <a:pPr lvl="1"/>
            <a:r>
              <a:rPr lang="en-GB" dirty="0"/>
              <a:t>Attach a Summary of previous research / lab / Proof of Concept results, quantified, when possible.</a:t>
            </a:r>
            <a:endParaRPr lang="en-GB" sz="2000" dirty="0"/>
          </a:p>
        </p:txBody>
      </p:sp>
    </p:spTree>
    <p:extLst>
      <p:ext uri="{BB962C8B-B14F-4D97-AF65-F5344CB8AC3E}">
        <p14:creationId xmlns:p14="http://schemas.microsoft.com/office/powerpoint/2010/main" val="2138924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000" dirty="0" err="1"/>
              <a:t>Commercialisation</a:t>
            </a:r>
            <a:r>
              <a:rPr lang="en-US" sz="2000" dirty="0"/>
              <a:t> and Financial Return Mechanism Template</a:t>
            </a:r>
            <a:br>
              <a:rPr lang="en-US" sz="2000" dirty="0"/>
            </a:br>
            <a:r>
              <a:rPr lang="en-US" sz="1800" dirty="0">
                <a:solidFill>
                  <a:schemeClr val="accent2">
                    <a:lumMod val="50000"/>
                  </a:schemeClr>
                </a:solidFill>
              </a:rPr>
              <a:t>Scope of activities and responsibilities of exploiting party</a:t>
            </a:r>
            <a:br>
              <a:rPr lang="en-US" sz="1800" dirty="0">
                <a:solidFill>
                  <a:schemeClr val="accent2">
                    <a:lumMod val="50000"/>
                  </a:schemeClr>
                </a:solidFill>
              </a:rPr>
            </a:br>
            <a:r>
              <a:rPr lang="en-US" sz="2000" dirty="0"/>
              <a:t> </a:t>
            </a:r>
          </a:p>
        </p:txBody>
      </p:sp>
      <p:graphicFrame>
        <p:nvGraphicFramePr>
          <p:cNvPr id="4" name="Table 3">
            <a:extLst>
              <a:ext uri="{FF2B5EF4-FFF2-40B4-BE49-F238E27FC236}">
                <a16:creationId xmlns:a16="http://schemas.microsoft.com/office/drawing/2014/main" id="{A804A8F6-2D03-43CB-B335-46C166D7EB59}"/>
              </a:ext>
            </a:extLst>
          </p:cNvPr>
          <p:cNvGraphicFramePr>
            <a:graphicFrameLocks noGrp="1"/>
          </p:cNvGraphicFramePr>
          <p:nvPr>
            <p:extLst>
              <p:ext uri="{D42A27DB-BD31-4B8C-83A1-F6EECF244321}">
                <p14:modId xmlns:p14="http://schemas.microsoft.com/office/powerpoint/2010/main" val="3514336139"/>
              </p:ext>
            </p:extLst>
          </p:nvPr>
        </p:nvGraphicFramePr>
        <p:xfrm>
          <a:off x="533400" y="829278"/>
          <a:ext cx="8282881" cy="1023617"/>
        </p:xfrm>
        <a:graphic>
          <a:graphicData uri="http://schemas.openxmlformats.org/drawingml/2006/table">
            <a:tbl>
              <a:tblPr firstRow="1" firstCol="1" bandRow="1">
                <a:tableStyleId>{5C22544A-7EE6-4342-B048-85BDC9FD1C3A}</a:tableStyleId>
              </a:tblPr>
              <a:tblGrid>
                <a:gridCol w="814503">
                  <a:extLst>
                    <a:ext uri="{9D8B030D-6E8A-4147-A177-3AD203B41FA5}">
                      <a16:colId xmlns:a16="http://schemas.microsoft.com/office/drawing/2014/main" val="35524515"/>
                    </a:ext>
                  </a:extLst>
                </a:gridCol>
                <a:gridCol w="2062775">
                  <a:extLst>
                    <a:ext uri="{9D8B030D-6E8A-4147-A177-3AD203B41FA5}">
                      <a16:colId xmlns:a16="http://schemas.microsoft.com/office/drawing/2014/main" val="3766505753"/>
                    </a:ext>
                  </a:extLst>
                </a:gridCol>
                <a:gridCol w="2532922">
                  <a:extLst>
                    <a:ext uri="{9D8B030D-6E8A-4147-A177-3AD203B41FA5}">
                      <a16:colId xmlns:a16="http://schemas.microsoft.com/office/drawing/2014/main" val="3508824205"/>
                    </a:ext>
                  </a:extLst>
                </a:gridCol>
                <a:gridCol w="2872681">
                  <a:extLst>
                    <a:ext uri="{9D8B030D-6E8A-4147-A177-3AD203B41FA5}">
                      <a16:colId xmlns:a16="http://schemas.microsoft.com/office/drawing/2014/main" val="3968150889"/>
                    </a:ext>
                  </a:extLst>
                </a:gridCol>
              </a:tblGrid>
              <a:tr h="587245">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nSpc>
                          <a:spcPts val="1420"/>
                        </a:lnSpc>
                        <a:buFont typeface="+mj-lt"/>
                        <a:buAutoNum type="alphaLcParenR"/>
                      </a:pPr>
                      <a:r>
                        <a:rPr lang="en-GB" sz="1400" b="0" dirty="0">
                          <a:effectLst/>
                        </a:rPr>
                        <a:t>contractual basis of the exploitation</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lvl="0" indent="0">
                        <a:lnSpc>
                          <a:spcPts val="1420"/>
                        </a:lnSpc>
                        <a:buFont typeface="+mj-lt"/>
                        <a:buNone/>
                      </a:pPr>
                      <a:r>
                        <a:rPr lang="en-GB" sz="1400" b="0" dirty="0">
                          <a:effectLst/>
                        </a:rPr>
                        <a:t>b) exploiting party manufactures/ executes the KER</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lvl="0" indent="0">
                        <a:lnSpc>
                          <a:spcPts val="1420"/>
                        </a:lnSpc>
                        <a:buFont typeface="+mj-lt"/>
                        <a:buNone/>
                      </a:pPr>
                      <a:r>
                        <a:rPr lang="en-GB" sz="1400" b="0" dirty="0">
                          <a:effectLst/>
                        </a:rPr>
                        <a:t>c) If not, which party generates (manufactures) the KER?</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14347693"/>
                  </a:ext>
                </a:extLst>
              </a:tr>
              <a:tr h="191470">
                <a:tc>
                  <a:txBody>
                    <a:bodyPr/>
                    <a:lstStyle/>
                    <a:p>
                      <a:pPr>
                        <a:lnSpc>
                          <a:spcPct val="107000"/>
                        </a:lnSpc>
                        <a:spcAft>
                          <a:spcPts val="800"/>
                        </a:spcAft>
                      </a:pPr>
                      <a:r>
                        <a:rPr lang="nl-NL" sz="1400" b="0">
                          <a:effectLst/>
                        </a:rPr>
                        <a:t>KER # 1</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a:effectLst/>
                        </a:rPr>
                        <a:t>IP owner /  IP license</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a:effectLst/>
                        </a:rPr>
                        <a:t>Yes / No</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dirty="0">
                          <a:effectLst/>
                        </a:rPr>
                        <a:t>[ Name of </a:t>
                      </a:r>
                      <a:r>
                        <a:rPr lang="nl-NL" sz="1400" b="0" dirty="0" err="1">
                          <a:effectLst/>
                        </a:rPr>
                        <a:t>third</a:t>
                      </a:r>
                      <a:r>
                        <a:rPr lang="nl-NL" sz="1400" b="0" dirty="0">
                          <a:effectLst/>
                        </a:rPr>
                        <a:t> party ] </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86341380"/>
                  </a:ext>
                </a:extLst>
              </a:tr>
              <a:tr h="191470">
                <a:tc>
                  <a:txBody>
                    <a:bodyPr/>
                    <a:lstStyle/>
                    <a:p>
                      <a:pPr>
                        <a:lnSpc>
                          <a:spcPct val="107000"/>
                        </a:lnSpc>
                        <a:spcAft>
                          <a:spcPts val="800"/>
                        </a:spcAft>
                      </a:pPr>
                      <a:r>
                        <a:rPr lang="nl-NL" sz="1400" b="0" dirty="0">
                          <a:effectLst/>
                        </a:rPr>
                        <a:t>KER # x</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dirty="0">
                          <a:effectLst/>
                        </a:rPr>
                        <a:t>IP </a:t>
                      </a:r>
                      <a:r>
                        <a:rPr lang="nl-NL" sz="1400" b="0" dirty="0" err="1">
                          <a:effectLst/>
                        </a:rPr>
                        <a:t>owner</a:t>
                      </a:r>
                      <a:r>
                        <a:rPr lang="nl-NL" sz="1400" b="0" dirty="0">
                          <a:effectLst/>
                        </a:rPr>
                        <a:t> /  IP </a:t>
                      </a:r>
                      <a:r>
                        <a:rPr lang="nl-NL" sz="1400" b="0" dirty="0" err="1">
                          <a:effectLst/>
                        </a:rPr>
                        <a:t>license</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a:effectLst/>
                        </a:rPr>
                        <a:t>Yes / No</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b="0" dirty="0">
                          <a:effectLst/>
                        </a:rPr>
                        <a:t> </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26119352"/>
                  </a:ext>
                </a:extLst>
              </a:tr>
            </a:tbl>
          </a:graphicData>
        </a:graphic>
      </p:graphicFrame>
      <p:graphicFrame>
        <p:nvGraphicFramePr>
          <p:cNvPr id="5" name="Table 4">
            <a:extLst>
              <a:ext uri="{FF2B5EF4-FFF2-40B4-BE49-F238E27FC236}">
                <a16:creationId xmlns:a16="http://schemas.microsoft.com/office/drawing/2014/main" id="{B83F284F-D04A-43EA-8CD8-AFD7484DED24}"/>
              </a:ext>
            </a:extLst>
          </p:cNvPr>
          <p:cNvGraphicFramePr>
            <a:graphicFrameLocks noGrp="1"/>
          </p:cNvGraphicFramePr>
          <p:nvPr>
            <p:extLst>
              <p:ext uri="{D42A27DB-BD31-4B8C-83A1-F6EECF244321}">
                <p14:modId xmlns:p14="http://schemas.microsoft.com/office/powerpoint/2010/main" val="403530405"/>
              </p:ext>
            </p:extLst>
          </p:nvPr>
        </p:nvGraphicFramePr>
        <p:xfrm>
          <a:off x="533400" y="1896078"/>
          <a:ext cx="8282881" cy="1254730"/>
        </p:xfrm>
        <a:graphic>
          <a:graphicData uri="http://schemas.openxmlformats.org/drawingml/2006/table">
            <a:tbl>
              <a:tblPr firstRow="1" firstCol="1" bandRow="1">
                <a:tableStyleId>{5C22544A-7EE6-4342-B048-85BDC9FD1C3A}</a:tableStyleId>
              </a:tblPr>
              <a:tblGrid>
                <a:gridCol w="792658">
                  <a:extLst>
                    <a:ext uri="{9D8B030D-6E8A-4147-A177-3AD203B41FA5}">
                      <a16:colId xmlns:a16="http://schemas.microsoft.com/office/drawing/2014/main" val="1951602083"/>
                    </a:ext>
                  </a:extLst>
                </a:gridCol>
                <a:gridCol w="2113754">
                  <a:extLst>
                    <a:ext uri="{9D8B030D-6E8A-4147-A177-3AD203B41FA5}">
                      <a16:colId xmlns:a16="http://schemas.microsoft.com/office/drawing/2014/main" val="2542189093"/>
                    </a:ext>
                  </a:extLst>
                </a:gridCol>
                <a:gridCol w="2513414">
                  <a:extLst>
                    <a:ext uri="{9D8B030D-6E8A-4147-A177-3AD203B41FA5}">
                      <a16:colId xmlns:a16="http://schemas.microsoft.com/office/drawing/2014/main" val="1763459080"/>
                    </a:ext>
                  </a:extLst>
                </a:gridCol>
                <a:gridCol w="2863055">
                  <a:extLst>
                    <a:ext uri="{9D8B030D-6E8A-4147-A177-3AD203B41FA5}">
                      <a16:colId xmlns:a16="http://schemas.microsoft.com/office/drawing/2014/main" val="460186109"/>
                    </a:ext>
                  </a:extLst>
                </a:gridCol>
              </a:tblGrid>
              <a:tr h="759478">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lvl="0" indent="0">
                        <a:lnSpc>
                          <a:spcPts val="1420"/>
                        </a:lnSpc>
                        <a:buFont typeface="+mj-lt"/>
                        <a:buNone/>
                      </a:pPr>
                      <a:r>
                        <a:rPr lang="en-GB" sz="1400" b="0" dirty="0">
                          <a:effectLst/>
                        </a:rPr>
                        <a:t>d) Fully or partly distribution of KER by exploiting party</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lvl="0" indent="0">
                        <a:lnSpc>
                          <a:spcPts val="1420"/>
                        </a:lnSpc>
                        <a:buFont typeface="+mj-lt"/>
                        <a:buNone/>
                      </a:pPr>
                      <a:r>
                        <a:rPr lang="en-GB" sz="1400" b="0" dirty="0">
                          <a:effectLst/>
                        </a:rPr>
                        <a:t>e) Sales distribution model exploiting party </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lvl="0" indent="0">
                        <a:lnSpc>
                          <a:spcPts val="1420"/>
                        </a:lnSpc>
                        <a:buFont typeface="+mj-lt"/>
                        <a:buNone/>
                      </a:pPr>
                      <a:r>
                        <a:rPr lang="en-GB" sz="1400" b="0" dirty="0">
                          <a:effectLst/>
                        </a:rPr>
                        <a:t>f) Sales distribution model third party distribution partners, if applicable</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08635179"/>
                  </a:ext>
                </a:extLst>
              </a:tr>
              <a:tr h="247626">
                <a:tc>
                  <a:txBody>
                    <a:bodyPr/>
                    <a:lstStyle/>
                    <a:p>
                      <a:pPr>
                        <a:lnSpc>
                          <a:spcPct val="107000"/>
                        </a:lnSpc>
                        <a:spcAft>
                          <a:spcPts val="800"/>
                        </a:spcAft>
                      </a:pPr>
                      <a:r>
                        <a:rPr lang="nl-NL" sz="1400" b="0">
                          <a:effectLst/>
                        </a:rPr>
                        <a:t>KER # 1</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a:effectLst/>
                        </a:rPr>
                        <a:t>Fully / partly</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a:effectLst/>
                        </a:rPr>
                        <a:t>[ max. 3 sentences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dirty="0">
                          <a:effectLst/>
                        </a:rPr>
                        <a:t>[ max. 3 </a:t>
                      </a:r>
                      <a:r>
                        <a:rPr lang="nl-NL" sz="1400" b="0" dirty="0" err="1">
                          <a:effectLst/>
                        </a:rPr>
                        <a:t>sentences</a:t>
                      </a:r>
                      <a:r>
                        <a:rPr lang="nl-NL" sz="1400" b="0" dirty="0">
                          <a:effectLst/>
                        </a:rPr>
                        <a:t> ]</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17449764"/>
                  </a:ext>
                </a:extLst>
              </a:tr>
              <a:tr h="247626">
                <a:tc>
                  <a:txBody>
                    <a:bodyPr/>
                    <a:lstStyle/>
                    <a:p>
                      <a:pPr>
                        <a:lnSpc>
                          <a:spcPct val="107000"/>
                        </a:lnSpc>
                        <a:spcAft>
                          <a:spcPts val="800"/>
                        </a:spcAft>
                      </a:pPr>
                      <a:r>
                        <a:rPr lang="nl-NL" sz="1400" b="0" dirty="0">
                          <a:effectLst/>
                        </a:rPr>
                        <a:t>KER # x</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a:effectLst/>
                        </a:rPr>
                        <a:t>Fully / partly</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b="0" dirty="0">
                          <a:effectLst/>
                        </a:rPr>
                        <a:t> </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64916059"/>
                  </a:ext>
                </a:extLst>
              </a:tr>
            </a:tbl>
          </a:graphicData>
        </a:graphic>
      </p:graphicFrame>
      <p:graphicFrame>
        <p:nvGraphicFramePr>
          <p:cNvPr id="6" name="Table 5">
            <a:extLst>
              <a:ext uri="{FF2B5EF4-FFF2-40B4-BE49-F238E27FC236}">
                <a16:creationId xmlns:a16="http://schemas.microsoft.com/office/drawing/2014/main" id="{2A8FCF7B-321E-44C5-9E60-5B362BCBA9D4}"/>
              </a:ext>
            </a:extLst>
          </p:cNvPr>
          <p:cNvGraphicFramePr>
            <a:graphicFrameLocks noGrp="1"/>
          </p:cNvGraphicFramePr>
          <p:nvPr>
            <p:extLst>
              <p:ext uri="{D42A27DB-BD31-4B8C-83A1-F6EECF244321}">
                <p14:modId xmlns:p14="http://schemas.microsoft.com/office/powerpoint/2010/main" val="1820504505"/>
              </p:ext>
            </p:extLst>
          </p:nvPr>
        </p:nvGraphicFramePr>
        <p:xfrm>
          <a:off x="533400" y="3257551"/>
          <a:ext cx="8282880" cy="1295399"/>
        </p:xfrm>
        <a:graphic>
          <a:graphicData uri="http://schemas.openxmlformats.org/drawingml/2006/table">
            <a:tbl>
              <a:tblPr firstRow="1" firstCol="1" bandRow="1">
                <a:tableStyleId>{5C22544A-7EE6-4342-B048-85BDC9FD1C3A}</a:tableStyleId>
              </a:tblPr>
              <a:tblGrid>
                <a:gridCol w="822749">
                  <a:extLst>
                    <a:ext uri="{9D8B030D-6E8A-4147-A177-3AD203B41FA5}">
                      <a16:colId xmlns:a16="http://schemas.microsoft.com/office/drawing/2014/main" val="2079484787"/>
                    </a:ext>
                  </a:extLst>
                </a:gridCol>
                <a:gridCol w="7460131">
                  <a:extLst>
                    <a:ext uri="{9D8B030D-6E8A-4147-A177-3AD203B41FA5}">
                      <a16:colId xmlns:a16="http://schemas.microsoft.com/office/drawing/2014/main" val="107949590"/>
                    </a:ext>
                  </a:extLst>
                </a:gridCol>
              </a:tblGrid>
              <a:tr h="254369">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lvl="0" indent="0">
                        <a:lnSpc>
                          <a:spcPts val="1420"/>
                        </a:lnSpc>
                        <a:buFont typeface="+mj-lt"/>
                        <a:buNone/>
                      </a:pPr>
                      <a:r>
                        <a:rPr lang="en-GB" sz="1400" b="0" dirty="0">
                          <a:effectLst/>
                        </a:rPr>
                        <a:t>g) Sales channels of KER </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77748284"/>
                  </a:ext>
                </a:extLst>
              </a:tr>
              <a:tr h="786661">
                <a:tc>
                  <a:txBody>
                    <a:bodyPr/>
                    <a:lstStyle/>
                    <a:p>
                      <a:pPr>
                        <a:lnSpc>
                          <a:spcPct val="107000"/>
                        </a:lnSpc>
                        <a:spcAft>
                          <a:spcPts val="800"/>
                        </a:spcAft>
                      </a:pPr>
                      <a:r>
                        <a:rPr lang="nl-NL" sz="1400" b="0">
                          <a:effectLst/>
                        </a:rPr>
                        <a:t>KER # 1</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1400" b="0" dirty="0">
                          <a:effectLst/>
                        </a:rPr>
                        <a:t>KAVA consortium partner (if so please name partner) / Existing network of exploiting party (if so please provide names) / online sales / other, please specify type of sales channel (e.g. supermarkets, food producers etc.)</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31049286"/>
                  </a:ext>
                </a:extLst>
              </a:tr>
              <a:tr h="254369">
                <a:tc>
                  <a:txBody>
                    <a:bodyPr/>
                    <a:lstStyle/>
                    <a:p>
                      <a:pPr>
                        <a:lnSpc>
                          <a:spcPct val="107000"/>
                        </a:lnSpc>
                        <a:spcAft>
                          <a:spcPts val="800"/>
                        </a:spcAft>
                      </a:pPr>
                      <a:r>
                        <a:rPr lang="nl-NL" sz="1400" b="0" dirty="0">
                          <a:effectLst/>
                        </a:rPr>
                        <a:t>KER # x</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b="0" dirty="0">
                          <a:effectLst/>
                        </a:rPr>
                        <a:t> </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8744012"/>
                  </a:ext>
                </a:extLst>
              </a:tr>
            </a:tbl>
          </a:graphicData>
        </a:graphic>
      </p:graphicFrame>
    </p:spTree>
    <p:extLst>
      <p:ext uri="{BB962C8B-B14F-4D97-AF65-F5344CB8AC3E}">
        <p14:creationId xmlns:p14="http://schemas.microsoft.com/office/powerpoint/2010/main" val="361085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000" dirty="0" err="1"/>
              <a:t>Commercialisation</a:t>
            </a:r>
            <a:r>
              <a:rPr lang="en-US" sz="2000" dirty="0"/>
              <a:t> and Financial Return Mechanism Template</a:t>
            </a:r>
            <a:br>
              <a:rPr lang="en-US" sz="2000" dirty="0"/>
            </a:br>
            <a:r>
              <a:rPr lang="en-US" sz="1800" dirty="0">
                <a:solidFill>
                  <a:schemeClr val="accent2">
                    <a:lumMod val="50000"/>
                  </a:schemeClr>
                </a:solidFill>
              </a:rPr>
              <a:t>exploitation rights IP</a:t>
            </a:r>
            <a:br>
              <a:rPr lang="en-US" sz="2000" dirty="0"/>
            </a:br>
            <a:r>
              <a:rPr lang="en-US" sz="2000" dirty="0"/>
              <a:t> </a:t>
            </a:r>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457201" y="1058862"/>
            <a:ext cx="3429000" cy="2808288"/>
          </a:xfrm>
        </p:spPr>
        <p:txBody>
          <a:bodyPr>
            <a:normAutofit/>
          </a:bodyPr>
          <a:lstStyle/>
          <a:p>
            <a:pPr lvl="1"/>
            <a:r>
              <a:rPr lang="en-US" dirty="0"/>
              <a:t>Questions to be answered:</a:t>
            </a:r>
          </a:p>
          <a:p>
            <a:pPr marL="285750" lvl="1" indent="-285750">
              <a:buFont typeface="Arial" panose="020B0604020202020204" pitchFamily="34" charset="0"/>
              <a:buChar char="•"/>
            </a:pPr>
            <a:r>
              <a:rPr lang="en-US" dirty="0"/>
              <a:t>Did you carry out a </a:t>
            </a:r>
            <a:r>
              <a:rPr lang="en-US" b="1" dirty="0"/>
              <a:t>Freedom to Operate Analysis</a:t>
            </a:r>
            <a:r>
              <a:rPr lang="en-US" dirty="0"/>
              <a:t>? </a:t>
            </a:r>
          </a:p>
          <a:p>
            <a:pPr marL="285750" lvl="1" indent="-285750">
              <a:buFont typeface="Arial" panose="020B0604020202020204" pitchFamily="34" charset="0"/>
              <a:buChar char="•"/>
            </a:pPr>
            <a:r>
              <a:rPr lang="en-US" dirty="0"/>
              <a:t>Is there </a:t>
            </a:r>
            <a:r>
              <a:rPr lang="en-US" b="1" dirty="0"/>
              <a:t>third-party IP </a:t>
            </a:r>
            <a:r>
              <a:rPr lang="en-US" dirty="0"/>
              <a:t>you need to take into consideration when exploiting your KER? If so, how will this be arranged?</a:t>
            </a:r>
          </a:p>
          <a:p>
            <a:pPr lvl="1"/>
            <a:endParaRPr lang="en-US" dirty="0"/>
          </a:p>
          <a:p>
            <a:pPr lvl="1"/>
            <a:endParaRPr lang="en-US" dirty="0"/>
          </a:p>
          <a:p>
            <a:pPr lvl="1"/>
            <a:endParaRPr lang="en-US" dirty="0"/>
          </a:p>
          <a:p>
            <a:pPr lvl="1"/>
            <a:endParaRPr lang="en-US" dirty="0">
              <a:solidFill>
                <a:srgbClr val="FF0000"/>
              </a:solidFill>
            </a:endParaRPr>
          </a:p>
          <a:p>
            <a:endParaRPr lang="en-GB" sz="2000" dirty="0"/>
          </a:p>
        </p:txBody>
      </p:sp>
      <p:graphicFrame>
        <p:nvGraphicFramePr>
          <p:cNvPr id="4" name="Table 3">
            <a:extLst>
              <a:ext uri="{FF2B5EF4-FFF2-40B4-BE49-F238E27FC236}">
                <a16:creationId xmlns:a16="http://schemas.microsoft.com/office/drawing/2014/main" id="{9D644258-F831-42BE-BF62-59DEC8E845E2}"/>
              </a:ext>
            </a:extLst>
          </p:cNvPr>
          <p:cNvGraphicFramePr>
            <a:graphicFrameLocks noGrp="1"/>
          </p:cNvGraphicFramePr>
          <p:nvPr>
            <p:extLst>
              <p:ext uri="{D42A27DB-BD31-4B8C-83A1-F6EECF244321}">
                <p14:modId xmlns:p14="http://schemas.microsoft.com/office/powerpoint/2010/main" val="1092975512"/>
              </p:ext>
            </p:extLst>
          </p:nvPr>
        </p:nvGraphicFramePr>
        <p:xfrm>
          <a:off x="838200" y="2978674"/>
          <a:ext cx="6889575" cy="1675607"/>
        </p:xfrm>
        <a:graphic>
          <a:graphicData uri="http://schemas.openxmlformats.org/drawingml/2006/table">
            <a:tbl>
              <a:tblPr firstRow="1" firstCol="1" bandRow="1">
                <a:tableStyleId>{5C22544A-7EE6-4342-B048-85BDC9FD1C3A}</a:tableStyleId>
              </a:tblPr>
              <a:tblGrid>
                <a:gridCol w="889635">
                  <a:extLst>
                    <a:ext uri="{9D8B030D-6E8A-4147-A177-3AD203B41FA5}">
                      <a16:colId xmlns:a16="http://schemas.microsoft.com/office/drawing/2014/main" val="4082495252"/>
                    </a:ext>
                  </a:extLst>
                </a:gridCol>
                <a:gridCol w="1364267">
                  <a:extLst>
                    <a:ext uri="{9D8B030D-6E8A-4147-A177-3AD203B41FA5}">
                      <a16:colId xmlns:a16="http://schemas.microsoft.com/office/drawing/2014/main" val="3340360589"/>
                    </a:ext>
                  </a:extLst>
                </a:gridCol>
                <a:gridCol w="1530814">
                  <a:extLst>
                    <a:ext uri="{9D8B030D-6E8A-4147-A177-3AD203B41FA5}">
                      <a16:colId xmlns:a16="http://schemas.microsoft.com/office/drawing/2014/main" val="2704408649"/>
                    </a:ext>
                  </a:extLst>
                </a:gridCol>
                <a:gridCol w="3104859">
                  <a:extLst>
                    <a:ext uri="{9D8B030D-6E8A-4147-A177-3AD203B41FA5}">
                      <a16:colId xmlns:a16="http://schemas.microsoft.com/office/drawing/2014/main" val="2509980281"/>
                    </a:ext>
                  </a:extLst>
                </a:gridCol>
              </a:tblGrid>
              <a:tr h="965201">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dirty="0" err="1">
                          <a:effectLst/>
                        </a:rPr>
                        <a:t>Freedom</a:t>
                      </a:r>
                      <a:r>
                        <a:rPr lang="nl-NL" sz="1400" b="0" dirty="0">
                          <a:effectLst/>
                        </a:rPr>
                        <a:t> </a:t>
                      </a:r>
                      <a:r>
                        <a:rPr lang="nl-NL" sz="1400" b="0" dirty="0" err="1">
                          <a:effectLst/>
                        </a:rPr>
                        <a:t>to</a:t>
                      </a:r>
                      <a:r>
                        <a:rPr lang="nl-NL" sz="1400" b="0" dirty="0">
                          <a:effectLst/>
                        </a:rPr>
                        <a:t> </a:t>
                      </a:r>
                      <a:r>
                        <a:rPr lang="nl-NL" sz="1400" b="0" dirty="0" err="1">
                          <a:effectLst/>
                        </a:rPr>
                        <a:t>Operate</a:t>
                      </a:r>
                      <a:r>
                        <a:rPr lang="nl-NL" sz="1400" b="0" dirty="0">
                          <a:effectLst/>
                        </a:rPr>
                        <a:t> Analysis is </a:t>
                      </a:r>
                      <a:r>
                        <a:rPr lang="nl-NL" sz="1400" b="0" dirty="0" err="1">
                          <a:effectLst/>
                        </a:rPr>
                        <a:t>executed</a:t>
                      </a:r>
                      <a:r>
                        <a:rPr lang="nl-NL" sz="1400" b="0" dirty="0">
                          <a:effectLst/>
                        </a:rPr>
                        <a:t> </a:t>
                      </a:r>
                      <a:r>
                        <a:rPr lang="nl-NL" sz="1400" b="0" dirty="0" err="1">
                          <a:effectLst/>
                        </a:rPr>
                        <a:t>for</a:t>
                      </a:r>
                      <a:r>
                        <a:rPr lang="nl-NL" sz="1400" b="0" dirty="0">
                          <a:effectLst/>
                        </a:rPr>
                        <a:t> IP of KER?</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dirty="0">
                          <a:effectLst/>
                        </a:rPr>
                        <a:t>IP </a:t>
                      </a:r>
                      <a:r>
                        <a:rPr lang="nl-NL" sz="1400" b="0" dirty="0" err="1">
                          <a:effectLst/>
                        </a:rPr>
                        <a:t>by</a:t>
                      </a:r>
                      <a:r>
                        <a:rPr lang="nl-NL" sz="1400" b="0" dirty="0">
                          <a:effectLst/>
                        </a:rPr>
                        <a:t> </a:t>
                      </a:r>
                      <a:r>
                        <a:rPr lang="nl-NL" sz="1400" b="0" dirty="0" err="1">
                          <a:effectLst/>
                        </a:rPr>
                        <a:t>third</a:t>
                      </a:r>
                      <a:r>
                        <a:rPr lang="nl-NL" sz="1400" b="0" dirty="0">
                          <a:effectLst/>
                        </a:rPr>
                        <a:t> party </a:t>
                      </a:r>
                      <a:r>
                        <a:rPr lang="nl-NL" sz="1400" b="0" dirty="0" err="1">
                          <a:effectLst/>
                        </a:rPr>
                        <a:t>to</a:t>
                      </a:r>
                      <a:r>
                        <a:rPr lang="nl-NL" sz="1400" b="0" dirty="0">
                          <a:effectLst/>
                        </a:rPr>
                        <a:t> take </a:t>
                      </a:r>
                      <a:r>
                        <a:rPr lang="nl-NL" sz="1400" b="0" dirty="0" err="1">
                          <a:effectLst/>
                        </a:rPr>
                        <a:t>into</a:t>
                      </a:r>
                      <a:r>
                        <a:rPr lang="nl-NL" sz="1400" b="0" dirty="0">
                          <a:effectLst/>
                        </a:rPr>
                        <a:t> account </a:t>
                      </a:r>
                      <a:r>
                        <a:rPr lang="nl-NL" sz="1400" b="0" dirty="0" err="1">
                          <a:effectLst/>
                        </a:rPr>
                        <a:t>when</a:t>
                      </a:r>
                      <a:r>
                        <a:rPr lang="nl-NL" sz="1400" b="0" dirty="0">
                          <a:effectLst/>
                        </a:rPr>
                        <a:t> </a:t>
                      </a:r>
                      <a:r>
                        <a:rPr lang="nl-NL" sz="1400" b="0" dirty="0" err="1">
                          <a:effectLst/>
                        </a:rPr>
                        <a:t>exploiting</a:t>
                      </a:r>
                      <a:r>
                        <a:rPr lang="nl-NL" sz="1400" b="0" dirty="0">
                          <a:effectLst/>
                        </a:rPr>
                        <a:t> </a:t>
                      </a:r>
                      <a:r>
                        <a:rPr lang="nl-NL" sz="1400" b="0" dirty="0" err="1">
                          <a:effectLst/>
                        </a:rPr>
                        <a:t>the</a:t>
                      </a:r>
                      <a:r>
                        <a:rPr lang="nl-NL" sz="1400" b="0" dirty="0">
                          <a:effectLst/>
                        </a:rPr>
                        <a:t> KER?</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dirty="0">
                          <a:effectLst/>
                        </a:rPr>
                        <a:t>In case of </a:t>
                      </a:r>
                      <a:r>
                        <a:rPr lang="nl-NL" sz="1400" b="0" dirty="0" err="1">
                          <a:effectLst/>
                        </a:rPr>
                        <a:t>third</a:t>
                      </a:r>
                      <a:r>
                        <a:rPr lang="nl-NL" sz="1400" b="0" dirty="0">
                          <a:effectLst/>
                        </a:rPr>
                        <a:t> party IP, </a:t>
                      </a:r>
                      <a:r>
                        <a:rPr lang="nl-NL" sz="1400" b="0" dirty="0" err="1">
                          <a:effectLst/>
                        </a:rPr>
                        <a:t>how</a:t>
                      </a:r>
                      <a:r>
                        <a:rPr lang="nl-NL" sz="1400" b="0" dirty="0">
                          <a:effectLst/>
                        </a:rPr>
                        <a:t> </a:t>
                      </a:r>
                      <a:r>
                        <a:rPr lang="nl-NL" sz="1400" b="0" dirty="0" err="1">
                          <a:effectLst/>
                        </a:rPr>
                        <a:t>will</a:t>
                      </a:r>
                      <a:r>
                        <a:rPr lang="nl-NL" sz="1400" b="0" dirty="0">
                          <a:effectLst/>
                        </a:rPr>
                        <a:t> </a:t>
                      </a:r>
                      <a:r>
                        <a:rPr lang="nl-NL" sz="1400" b="0" dirty="0" err="1">
                          <a:effectLst/>
                        </a:rPr>
                        <a:t>this</a:t>
                      </a:r>
                      <a:r>
                        <a:rPr lang="nl-NL" sz="1400" b="0" dirty="0">
                          <a:effectLst/>
                        </a:rPr>
                        <a:t> </a:t>
                      </a:r>
                      <a:r>
                        <a:rPr lang="nl-NL" sz="1400" b="0" dirty="0" err="1">
                          <a:effectLst/>
                        </a:rPr>
                        <a:t>be</a:t>
                      </a:r>
                      <a:r>
                        <a:rPr lang="nl-NL" sz="1400" b="0" dirty="0">
                          <a:effectLst/>
                        </a:rPr>
                        <a:t> </a:t>
                      </a:r>
                      <a:r>
                        <a:rPr lang="nl-NL" sz="1400" b="0" dirty="0" err="1">
                          <a:effectLst/>
                        </a:rPr>
                        <a:t>arranged</a:t>
                      </a:r>
                      <a:r>
                        <a:rPr lang="nl-NL" sz="1400" b="0" dirty="0">
                          <a:effectLst/>
                        </a:rPr>
                        <a:t>?</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68373017"/>
                  </a:ext>
                </a:extLst>
              </a:tr>
              <a:tr h="477203">
                <a:tc>
                  <a:txBody>
                    <a:bodyPr/>
                    <a:lstStyle/>
                    <a:p>
                      <a:pPr>
                        <a:lnSpc>
                          <a:spcPct val="107000"/>
                        </a:lnSpc>
                        <a:spcAft>
                          <a:spcPts val="800"/>
                        </a:spcAft>
                      </a:pPr>
                      <a:r>
                        <a:rPr lang="nl-NL" sz="1400" b="0" dirty="0">
                          <a:effectLst/>
                        </a:rPr>
                        <a:t>IP KER # 1</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dirty="0">
                          <a:effectLst/>
                        </a:rPr>
                        <a:t>Yes / No</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dirty="0">
                          <a:effectLst/>
                        </a:rPr>
                        <a:t>Yes / No</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dirty="0" err="1">
                          <a:effectLst/>
                        </a:rPr>
                        <a:t>Provide</a:t>
                      </a:r>
                      <a:r>
                        <a:rPr lang="nl-NL" sz="1400" b="0" dirty="0">
                          <a:effectLst/>
                        </a:rPr>
                        <a:t> short </a:t>
                      </a:r>
                      <a:r>
                        <a:rPr lang="nl-NL" sz="1400" b="0" dirty="0" err="1">
                          <a:effectLst/>
                        </a:rPr>
                        <a:t>description</a:t>
                      </a:r>
                      <a:r>
                        <a:rPr lang="nl-NL" sz="1400" b="0" dirty="0">
                          <a:effectLst/>
                        </a:rPr>
                        <a:t> in </a:t>
                      </a:r>
                      <a:r>
                        <a:rPr lang="nl-NL" sz="1400" b="0" dirty="0" err="1">
                          <a:effectLst/>
                        </a:rPr>
                        <a:t>approx</a:t>
                      </a:r>
                      <a:r>
                        <a:rPr lang="nl-NL" sz="1400" b="0" dirty="0">
                          <a:effectLst/>
                        </a:rPr>
                        <a:t>. 2-3 </a:t>
                      </a:r>
                      <a:r>
                        <a:rPr lang="nl-NL" sz="1400" b="0" dirty="0" err="1">
                          <a:effectLst/>
                        </a:rPr>
                        <a:t>sentences</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482325"/>
                  </a:ext>
                </a:extLst>
              </a:tr>
              <a:tr h="233203">
                <a:tc>
                  <a:txBody>
                    <a:bodyPr/>
                    <a:lstStyle/>
                    <a:p>
                      <a:pPr>
                        <a:lnSpc>
                          <a:spcPct val="107000"/>
                        </a:lnSpc>
                        <a:spcAft>
                          <a:spcPts val="800"/>
                        </a:spcAft>
                      </a:pPr>
                      <a:r>
                        <a:rPr lang="nl-NL" sz="1400" b="0" dirty="0">
                          <a:effectLst/>
                        </a:rPr>
                        <a:t>IP KER # X</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a:effectLst/>
                        </a:rPr>
                        <a:t>Yes / No</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b="0">
                          <a:effectLst/>
                        </a:rPr>
                        <a:t>Yes / No</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b="0" dirty="0">
                          <a:effectLst/>
                        </a:rPr>
                        <a:t> </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24437158"/>
                  </a:ext>
                </a:extLst>
              </a:tr>
            </a:tbl>
          </a:graphicData>
        </a:graphic>
      </p:graphicFrame>
      <p:pic>
        <p:nvPicPr>
          <p:cNvPr id="6146" name="Picture 2" descr="funny walk Archives - Glasbergen Cartoon Service">
            <a:extLst>
              <a:ext uri="{FF2B5EF4-FFF2-40B4-BE49-F238E27FC236}">
                <a16:creationId xmlns:a16="http://schemas.microsoft.com/office/drawing/2014/main" id="{074BBEA3-3FE3-46BB-BF8B-83259CE5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616"/>
          <a:stretch/>
        </p:blipFill>
        <p:spPr bwMode="auto">
          <a:xfrm>
            <a:off x="4114800" y="494750"/>
            <a:ext cx="4230406"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211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000" dirty="0" err="1"/>
              <a:t>Commercialisation</a:t>
            </a:r>
            <a:r>
              <a:rPr lang="en-US" sz="2000" dirty="0"/>
              <a:t> and Financial Return Mechanism Template</a:t>
            </a:r>
            <a:br>
              <a:rPr lang="en-US" sz="2000" dirty="0"/>
            </a:br>
            <a:r>
              <a:rPr lang="en-US" sz="1800" dirty="0">
                <a:solidFill>
                  <a:schemeClr val="accent2">
                    <a:lumMod val="50000"/>
                  </a:schemeClr>
                </a:solidFill>
              </a:rPr>
              <a:t>Clients /client group identified &amp; fee model identified</a:t>
            </a:r>
            <a:br>
              <a:rPr lang="en-US" sz="2000" dirty="0"/>
            </a:br>
            <a:r>
              <a:rPr lang="en-US" sz="2000" dirty="0"/>
              <a:t> </a:t>
            </a:r>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3962401" y="957280"/>
            <a:ext cx="4724399" cy="2667000"/>
          </a:xfrm>
        </p:spPr>
        <p:txBody>
          <a:bodyPr>
            <a:normAutofit lnSpcReduction="10000"/>
          </a:bodyPr>
          <a:lstStyle/>
          <a:p>
            <a:pPr lvl="1"/>
            <a:r>
              <a:rPr lang="en-US" sz="2000" dirty="0"/>
              <a:t>Questions to be answered:</a:t>
            </a:r>
          </a:p>
          <a:p>
            <a:pPr marL="285750" lvl="1" indent="-285750">
              <a:buFont typeface="Arial" panose="020B0604020202020204" pitchFamily="34" charset="0"/>
              <a:buChar char="•"/>
            </a:pPr>
            <a:r>
              <a:rPr lang="en-US" sz="2000" dirty="0"/>
              <a:t>Who are the expected </a:t>
            </a:r>
            <a:r>
              <a:rPr lang="en-US" sz="2000" b="1" dirty="0"/>
              <a:t>main clients </a:t>
            </a:r>
            <a:r>
              <a:rPr lang="en-US" sz="2000" dirty="0"/>
              <a:t>of each KER? How did you choose your entry price?</a:t>
            </a:r>
          </a:p>
          <a:p>
            <a:pPr marL="285750" lvl="1" indent="-285750">
              <a:buFont typeface="Arial" panose="020B0604020202020204" pitchFamily="34" charset="0"/>
              <a:buChar char="•"/>
            </a:pPr>
            <a:r>
              <a:rPr lang="en-US" sz="2000" dirty="0"/>
              <a:t>Please describe the clients per KER. </a:t>
            </a:r>
          </a:p>
          <a:p>
            <a:pPr marL="285750" lvl="1" indent="-285750">
              <a:buFont typeface="Arial" panose="020B0604020202020204" pitchFamily="34" charset="0"/>
              <a:buChar char="•"/>
            </a:pPr>
            <a:r>
              <a:rPr lang="en-US" sz="2000" dirty="0"/>
              <a:t>Provide specific client names or client types, i.e. retailers, manufactures, farmers etc., who could partly be the KAVA’s consortium partners.</a:t>
            </a:r>
          </a:p>
          <a:p>
            <a:pPr lvl="1"/>
            <a:endParaRPr lang="en-US" sz="2000" dirty="0"/>
          </a:p>
          <a:p>
            <a:pPr lvl="1"/>
            <a:endParaRPr lang="en-US" sz="2000" dirty="0"/>
          </a:p>
          <a:p>
            <a:pPr lvl="1"/>
            <a:endParaRPr lang="en-US" sz="2000" dirty="0"/>
          </a:p>
          <a:p>
            <a:pPr lvl="1"/>
            <a:endParaRPr lang="en-US" sz="2000" dirty="0">
              <a:solidFill>
                <a:srgbClr val="FF0000"/>
              </a:solidFill>
            </a:endParaRPr>
          </a:p>
          <a:p>
            <a:endParaRPr lang="en-GB" sz="2800" dirty="0"/>
          </a:p>
        </p:txBody>
      </p:sp>
      <p:graphicFrame>
        <p:nvGraphicFramePr>
          <p:cNvPr id="5" name="Table 4">
            <a:extLst>
              <a:ext uri="{FF2B5EF4-FFF2-40B4-BE49-F238E27FC236}">
                <a16:creationId xmlns:a16="http://schemas.microsoft.com/office/drawing/2014/main" id="{22FECA44-BC1D-4665-9144-11A1921AD838}"/>
              </a:ext>
            </a:extLst>
          </p:cNvPr>
          <p:cNvGraphicFramePr>
            <a:graphicFrameLocks noGrp="1"/>
          </p:cNvGraphicFramePr>
          <p:nvPr>
            <p:extLst>
              <p:ext uri="{D42A27DB-BD31-4B8C-83A1-F6EECF244321}">
                <p14:modId xmlns:p14="http://schemas.microsoft.com/office/powerpoint/2010/main" val="3996595963"/>
              </p:ext>
            </p:extLst>
          </p:nvPr>
        </p:nvGraphicFramePr>
        <p:xfrm>
          <a:off x="533400" y="3874081"/>
          <a:ext cx="6289675" cy="747903"/>
        </p:xfrm>
        <a:graphic>
          <a:graphicData uri="http://schemas.openxmlformats.org/drawingml/2006/table">
            <a:tbl>
              <a:tblPr firstRow="1" firstCol="1" bandRow="1">
                <a:tableStyleId>{5C22544A-7EE6-4342-B048-85BDC9FD1C3A}</a:tableStyleId>
              </a:tblPr>
              <a:tblGrid>
                <a:gridCol w="654685">
                  <a:extLst>
                    <a:ext uri="{9D8B030D-6E8A-4147-A177-3AD203B41FA5}">
                      <a16:colId xmlns:a16="http://schemas.microsoft.com/office/drawing/2014/main" val="1173351556"/>
                    </a:ext>
                  </a:extLst>
                </a:gridCol>
                <a:gridCol w="2377440">
                  <a:extLst>
                    <a:ext uri="{9D8B030D-6E8A-4147-A177-3AD203B41FA5}">
                      <a16:colId xmlns:a16="http://schemas.microsoft.com/office/drawing/2014/main" val="2411180671"/>
                    </a:ext>
                  </a:extLst>
                </a:gridCol>
                <a:gridCol w="3257550">
                  <a:extLst>
                    <a:ext uri="{9D8B030D-6E8A-4147-A177-3AD203B41FA5}">
                      <a16:colId xmlns:a16="http://schemas.microsoft.com/office/drawing/2014/main" val="448350575"/>
                    </a:ext>
                  </a:extLst>
                </a:gridCol>
              </a:tblGrid>
              <a:tr h="0">
                <a:tc>
                  <a:txBody>
                    <a:bodyPr/>
                    <a:lstStyle/>
                    <a:p>
                      <a:pPr>
                        <a:lnSpc>
                          <a:spcPct val="107000"/>
                        </a:lnSpc>
                        <a:spcAft>
                          <a:spcPts val="800"/>
                        </a:spcAft>
                      </a:pPr>
                      <a:r>
                        <a:rPr lang="nl-NL" sz="1600" b="0">
                          <a:effectLst/>
                        </a:rPr>
                        <a:t>KER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a:effectLst/>
                        </a:rPr>
                        <a:t>Client name or Client type</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a:effectLst/>
                        </a:rPr>
                        <a:t>Fee model</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80337495"/>
                  </a:ext>
                </a:extLst>
              </a:tr>
              <a:tr h="0">
                <a:tc>
                  <a:txBody>
                    <a:bodyPr/>
                    <a:lstStyle/>
                    <a:p>
                      <a:pPr>
                        <a:lnSpc>
                          <a:spcPct val="107000"/>
                        </a:lnSpc>
                        <a:spcAft>
                          <a:spcPts val="800"/>
                        </a:spcAft>
                      </a:pPr>
                      <a:r>
                        <a:rPr lang="nl-NL" sz="1600" b="0">
                          <a:effectLst/>
                        </a:rPr>
                        <a:t>1</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dirty="0">
                          <a:effectLst/>
                        </a:rPr>
                        <a:t> </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23940032"/>
                  </a:ext>
                </a:extLst>
              </a:tr>
              <a:tr h="0">
                <a:tc>
                  <a:txBody>
                    <a:bodyPr/>
                    <a:lstStyle/>
                    <a:p>
                      <a:pPr>
                        <a:lnSpc>
                          <a:spcPct val="107000"/>
                        </a:lnSpc>
                        <a:spcAft>
                          <a:spcPts val="800"/>
                        </a:spcAft>
                      </a:pPr>
                      <a:r>
                        <a:rPr lang="nl-NL" sz="1600" b="0" dirty="0">
                          <a:effectLst/>
                          <a:latin typeface="Calibri" panose="020F0502020204030204" pitchFamily="34" charset="0"/>
                          <a:ea typeface="Calibri" panose="020F0502020204030204" pitchFamily="34" charset="0"/>
                          <a:cs typeface="Arial" panose="020B0604020202020204" pitchFamily="34" charset="0"/>
                        </a:rPr>
                        <a:t>X </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dirty="0">
                          <a:effectLst/>
                        </a:rPr>
                        <a:t> </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01054905"/>
                  </a:ext>
                </a:extLst>
              </a:tr>
            </a:tbl>
          </a:graphicData>
        </a:graphic>
      </p:graphicFrame>
      <p:pic>
        <p:nvPicPr>
          <p:cNvPr id="2052" name="Picture 4" descr="How to Go the Extra in Customer Service - Tips &amp;amp; Tricks | Brand24 Blog">
            <a:extLst>
              <a:ext uri="{FF2B5EF4-FFF2-40B4-BE49-F238E27FC236}">
                <a16:creationId xmlns:a16="http://schemas.microsoft.com/office/drawing/2014/main" id="{1C43A67D-3DFD-48D2-AF8B-64B22532B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95272"/>
            <a:ext cx="2707590" cy="279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24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3EC234-307F-4740-8127-A4609CA2F57F}"/>
              </a:ext>
            </a:extLst>
          </p:cNvPr>
          <p:cNvPicPr>
            <a:picLocks noChangeAspect="1"/>
          </p:cNvPicPr>
          <p:nvPr/>
        </p:nvPicPr>
        <p:blipFill rotWithShape="1">
          <a:blip r:embed="rId2"/>
          <a:srcRect l="-1" r="2091"/>
          <a:stretch/>
        </p:blipFill>
        <p:spPr>
          <a:xfrm>
            <a:off x="5029200" y="1166222"/>
            <a:ext cx="4038599" cy="2918416"/>
          </a:xfrm>
          <a:prstGeom prst="rect">
            <a:avLst/>
          </a:prstGeom>
        </p:spPr>
      </p:pic>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a:xfrm>
            <a:off x="354360" y="114300"/>
            <a:ext cx="8435280" cy="857250"/>
          </a:xfrm>
        </p:spPr>
        <p:txBody>
          <a:bodyPr/>
          <a:lstStyle/>
          <a:p>
            <a:r>
              <a:rPr lang="en-GB" dirty="0"/>
              <a:t>EIT FOOD SUSTAINABILITY STRATEGY</a:t>
            </a:r>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374901" y="895350"/>
            <a:ext cx="8435975" cy="2808288"/>
          </a:xfrm>
        </p:spPr>
        <p:txBody>
          <a:bodyPr/>
          <a:lstStyle/>
          <a:p>
            <a:endParaRPr lang="en-GB" dirty="0"/>
          </a:p>
          <a:p>
            <a:endParaRPr lang="en-GB" dirty="0"/>
          </a:p>
        </p:txBody>
      </p:sp>
      <p:pic>
        <p:nvPicPr>
          <p:cNvPr id="5" name="Picture 4">
            <a:extLst>
              <a:ext uri="{FF2B5EF4-FFF2-40B4-BE49-F238E27FC236}">
                <a16:creationId xmlns:a16="http://schemas.microsoft.com/office/drawing/2014/main" id="{4DBB67E0-C313-433F-A651-4A6AA639351E}"/>
              </a:ext>
            </a:extLst>
          </p:cNvPr>
          <p:cNvPicPr>
            <a:picLocks noChangeAspect="1"/>
          </p:cNvPicPr>
          <p:nvPr/>
        </p:nvPicPr>
        <p:blipFill rotWithShape="1">
          <a:blip r:embed="rId3"/>
          <a:srcRect r="3469"/>
          <a:stretch/>
        </p:blipFill>
        <p:spPr>
          <a:xfrm>
            <a:off x="387191" y="813207"/>
            <a:ext cx="4724400" cy="2399638"/>
          </a:xfrm>
          <a:prstGeom prst="rect">
            <a:avLst/>
          </a:prstGeom>
        </p:spPr>
      </p:pic>
      <p:pic>
        <p:nvPicPr>
          <p:cNvPr id="6" name="Picture 5">
            <a:extLst>
              <a:ext uri="{FF2B5EF4-FFF2-40B4-BE49-F238E27FC236}">
                <a16:creationId xmlns:a16="http://schemas.microsoft.com/office/drawing/2014/main" id="{04C6A40D-34E7-4CFA-BA3A-61F8C30A3B63}"/>
              </a:ext>
            </a:extLst>
          </p:cNvPr>
          <p:cNvPicPr>
            <a:picLocks noChangeAspect="1"/>
          </p:cNvPicPr>
          <p:nvPr/>
        </p:nvPicPr>
        <p:blipFill>
          <a:blip r:embed="rId4"/>
          <a:stretch>
            <a:fillRect/>
          </a:stretch>
        </p:blipFill>
        <p:spPr>
          <a:xfrm>
            <a:off x="685800" y="3276187"/>
            <a:ext cx="4502633" cy="1464502"/>
          </a:xfrm>
          <a:prstGeom prst="rect">
            <a:avLst/>
          </a:prstGeom>
        </p:spPr>
      </p:pic>
    </p:spTree>
    <p:extLst>
      <p:ext uri="{BB962C8B-B14F-4D97-AF65-F5344CB8AC3E}">
        <p14:creationId xmlns:p14="http://schemas.microsoft.com/office/powerpoint/2010/main" val="3247380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000" dirty="0" err="1"/>
              <a:t>Commercialisation</a:t>
            </a:r>
            <a:r>
              <a:rPr lang="en-US" sz="2000" dirty="0"/>
              <a:t> and Financial Return Mechanism Template</a:t>
            </a:r>
            <a:br>
              <a:rPr lang="en-US" sz="2000" dirty="0"/>
            </a:br>
            <a:r>
              <a:rPr lang="en-US" sz="1800" dirty="0">
                <a:solidFill>
                  <a:schemeClr val="accent2">
                    <a:lumMod val="50000"/>
                  </a:schemeClr>
                </a:solidFill>
              </a:rPr>
              <a:t>Clear problem and market need identified</a:t>
            </a:r>
            <a:br>
              <a:rPr lang="en-US" sz="2000" dirty="0"/>
            </a:br>
            <a:r>
              <a:rPr lang="en-US" sz="2000" dirty="0"/>
              <a:t> </a:t>
            </a:r>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533401" y="1091406"/>
            <a:ext cx="4038599" cy="3385344"/>
          </a:xfrm>
        </p:spPr>
        <p:txBody>
          <a:bodyPr>
            <a:normAutofit fontScale="85000" lnSpcReduction="20000"/>
          </a:bodyPr>
          <a:lstStyle/>
          <a:p>
            <a:pPr lvl="1"/>
            <a:r>
              <a:rPr lang="en-US" dirty="0"/>
              <a:t>Please provide a </a:t>
            </a:r>
            <a:r>
              <a:rPr lang="en-US" b="1" dirty="0"/>
              <a:t>summary of the market analysis report</a:t>
            </a:r>
            <a:r>
              <a:rPr lang="en-US" dirty="0"/>
              <a:t> with:</a:t>
            </a:r>
          </a:p>
          <a:p>
            <a:pPr lvl="1"/>
            <a:endParaRPr lang="en-US" dirty="0"/>
          </a:p>
          <a:p>
            <a:pPr marL="285750" lvl="1" indent="-285750">
              <a:buFont typeface="Arial" panose="020B0604020202020204" pitchFamily="34" charset="0"/>
              <a:buChar char="•"/>
            </a:pPr>
            <a:r>
              <a:rPr lang="en-US" dirty="0"/>
              <a:t>Societal and/or economic problem related to one or more of the innovation clusters </a:t>
            </a:r>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r>
              <a:rPr lang="en-US" dirty="0"/>
              <a:t>General solution path / approach to this problem (not yet being the solution developed during the KAVA)</a:t>
            </a:r>
          </a:p>
          <a:p>
            <a:pPr lvl="1"/>
            <a:r>
              <a:rPr lang="en-US" dirty="0"/>
              <a:t> </a:t>
            </a:r>
          </a:p>
          <a:p>
            <a:pPr marL="285750" lvl="1" indent="-285750">
              <a:buFont typeface="Arial" panose="020B0604020202020204" pitchFamily="34" charset="0"/>
              <a:buChar char="•"/>
            </a:pPr>
            <a:r>
              <a:rPr lang="en-US" dirty="0"/>
              <a:t>Total addressable market both historic and outlook, market segments in case of multiple applications of solution and range of types of prospective clients</a:t>
            </a:r>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r>
              <a:rPr lang="en-US" dirty="0"/>
              <a:t>Historic and prospective competitors with alternatives to the solution developed during the KAVA</a:t>
            </a:r>
          </a:p>
          <a:p>
            <a:pPr lvl="1"/>
            <a:endParaRPr lang="en-US" dirty="0"/>
          </a:p>
          <a:p>
            <a:pPr lvl="1"/>
            <a:endParaRPr lang="en-US" dirty="0"/>
          </a:p>
          <a:p>
            <a:pPr lvl="1"/>
            <a:endParaRPr lang="en-US" dirty="0"/>
          </a:p>
          <a:p>
            <a:pPr lvl="1"/>
            <a:endParaRPr lang="en-US" dirty="0">
              <a:solidFill>
                <a:srgbClr val="FF0000"/>
              </a:solidFill>
            </a:endParaRPr>
          </a:p>
          <a:p>
            <a:endParaRPr lang="en-GB" sz="2000" dirty="0"/>
          </a:p>
        </p:txBody>
      </p:sp>
      <p:pic>
        <p:nvPicPr>
          <p:cNvPr id="7170" name="Picture 2" descr="marketing fairy dust | Marketing humor, Marketing jobs, Marketing insights">
            <a:extLst>
              <a:ext uri="{FF2B5EF4-FFF2-40B4-BE49-F238E27FC236}">
                <a16:creationId xmlns:a16="http://schemas.microsoft.com/office/drawing/2014/main" id="{89ED8874-BB05-41D7-BF48-9DFA1A28A7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7" b="2932"/>
          <a:stretch/>
        </p:blipFill>
        <p:spPr bwMode="auto">
          <a:xfrm>
            <a:off x="4572000" y="1047750"/>
            <a:ext cx="4458511"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279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000" dirty="0" err="1"/>
              <a:t>Commercialisation</a:t>
            </a:r>
            <a:r>
              <a:rPr lang="en-US" sz="2000" dirty="0"/>
              <a:t> and Financial Return Mechanism Template</a:t>
            </a:r>
            <a:br>
              <a:rPr lang="en-US" sz="2000" dirty="0"/>
            </a:br>
            <a:r>
              <a:rPr lang="en-US" sz="1800" dirty="0">
                <a:solidFill>
                  <a:schemeClr val="accent2">
                    <a:lumMod val="50000"/>
                  </a:schemeClr>
                </a:solidFill>
              </a:rPr>
              <a:t>Serviceable Obtainable Market identified</a:t>
            </a:r>
            <a:br>
              <a:rPr lang="en-US" sz="2000" dirty="0"/>
            </a:br>
            <a:r>
              <a:rPr lang="en-US" sz="2000" dirty="0"/>
              <a:t> </a:t>
            </a:r>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533400" y="862806"/>
            <a:ext cx="8435975" cy="1108780"/>
          </a:xfrm>
        </p:spPr>
        <p:txBody>
          <a:bodyPr>
            <a:normAutofit/>
          </a:bodyPr>
          <a:lstStyle/>
          <a:p>
            <a:pPr marL="285750" lvl="1" indent="-285750">
              <a:buFont typeface="Arial" panose="020B0604020202020204" pitchFamily="34" charset="0"/>
              <a:buChar char="•"/>
            </a:pPr>
            <a:r>
              <a:rPr lang="en-US" dirty="0"/>
              <a:t>Describe and quantify to which market segments each KER is to be exploited. </a:t>
            </a:r>
          </a:p>
          <a:p>
            <a:pPr marL="285750" lvl="1" indent="-285750">
              <a:buFont typeface="Arial" panose="020B0604020202020204" pitchFamily="34" charset="0"/>
              <a:buChar char="•"/>
            </a:pPr>
            <a:r>
              <a:rPr lang="en-US" dirty="0"/>
              <a:t>Please copy and complete the table below if you have more than one KER.</a:t>
            </a:r>
          </a:p>
          <a:p>
            <a:pPr marL="285750" lvl="1" indent="-285750">
              <a:buFont typeface="Arial" panose="020B0604020202020204" pitchFamily="34" charset="0"/>
              <a:buChar char="•"/>
            </a:pPr>
            <a:r>
              <a:rPr lang="en-GB"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MANDATORY Supporting Documentation: </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Please provide documentation explaining on which expected SOM and market share your quantification is based on. </a:t>
            </a:r>
            <a:endParaRPr lang="en-US" dirty="0"/>
          </a:p>
          <a:p>
            <a:pPr lvl="1"/>
            <a:endParaRPr lang="en-US" dirty="0"/>
          </a:p>
          <a:p>
            <a:pPr lvl="1"/>
            <a:endParaRPr lang="en-US" dirty="0"/>
          </a:p>
          <a:p>
            <a:pPr lvl="1"/>
            <a:endParaRPr lang="en-US" dirty="0">
              <a:solidFill>
                <a:srgbClr val="FF0000"/>
              </a:solidFill>
            </a:endParaRPr>
          </a:p>
          <a:p>
            <a:endParaRPr lang="en-GB" sz="2000" dirty="0"/>
          </a:p>
        </p:txBody>
      </p:sp>
      <p:graphicFrame>
        <p:nvGraphicFramePr>
          <p:cNvPr id="4" name="Table 3">
            <a:extLst>
              <a:ext uri="{FF2B5EF4-FFF2-40B4-BE49-F238E27FC236}">
                <a16:creationId xmlns:a16="http://schemas.microsoft.com/office/drawing/2014/main" id="{9B97E0EA-2BA1-4F99-80F0-0C598B0DF88A}"/>
              </a:ext>
            </a:extLst>
          </p:cNvPr>
          <p:cNvGraphicFramePr>
            <a:graphicFrameLocks noGrp="1"/>
          </p:cNvGraphicFramePr>
          <p:nvPr>
            <p:extLst>
              <p:ext uri="{D42A27DB-BD31-4B8C-83A1-F6EECF244321}">
                <p14:modId xmlns:p14="http://schemas.microsoft.com/office/powerpoint/2010/main" val="1594253603"/>
              </p:ext>
            </p:extLst>
          </p:nvPr>
        </p:nvGraphicFramePr>
        <p:xfrm>
          <a:off x="205991" y="2024406"/>
          <a:ext cx="8661996" cy="2295017"/>
        </p:xfrm>
        <a:graphic>
          <a:graphicData uri="http://schemas.openxmlformats.org/drawingml/2006/table">
            <a:tbl>
              <a:tblPr firstRow="1" firstCol="1" bandRow="1">
                <a:tableStyleId>{5C22544A-7EE6-4342-B048-85BDC9FD1C3A}</a:tableStyleId>
              </a:tblPr>
              <a:tblGrid>
                <a:gridCol w="2671001">
                  <a:extLst>
                    <a:ext uri="{9D8B030D-6E8A-4147-A177-3AD203B41FA5}">
                      <a16:colId xmlns:a16="http://schemas.microsoft.com/office/drawing/2014/main" val="166744070"/>
                    </a:ext>
                  </a:extLst>
                </a:gridCol>
                <a:gridCol w="677947">
                  <a:extLst>
                    <a:ext uri="{9D8B030D-6E8A-4147-A177-3AD203B41FA5}">
                      <a16:colId xmlns:a16="http://schemas.microsoft.com/office/drawing/2014/main" val="3323789211"/>
                    </a:ext>
                  </a:extLst>
                </a:gridCol>
                <a:gridCol w="677947">
                  <a:extLst>
                    <a:ext uri="{9D8B030D-6E8A-4147-A177-3AD203B41FA5}">
                      <a16:colId xmlns:a16="http://schemas.microsoft.com/office/drawing/2014/main" val="2486532441"/>
                    </a:ext>
                  </a:extLst>
                </a:gridCol>
                <a:gridCol w="677947">
                  <a:extLst>
                    <a:ext uri="{9D8B030D-6E8A-4147-A177-3AD203B41FA5}">
                      <a16:colId xmlns:a16="http://schemas.microsoft.com/office/drawing/2014/main" val="1848343445"/>
                    </a:ext>
                  </a:extLst>
                </a:gridCol>
                <a:gridCol w="677947">
                  <a:extLst>
                    <a:ext uri="{9D8B030D-6E8A-4147-A177-3AD203B41FA5}">
                      <a16:colId xmlns:a16="http://schemas.microsoft.com/office/drawing/2014/main" val="2743146069"/>
                    </a:ext>
                  </a:extLst>
                </a:gridCol>
                <a:gridCol w="677947">
                  <a:extLst>
                    <a:ext uri="{9D8B030D-6E8A-4147-A177-3AD203B41FA5}">
                      <a16:colId xmlns:a16="http://schemas.microsoft.com/office/drawing/2014/main" val="3703437892"/>
                    </a:ext>
                  </a:extLst>
                </a:gridCol>
                <a:gridCol w="677947">
                  <a:extLst>
                    <a:ext uri="{9D8B030D-6E8A-4147-A177-3AD203B41FA5}">
                      <a16:colId xmlns:a16="http://schemas.microsoft.com/office/drawing/2014/main" val="314711397"/>
                    </a:ext>
                  </a:extLst>
                </a:gridCol>
                <a:gridCol w="677947">
                  <a:extLst>
                    <a:ext uri="{9D8B030D-6E8A-4147-A177-3AD203B41FA5}">
                      <a16:colId xmlns:a16="http://schemas.microsoft.com/office/drawing/2014/main" val="1851689691"/>
                    </a:ext>
                  </a:extLst>
                </a:gridCol>
                <a:gridCol w="677947">
                  <a:extLst>
                    <a:ext uri="{9D8B030D-6E8A-4147-A177-3AD203B41FA5}">
                      <a16:colId xmlns:a16="http://schemas.microsoft.com/office/drawing/2014/main" val="1859213844"/>
                    </a:ext>
                  </a:extLst>
                </a:gridCol>
                <a:gridCol w="567419">
                  <a:extLst>
                    <a:ext uri="{9D8B030D-6E8A-4147-A177-3AD203B41FA5}">
                      <a16:colId xmlns:a16="http://schemas.microsoft.com/office/drawing/2014/main" val="223387504"/>
                    </a:ext>
                  </a:extLst>
                </a:gridCol>
              </a:tblGrid>
              <a:tr h="227903">
                <a:tc>
                  <a:txBody>
                    <a:bodyPr/>
                    <a:lstStyle/>
                    <a:p>
                      <a:pPr>
                        <a:lnSpc>
                          <a:spcPct val="107000"/>
                        </a:lnSpc>
                        <a:spcAft>
                          <a:spcPts val="800"/>
                        </a:spcAft>
                      </a:pPr>
                      <a:r>
                        <a:rPr lang="nl-NL" sz="1400" b="0">
                          <a:effectLst/>
                        </a:rPr>
                        <a:t>SOM for KER # 1:</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9">
                  <a:txBody>
                    <a:bodyPr/>
                    <a:lstStyle/>
                    <a:p>
                      <a:pPr>
                        <a:lnSpc>
                          <a:spcPct val="107000"/>
                        </a:lnSpc>
                        <a:spcAft>
                          <a:spcPts val="800"/>
                        </a:spcAft>
                      </a:pPr>
                      <a:r>
                        <a:rPr lang="en-GB" sz="1400" dirty="0">
                          <a:effectLst/>
                        </a:rPr>
                        <a:t> </a:t>
                      </a:r>
                      <a:endParaRPr lang="en-N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extLst>
                  <a:ext uri="{0D108BD9-81ED-4DB2-BD59-A6C34878D82A}">
                    <a16:rowId xmlns:a16="http://schemas.microsoft.com/office/drawing/2014/main" val="1526919598"/>
                  </a:ext>
                </a:extLst>
              </a:tr>
              <a:tr h="466358">
                <a:tc>
                  <a:txBody>
                    <a:bodyPr/>
                    <a:lstStyle/>
                    <a:p>
                      <a:pPr marL="0" lvl="0" indent="0">
                        <a:lnSpc>
                          <a:spcPts val="1420"/>
                        </a:lnSpc>
                        <a:buFont typeface="+mj-lt"/>
                        <a:buNone/>
                      </a:pPr>
                      <a:r>
                        <a:rPr lang="en-GB" sz="1400" b="0" dirty="0">
                          <a:effectLst/>
                        </a:rPr>
                        <a:t>1. Name market segment 1:</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9">
                  <a:txBody>
                    <a:bodyPr/>
                    <a:lstStyle/>
                    <a:p>
                      <a:pPr>
                        <a:lnSpc>
                          <a:spcPct val="107000"/>
                        </a:lnSpc>
                        <a:spcAft>
                          <a:spcPts val="800"/>
                        </a:spcAft>
                      </a:pPr>
                      <a:r>
                        <a:rPr lang="nl-NL" sz="1400" dirty="0">
                          <a:effectLst/>
                        </a:rPr>
                        <a:t>[ e.g. client type(s) or client name(s) (</a:t>
                      </a:r>
                      <a:r>
                        <a:rPr lang="nl-NL" sz="1400" dirty="0" err="1">
                          <a:effectLst/>
                        </a:rPr>
                        <a:t>which</a:t>
                      </a:r>
                      <a:r>
                        <a:rPr lang="nl-NL" sz="1400" dirty="0">
                          <a:effectLst/>
                        </a:rPr>
                        <a:t> </a:t>
                      </a:r>
                      <a:r>
                        <a:rPr lang="nl-NL" sz="1400" dirty="0" err="1">
                          <a:effectLst/>
                        </a:rPr>
                        <a:t>can</a:t>
                      </a:r>
                      <a:r>
                        <a:rPr lang="nl-NL" sz="1400" dirty="0">
                          <a:effectLst/>
                        </a:rPr>
                        <a:t> </a:t>
                      </a:r>
                      <a:r>
                        <a:rPr lang="nl-NL" sz="1400" dirty="0" err="1">
                          <a:effectLst/>
                        </a:rPr>
                        <a:t>be</a:t>
                      </a:r>
                      <a:r>
                        <a:rPr lang="nl-NL" sz="1400" dirty="0">
                          <a:effectLst/>
                        </a:rPr>
                        <a:t> consortium partners), </a:t>
                      </a:r>
                      <a:r>
                        <a:rPr lang="nl-NL" sz="1400" dirty="0" err="1">
                          <a:effectLst/>
                        </a:rPr>
                        <a:t>specific</a:t>
                      </a:r>
                      <a:r>
                        <a:rPr lang="nl-NL" sz="1400" dirty="0">
                          <a:effectLst/>
                        </a:rPr>
                        <a:t> </a:t>
                      </a:r>
                      <a:r>
                        <a:rPr lang="nl-NL" sz="1400" dirty="0" err="1">
                          <a:effectLst/>
                        </a:rPr>
                        <a:t>region</a:t>
                      </a:r>
                      <a:r>
                        <a:rPr lang="nl-NL" sz="1400" dirty="0">
                          <a:effectLst/>
                        </a:rPr>
                        <a:t>(s) / </a:t>
                      </a:r>
                      <a:r>
                        <a:rPr lang="nl-NL" sz="1400" dirty="0" err="1">
                          <a:effectLst/>
                        </a:rPr>
                        <a:t>countries</a:t>
                      </a:r>
                      <a:r>
                        <a:rPr lang="nl-NL" sz="1400" dirty="0">
                          <a:effectLst/>
                        </a:rPr>
                        <a:t> ]</a:t>
                      </a:r>
                      <a:endParaRPr lang="en-N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extLst>
                  <a:ext uri="{0D108BD9-81ED-4DB2-BD59-A6C34878D82A}">
                    <a16:rowId xmlns:a16="http://schemas.microsoft.com/office/drawing/2014/main" val="1113318015"/>
                  </a:ext>
                </a:extLst>
              </a:tr>
              <a:tr h="227903">
                <a:tc>
                  <a:txBody>
                    <a:bodyPr/>
                    <a:lstStyle/>
                    <a:p>
                      <a:pPr marL="0" lvl="0" indent="0">
                        <a:lnSpc>
                          <a:spcPts val="1420"/>
                        </a:lnSpc>
                        <a:buFont typeface="+mj-lt"/>
                        <a:buNone/>
                      </a:pPr>
                      <a:r>
                        <a:rPr lang="en-GB" sz="1400" b="0" dirty="0">
                          <a:effectLst/>
                        </a:rPr>
                        <a:t>2. Units in:</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9">
                  <a:txBody>
                    <a:bodyPr/>
                    <a:lstStyle/>
                    <a:p>
                      <a:pPr>
                        <a:lnSpc>
                          <a:spcPct val="107000"/>
                        </a:lnSpc>
                        <a:spcAft>
                          <a:spcPts val="800"/>
                        </a:spcAft>
                      </a:pPr>
                      <a:r>
                        <a:rPr lang="nl-NL" sz="1400" dirty="0" err="1">
                          <a:effectLst/>
                        </a:rPr>
                        <a:t>Please</a:t>
                      </a:r>
                      <a:r>
                        <a:rPr lang="nl-NL" sz="1400" dirty="0">
                          <a:effectLst/>
                        </a:rPr>
                        <a:t> select relevant unit </a:t>
                      </a:r>
                      <a:r>
                        <a:rPr lang="nl-NL" sz="1400" dirty="0" err="1">
                          <a:effectLst/>
                        </a:rPr>
                        <a:t>for</a:t>
                      </a:r>
                      <a:r>
                        <a:rPr lang="nl-NL" sz="1400" dirty="0">
                          <a:effectLst/>
                        </a:rPr>
                        <a:t> KER: Persons, kg, </a:t>
                      </a:r>
                      <a:r>
                        <a:rPr lang="nl-NL" sz="1400" dirty="0" err="1">
                          <a:effectLst/>
                        </a:rPr>
                        <a:t>ltr</a:t>
                      </a:r>
                      <a:r>
                        <a:rPr lang="nl-NL" sz="1400" dirty="0">
                          <a:effectLst/>
                        </a:rPr>
                        <a:t>, m2 or </a:t>
                      </a:r>
                      <a:r>
                        <a:rPr lang="nl-NL" sz="1400" dirty="0" err="1">
                          <a:effectLst/>
                        </a:rPr>
                        <a:t>describe</a:t>
                      </a:r>
                      <a:r>
                        <a:rPr lang="nl-NL" sz="1400" dirty="0">
                          <a:effectLst/>
                        </a:rPr>
                        <a:t> </a:t>
                      </a:r>
                      <a:r>
                        <a:rPr lang="nl-NL" sz="1400" dirty="0" err="1">
                          <a:effectLst/>
                        </a:rPr>
                        <a:t>other</a:t>
                      </a:r>
                      <a:r>
                        <a:rPr lang="nl-NL" sz="1400" dirty="0">
                          <a:effectLst/>
                        </a:rPr>
                        <a:t> type of unit</a:t>
                      </a:r>
                      <a:endParaRPr lang="en-N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extLst>
                  <a:ext uri="{0D108BD9-81ED-4DB2-BD59-A6C34878D82A}">
                    <a16:rowId xmlns:a16="http://schemas.microsoft.com/office/drawing/2014/main" val="3804879495"/>
                  </a:ext>
                </a:extLst>
              </a:tr>
              <a:tr h="227903">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nl-NL" sz="1400">
                          <a:effectLst/>
                        </a:rPr>
                        <a:t>2022</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a:effectLst/>
                        </a:rPr>
                        <a:t>2023</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a:effectLst/>
                        </a:rPr>
                        <a:t>2024</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a:effectLst/>
                        </a:rPr>
                        <a:t>2025</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a:effectLst/>
                        </a:rPr>
                        <a:t>2026</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a:effectLst/>
                        </a:rPr>
                        <a:t>2027</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a:effectLst/>
                        </a:rPr>
                        <a:t>2028</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a:effectLst/>
                        </a:rPr>
                        <a:t>2029</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400">
                          <a:effectLst/>
                        </a:rPr>
                        <a:t>2030</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71068932"/>
                  </a:ext>
                </a:extLst>
              </a:tr>
              <a:tr h="232123">
                <a:tc>
                  <a:txBody>
                    <a:bodyPr/>
                    <a:lstStyle/>
                    <a:p>
                      <a:pPr marL="0" lvl="0" indent="0">
                        <a:lnSpc>
                          <a:spcPts val="1420"/>
                        </a:lnSpc>
                        <a:buFont typeface="+mj-lt"/>
                        <a:buNone/>
                      </a:pPr>
                      <a:r>
                        <a:rPr lang="sv" sz="1400" b="0" dirty="0">
                          <a:effectLst/>
                        </a:rPr>
                        <a:t>3. SOM market segment 1 in units</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sv"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sv"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sv"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sv"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sv"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sv"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sv"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sv"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sv"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88914293"/>
                  </a:ext>
                </a:extLst>
              </a:tr>
              <a:tr h="227903">
                <a:tc>
                  <a:txBody>
                    <a:bodyPr/>
                    <a:lstStyle/>
                    <a:p>
                      <a:pPr>
                        <a:lnSpc>
                          <a:spcPct val="107000"/>
                        </a:lnSpc>
                        <a:spcAft>
                          <a:spcPts val="800"/>
                        </a:spcAft>
                      </a:pPr>
                      <a:r>
                        <a:rPr lang="nl-NL" sz="1400" b="0">
                          <a:effectLst/>
                        </a:rPr>
                        <a:t>Market share segment 1 (1-100%)</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400">
                          <a:effectLst/>
                        </a:rPr>
                        <a:t> </a:t>
                      </a:r>
                      <a:endParaRPr lang="en-NL"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62965670"/>
                  </a:ext>
                </a:extLst>
              </a:tr>
              <a:tr h="466358">
                <a:tc>
                  <a:txBody>
                    <a:bodyPr/>
                    <a:lstStyle/>
                    <a:p>
                      <a:pPr marL="0" lvl="0" indent="0">
                        <a:lnSpc>
                          <a:spcPts val="1420"/>
                        </a:lnSpc>
                        <a:buFont typeface="+mj-lt"/>
                        <a:buNone/>
                      </a:pPr>
                      <a:r>
                        <a:rPr lang="en-GB" sz="1400" b="0" dirty="0">
                          <a:effectLst/>
                        </a:rPr>
                        <a:t>4. Sources estimated SOM</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9">
                  <a:txBody>
                    <a:bodyPr/>
                    <a:lstStyle/>
                    <a:p>
                      <a:pPr>
                        <a:lnSpc>
                          <a:spcPct val="107000"/>
                        </a:lnSpc>
                        <a:spcAft>
                          <a:spcPts val="800"/>
                        </a:spcAft>
                      </a:pPr>
                      <a:r>
                        <a:rPr lang="nl-NL" sz="1400" dirty="0">
                          <a:effectLst/>
                        </a:rPr>
                        <a:t>[ e.g. draft /</a:t>
                      </a:r>
                      <a:r>
                        <a:rPr lang="nl-NL" sz="1400" dirty="0" err="1">
                          <a:effectLst/>
                        </a:rPr>
                        <a:t>expected</a:t>
                      </a:r>
                      <a:r>
                        <a:rPr lang="nl-NL" sz="1400" dirty="0">
                          <a:effectLst/>
                        </a:rPr>
                        <a:t> </a:t>
                      </a:r>
                      <a:r>
                        <a:rPr lang="nl-NL" sz="1400" dirty="0" err="1">
                          <a:effectLst/>
                        </a:rPr>
                        <a:t>offtake</a:t>
                      </a:r>
                      <a:r>
                        <a:rPr lang="nl-NL" sz="1400" dirty="0">
                          <a:effectLst/>
                        </a:rPr>
                        <a:t> </a:t>
                      </a:r>
                      <a:r>
                        <a:rPr lang="nl-NL" sz="1400" dirty="0" err="1">
                          <a:effectLst/>
                        </a:rPr>
                        <a:t>agreements</a:t>
                      </a:r>
                      <a:r>
                        <a:rPr lang="nl-NL" sz="1400" dirty="0">
                          <a:effectLst/>
                        </a:rPr>
                        <a:t>, letters of </a:t>
                      </a:r>
                      <a:r>
                        <a:rPr lang="nl-NL" sz="1400" dirty="0" err="1">
                          <a:effectLst/>
                        </a:rPr>
                        <a:t>intent</a:t>
                      </a:r>
                      <a:r>
                        <a:rPr lang="nl-NL" sz="1400" dirty="0">
                          <a:effectLst/>
                        </a:rPr>
                        <a:t> </a:t>
                      </a:r>
                      <a:r>
                        <a:rPr lang="nl-NL" sz="1400" dirty="0" err="1">
                          <a:effectLst/>
                        </a:rPr>
                        <a:t>customers</a:t>
                      </a:r>
                      <a:r>
                        <a:rPr lang="nl-NL" sz="1400" dirty="0">
                          <a:effectLst/>
                        </a:rPr>
                        <a:t>, market research </a:t>
                      </a:r>
                      <a:r>
                        <a:rPr lang="nl-NL" sz="1400" dirty="0" err="1">
                          <a:effectLst/>
                        </a:rPr>
                        <a:t>reports</a:t>
                      </a:r>
                      <a:r>
                        <a:rPr lang="nl-NL" sz="1400" dirty="0">
                          <a:effectLst/>
                        </a:rPr>
                        <a:t>, </a:t>
                      </a:r>
                      <a:r>
                        <a:rPr lang="nl-NL" sz="1400" dirty="0" err="1">
                          <a:effectLst/>
                        </a:rPr>
                        <a:t>competitor</a:t>
                      </a:r>
                      <a:r>
                        <a:rPr lang="nl-NL" sz="1400" dirty="0">
                          <a:effectLst/>
                        </a:rPr>
                        <a:t> analysis etc.]</a:t>
                      </a:r>
                      <a:endParaRPr lang="en-N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extLst>
                  <a:ext uri="{0D108BD9-81ED-4DB2-BD59-A6C34878D82A}">
                    <a16:rowId xmlns:a16="http://schemas.microsoft.com/office/drawing/2014/main" val="1955587776"/>
                  </a:ext>
                </a:extLst>
              </a:tr>
            </a:tbl>
          </a:graphicData>
        </a:graphic>
      </p:graphicFrame>
    </p:spTree>
    <p:extLst>
      <p:ext uri="{BB962C8B-B14F-4D97-AF65-F5344CB8AC3E}">
        <p14:creationId xmlns:p14="http://schemas.microsoft.com/office/powerpoint/2010/main" val="278945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000" dirty="0" err="1"/>
              <a:t>Commercialisation</a:t>
            </a:r>
            <a:r>
              <a:rPr lang="en-US" sz="2000" dirty="0"/>
              <a:t> and Financial Return Mechanism Template</a:t>
            </a:r>
            <a:br>
              <a:rPr lang="en-US" sz="2000" dirty="0"/>
            </a:br>
            <a:r>
              <a:rPr lang="en-US" sz="1800" dirty="0">
                <a:solidFill>
                  <a:schemeClr val="accent2">
                    <a:lumMod val="50000"/>
                  </a:schemeClr>
                </a:solidFill>
              </a:rPr>
              <a:t>ROADMAP GO TO MARKET AND SCALE UP MILESTONES FOR KER’S</a:t>
            </a:r>
            <a:br>
              <a:rPr lang="en-US" sz="2000" dirty="0"/>
            </a:br>
            <a:r>
              <a:rPr lang="en-US" sz="2000" dirty="0"/>
              <a:t> </a:t>
            </a:r>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533400" y="833691"/>
            <a:ext cx="8435975" cy="2928144"/>
          </a:xfrm>
        </p:spPr>
        <p:txBody>
          <a:bodyPr>
            <a:normAutofit/>
          </a:bodyPr>
          <a:lstStyle/>
          <a:p>
            <a:pPr lvl="1"/>
            <a:r>
              <a:rPr lang="en-GB" dirty="0"/>
              <a:t>key milestones that represent a </a:t>
            </a:r>
            <a:r>
              <a:rPr lang="en-GB" b="1" dirty="0"/>
              <a:t>feasible commercial growth path (scale up pace) for each KER in the coming 5 to 10 years</a:t>
            </a:r>
            <a:r>
              <a:rPr lang="en-US" b="1" dirty="0"/>
              <a:t>.</a:t>
            </a:r>
          </a:p>
          <a:p>
            <a:pPr lvl="1"/>
            <a:endParaRPr lang="en-US" dirty="0"/>
          </a:p>
          <a:p>
            <a:pPr lvl="1"/>
            <a:endParaRPr lang="en-US" dirty="0"/>
          </a:p>
          <a:p>
            <a:pPr lvl="1"/>
            <a:endParaRPr lang="en-US" dirty="0">
              <a:solidFill>
                <a:srgbClr val="FF0000"/>
              </a:solidFill>
            </a:endParaRPr>
          </a:p>
          <a:p>
            <a:endParaRPr lang="en-GB" sz="2000" dirty="0"/>
          </a:p>
        </p:txBody>
      </p:sp>
      <p:graphicFrame>
        <p:nvGraphicFramePr>
          <p:cNvPr id="4" name="Table 3">
            <a:extLst>
              <a:ext uri="{FF2B5EF4-FFF2-40B4-BE49-F238E27FC236}">
                <a16:creationId xmlns:a16="http://schemas.microsoft.com/office/drawing/2014/main" id="{51C0AA65-5C74-455C-A767-32728A3A271B}"/>
              </a:ext>
            </a:extLst>
          </p:cNvPr>
          <p:cNvGraphicFramePr>
            <a:graphicFrameLocks noGrp="1"/>
          </p:cNvGraphicFramePr>
          <p:nvPr>
            <p:extLst>
              <p:ext uri="{D42A27DB-BD31-4B8C-83A1-F6EECF244321}">
                <p14:modId xmlns:p14="http://schemas.microsoft.com/office/powerpoint/2010/main" val="103198807"/>
              </p:ext>
            </p:extLst>
          </p:nvPr>
        </p:nvGraphicFramePr>
        <p:xfrm>
          <a:off x="647699" y="1381664"/>
          <a:ext cx="7848601" cy="2380171"/>
        </p:xfrm>
        <a:graphic>
          <a:graphicData uri="http://schemas.openxmlformats.org/drawingml/2006/table">
            <a:tbl>
              <a:tblPr firstRow="1" firstCol="1" bandRow="1">
                <a:tableStyleId>{5C22544A-7EE6-4342-B048-85BDC9FD1C3A}</a:tableStyleId>
              </a:tblPr>
              <a:tblGrid>
                <a:gridCol w="3577274">
                  <a:extLst>
                    <a:ext uri="{9D8B030D-6E8A-4147-A177-3AD203B41FA5}">
                      <a16:colId xmlns:a16="http://schemas.microsoft.com/office/drawing/2014/main" val="349335176"/>
                    </a:ext>
                  </a:extLst>
                </a:gridCol>
                <a:gridCol w="1467600">
                  <a:extLst>
                    <a:ext uri="{9D8B030D-6E8A-4147-A177-3AD203B41FA5}">
                      <a16:colId xmlns:a16="http://schemas.microsoft.com/office/drawing/2014/main" val="2524075208"/>
                    </a:ext>
                  </a:extLst>
                </a:gridCol>
                <a:gridCol w="2803727">
                  <a:extLst>
                    <a:ext uri="{9D8B030D-6E8A-4147-A177-3AD203B41FA5}">
                      <a16:colId xmlns:a16="http://schemas.microsoft.com/office/drawing/2014/main" val="3778762158"/>
                    </a:ext>
                  </a:extLst>
                </a:gridCol>
              </a:tblGrid>
              <a:tr h="0">
                <a:tc>
                  <a:txBody>
                    <a:bodyPr/>
                    <a:lstStyle/>
                    <a:p>
                      <a:pPr>
                        <a:lnSpc>
                          <a:spcPct val="107000"/>
                        </a:lnSpc>
                        <a:spcAft>
                          <a:spcPts val="800"/>
                        </a:spcAft>
                      </a:pPr>
                      <a:r>
                        <a:rPr lang="nl-NL" sz="1600" b="0">
                          <a:effectLst/>
                        </a:rPr>
                        <a:t>Milestones KER # 1</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47651351"/>
                  </a:ext>
                </a:extLst>
              </a:tr>
              <a:tr h="0">
                <a:tc>
                  <a:txBody>
                    <a:bodyPr/>
                    <a:lstStyle/>
                    <a:p>
                      <a:pPr>
                        <a:lnSpc>
                          <a:spcPct val="107000"/>
                        </a:lnSpc>
                        <a:spcAft>
                          <a:spcPts val="800"/>
                        </a:spcAft>
                      </a:pPr>
                      <a:r>
                        <a:rPr lang="nl-NL" sz="1600" b="0">
                          <a:effectLst/>
                        </a:rPr>
                        <a:t>Milestones description</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a:effectLst/>
                        </a:rPr>
                        <a:t>Time (Quarter, Year)</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dirty="0" err="1">
                          <a:effectLst/>
                        </a:rPr>
                        <a:t>Targeted</a:t>
                      </a:r>
                      <a:r>
                        <a:rPr lang="nl-NL" sz="1600" b="0" dirty="0">
                          <a:effectLst/>
                        </a:rPr>
                        <a:t> market </a:t>
                      </a:r>
                      <a:r>
                        <a:rPr lang="nl-NL" sz="1600" b="0" dirty="0" err="1">
                          <a:effectLst/>
                        </a:rPr>
                        <a:t>introduction</a:t>
                      </a:r>
                      <a:r>
                        <a:rPr lang="nl-NL" sz="1600" b="0" dirty="0">
                          <a:effectLst/>
                        </a:rPr>
                        <a:t> </a:t>
                      </a:r>
                      <a:r>
                        <a:rPr lang="nl-NL" sz="1600" b="0" dirty="0" err="1">
                          <a:effectLst/>
                        </a:rPr>
                        <a:t>channels</a:t>
                      </a:r>
                      <a:r>
                        <a:rPr lang="nl-NL" sz="1600" b="0" dirty="0">
                          <a:effectLst/>
                        </a:rPr>
                        <a:t> </a:t>
                      </a:r>
                      <a:r>
                        <a:rPr lang="nl-NL" sz="1600" b="0" u="sng" dirty="0" err="1">
                          <a:effectLst/>
                        </a:rPr>
                        <a:t>and</a:t>
                      </a:r>
                      <a:r>
                        <a:rPr lang="nl-NL" sz="1600" b="0" dirty="0">
                          <a:effectLst/>
                        </a:rPr>
                        <a:t> SOM</a:t>
                      </a:r>
                      <a:endParaRPr lang="en-NL" sz="1600" b="0" dirty="0">
                        <a:effectLst/>
                      </a:endParaRPr>
                    </a:p>
                    <a:p>
                      <a:pPr>
                        <a:lnSpc>
                          <a:spcPct val="107000"/>
                        </a:lnSpc>
                        <a:spcAft>
                          <a:spcPts val="800"/>
                        </a:spcAft>
                      </a:pPr>
                      <a:r>
                        <a:rPr lang="nl-NL" sz="1600" b="0" dirty="0">
                          <a:effectLst/>
                        </a:rPr>
                        <a:t>(</a:t>
                      </a:r>
                      <a:r>
                        <a:rPr lang="nl-NL" sz="1600" b="0" dirty="0" err="1">
                          <a:effectLst/>
                        </a:rPr>
                        <a:t>quantify</a:t>
                      </a:r>
                      <a:r>
                        <a:rPr lang="nl-NL" sz="1600" b="0" dirty="0">
                          <a:effectLst/>
                        </a:rPr>
                        <a:t> </a:t>
                      </a:r>
                      <a:r>
                        <a:rPr lang="nl-NL" sz="1600" b="0" dirty="0" err="1">
                          <a:effectLst/>
                        </a:rPr>
                        <a:t>channels</a:t>
                      </a:r>
                      <a:r>
                        <a:rPr lang="nl-NL" sz="1600" b="0" dirty="0">
                          <a:effectLst/>
                        </a:rPr>
                        <a:t> </a:t>
                      </a:r>
                      <a:r>
                        <a:rPr lang="nl-NL" sz="1600" b="0" dirty="0" err="1">
                          <a:effectLst/>
                        </a:rPr>
                        <a:t>and</a:t>
                      </a:r>
                      <a:r>
                        <a:rPr lang="nl-NL" sz="1600" b="0" dirty="0">
                          <a:effectLst/>
                        </a:rPr>
                        <a:t> SOM)</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32745050"/>
                  </a:ext>
                </a:extLst>
              </a:tr>
              <a:tr h="0">
                <a:tc>
                  <a:txBody>
                    <a:bodyPr/>
                    <a:lstStyle/>
                    <a:p>
                      <a:pPr>
                        <a:lnSpc>
                          <a:spcPct val="107000"/>
                        </a:lnSpc>
                        <a:spcAft>
                          <a:spcPts val="800"/>
                        </a:spcAft>
                      </a:pPr>
                      <a:r>
                        <a:rPr lang="nl-NL" sz="1600" b="0">
                          <a:effectLst/>
                        </a:rPr>
                        <a:t>KER # 1 fully developed for market introduction</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09359535"/>
                  </a:ext>
                </a:extLst>
              </a:tr>
              <a:tr h="0">
                <a:tc>
                  <a:txBody>
                    <a:bodyPr/>
                    <a:lstStyle/>
                    <a:p>
                      <a:pPr>
                        <a:lnSpc>
                          <a:spcPct val="107000"/>
                        </a:lnSpc>
                        <a:spcAft>
                          <a:spcPts val="800"/>
                        </a:spcAft>
                      </a:pPr>
                      <a:r>
                        <a:rPr lang="en-GB" sz="1600" b="0" dirty="0">
                          <a:effectLst/>
                        </a:rPr>
                        <a:t> ….</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53827328"/>
                  </a:ext>
                </a:extLst>
              </a:tr>
              <a:tr h="0">
                <a:tc>
                  <a:txBody>
                    <a:bodyPr/>
                    <a:lstStyle/>
                    <a:p>
                      <a:pPr>
                        <a:lnSpc>
                          <a:spcPct val="107000"/>
                        </a:lnSpc>
                        <a:spcAft>
                          <a:spcPts val="800"/>
                        </a:spcAft>
                      </a:pPr>
                      <a:r>
                        <a:rPr lang="en-GB" sz="1600" b="0" dirty="0">
                          <a:effectLst/>
                        </a:rPr>
                        <a:t> ….</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93578041"/>
                  </a:ext>
                </a:extLst>
              </a:tr>
              <a:tr h="0">
                <a:tc>
                  <a:txBody>
                    <a:bodyPr/>
                    <a:lstStyle/>
                    <a:p>
                      <a:pPr>
                        <a:lnSpc>
                          <a:spcPct val="107000"/>
                        </a:lnSpc>
                        <a:spcAft>
                          <a:spcPts val="800"/>
                        </a:spcAft>
                      </a:pPr>
                      <a:r>
                        <a:rPr lang="en-GB" sz="1600" b="0" dirty="0">
                          <a:effectLst/>
                        </a:rPr>
                        <a:t> ….</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dirty="0">
                          <a:effectLst/>
                        </a:rPr>
                        <a:t> </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89209447"/>
                  </a:ext>
                </a:extLst>
              </a:tr>
            </a:tbl>
          </a:graphicData>
        </a:graphic>
      </p:graphicFrame>
      <p:sp>
        <p:nvSpPr>
          <p:cNvPr id="6" name="TextBox 5">
            <a:extLst>
              <a:ext uri="{FF2B5EF4-FFF2-40B4-BE49-F238E27FC236}">
                <a16:creationId xmlns:a16="http://schemas.microsoft.com/office/drawing/2014/main" id="{9E21DFE6-7EF7-418B-9866-D8C7A46D5A42}"/>
              </a:ext>
            </a:extLst>
          </p:cNvPr>
          <p:cNvSpPr txBox="1"/>
          <p:nvPr/>
        </p:nvSpPr>
        <p:spPr>
          <a:xfrm>
            <a:off x="641555" y="3790949"/>
            <a:ext cx="8054280" cy="1106778"/>
          </a:xfrm>
          <a:prstGeom prst="rect">
            <a:avLst/>
          </a:prstGeom>
          <a:noFill/>
        </p:spPr>
        <p:txBody>
          <a:bodyPr wrap="square">
            <a:spAutoFit/>
          </a:bodyPr>
          <a:lstStyle/>
          <a:p>
            <a:pPr>
              <a:lnSpc>
                <a:spcPct val="107000"/>
              </a:lnSpc>
              <a:spcAft>
                <a:spcPts val="800"/>
              </a:spcAft>
            </a:pPr>
            <a:r>
              <a:rPr lang="en-GB" sz="1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MANDATORY Supporting Documentation: </a:t>
            </a:r>
            <a:endParaRPr lang="en-NL"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Product Readiness Level:</a:t>
            </a:r>
            <a:r>
              <a:rPr lang="en-GB" sz="1400" b="1" dirty="0">
                <a:effectLst/>
                <a:latin typeface="Calibri" panose="020F0502020204030204" pitchFamily="34" charset="0"/>
                <a:ea typeface="Calibri" panose="020F0502020204030204" pitchFamily="34" charset="0"/>
                <a:cs typeface="Arial" panose="020B0604020202020204" pitchFamily="34" charset="0"/>
              </a:rPr>
              <a:t> </a:t>
            </a:r>
            <a:r>
              <a:rPr lang="en-GB" sz="1400" dirty="0">
                <a:effectLst/>
                <a:latin typeface="Calibri" panose="020F0502020204030204" pitchFamily="34" charset="0"/>
                <a:ea typeface="Calibri" panose="020F0502020204030204" pitchFamily="34" charset="0"/>
                <a:cs typeface="Arial" panose="020B0604020202020204" pitchFamily="34" charset="0"/>
              </a:rPr>
              <a:t>evidence documenting the status of the activities required to launch the innovation in the market</a:t>
            </a:r>
            <a:r>
              <a:rPr lang="en-GB" sz="1400" b="1" dirty="0">
                <a:effectLst/>
                <a:latin typeface="Calibri" panose="020F0502020204030204" pitchFamily="34" charset="0"/>
                <a:ea typeface="Calibri" panose="020F0502020204030204" pitchFamily="34" charset="0"/>
                <a:cs typeface="Arial" panose="020B0604020202020204" pitchFamily="34" charset="0"/>
              </a:rPr>
              <a:t>.  Business Plan </a:t>
            </a:r>
            <a:r>
              <a:rPr lang="en-GB" sz="1400" dirty="0">
                <a:effectLst/>
                <a:latin typeface="Calibri" panose="020F0502020204030204" pitchFamily="34" charset="0"/>
                <a:ea typeface="Calibri" panose="020F0502020204030204" pitchFamily="34" charset="0"/>
                <a:cs typeface="Arial" panose="020B0604020202020204" pitchFamily="34" charset="0"/>
              </a:rPr>
              <a:t>that includes the description of the sales/distribution channels for the described SOM</a:t>
            </a:r>
          </a:p>
        </p:txBody>
      </p:sp>
    </p:spTree>
    <p:extLst>
      <p:ext uri="{BB962C8B-B14F-4D97-AF65-F5344CB8AC3E}">
        <p14:creationId xmlns:p14="http://schemas.microsoft.com/office/powerpoint/2010/main" val="2250845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000" dirty="0" err="1"/>
              <a:t>Commercialisation</a:t>
            </a:r>
            <a:r>
              <a:rPr lang="en-US" sz="2000" dirty="0"/>
              <a:t> and Financial Return Mechanism Template</a:t>
            </a:r>
            <a:br>
              <a:rPr lang="en-US" sz="2000" dirty="0"/>
            </a:br>
            <a:r>
              <a:rPr lang="en-US" sz="1800" dirty="0">
                <a:solidFill>
                  <a:schemeClr val="accent2">
                    <a:lumMod val="50000"/>
                  </a:schemeClr>
                </a:solidFill>
              </a:rPr>
              <a:t>Revenues Of Key Exploitable Results </a:t>
            </a:r>
            <a:r>
              <a:rPr lang="en-US" sz="2000" dirty="0"/>
              <a:t> </a:t>
            </a:r>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487364" y="998637"/>
            <a:ext cx="8435975" cy="337344"/>
          </a:xfrm>
        </p:spPr>
        <p:txBody>
          <a:bodyPr>
            <a:normAutofit/>
          </a:bodyPr>
          <a:lstStyle/>
          <a:p>
            <a:pPr lvl="1"/>
            <a:r>
              <a:rPr lang="en-US" dirty="0"/>
              <a:t>Provide the type of estimated revenue streams of each KER for the exploiting party </a:t>
            </a:r>
          </a:p>
          <a:p>
            <a:pPr lvl="1"/>
            <a:endParaRPr lang="en-US" dirty="0"/>
          </a:p>
          <a:p>
            <a:pPr lvl="1"/>
            <a:endParaRPr lang="en-US" dirty="0">
              <a:solidFill>
                <a:srgbClr val="FF0000"/>
              </a:solidFill>
            </a:endParaRPr>
          </a:p>
          <a:p>
            <a:endParaRPr lang="en-GB" sz="2000" dirty="0"/>
          </a:p>
        </p:txBody>
      </p:sp>
      <p:graphicFrame>
        <p:nvGraphicFramePr>
          <p:cNvPr id="5" name="Table 4">
            <a:extLst>
              <a:ext uri="{FF2B5EF4-FFF2-40B4-BE49-F238E27FC236}">
                <a16:creationId xmlns:a16="http://schemas.microsoft.com/office/drawing/2014/main" id="{498078DD-A627-4166-94AC-AB15936E1305}"/>
              </a:ext>
            </a:extLst>
          </p:cNvPr>
          <p:cNvGraphicFramePr>
            <a:graphicFrameLocks noGrp="1"/>
          </p:cNvGraphicFramePr>
          <p:nvPr>
            <p:extLst>
              <p:ext uri="{D42A27DB-BD31-4B8C-83A1-F6EECF244321}">
                <p14:modId xmlns:p14="http://schemas.microsoft.com/office/powerpoint/2010/main" val="794458380"/>
              </p:ext>
            </p:extLst>
          </p:nvPr>
        </p:nvGraphicFramePr>
        <p:xfrm>
          <a:off x="609600" y="1384379"/>
          <a:ext cx="3752850" cy="884682"/>
        </p:xfrm>
        <a:graphic>
          <a:graphicData uri="http://schemas.openxmlformats.org/drawingml/2006/table">
            <a:tbl>
              <a:tblPr firstRow="1" firstCol="1" bandRow="1">
                <a:tableStyleId>{5C22544A-7EE6-4342-B048-85BDC9FD1C3A}</a:tableStyleId>
              </a:tblPr>
              <a:tblGrid>
                <a:gridCol w="608965">
                  <a:extLst>
                    <a:ext uri="{9D8B030D-6E8A-4147-A177-3AD203B41FA5}">
                      <a16:colId xmlns:a16="http://schemas.microsoft.com/office/drawing/2014/main" val="2708350703"/>
                    </a:ext>
                  </a:extLst>
                </a:gridCol>
                <a:gridCol w="1608455">
                  <a:extLst>
                    <a:ext uri="{9D8B030D-6E8A-4147-A177-3AD203B41FA5}">
                      <a16:colId xmlns:a16="http://schemas.microsoft.com/office/drawing/2014/main" val="588217242"/>
                    </a:ext>
                  </a:extLst>
                </a:gridCol>
                <a:gridCol w="1535430">
                  <a:extLst>
                    <a:ext uri="{9D8B030D-6E8A-4147-A177-3AD203B41FA5}">
                      <a16:colId xmlns:a16="http://schemas.microsoft.com/office/drawing/2014/main" val="1868016079"/>
                    </a:ext>
                  </a:extLst>
                </a:gridCol>
              </a:tblGrid>
              <a:tr h="386080">
                <a:tc>
                  <a:txBody>
                    <a:bodyPr/>
                    <a:lstStyle/>
                    <a:p>
                      <a:pPr>
                        <a:lnSpc>
                          <a:spcPct val="107000"/>
                        </a:lnSpc>
                        <a:spcAft>
                          <a:spcPts val="800"/>
                        </a:spcAft>
                      </a:pPr>
                      <a:r>
                        <a:rPr lang="nl-NL" sz="1600" b="0">
                          <a:effectLst/>
                        </a:rPr>
                        <a:t>KER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dirty="0">
                          <a:effectLst/>
                        </a:rPr>
                        <a:t>sales of product</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a:effectLst/>
                        </a:rPr>
                        <a:t>sales of service</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61411902"/>
                  </a:ext>
                </a:extLst>
              </a:tr>
              <a:tr h="193040">
                <a:tc>
                  <a:txBody>
                    <a:bodyPr/>
                    <a:lstStyle/>
                    <a:p>
                      <a:pPr>
                        <a:lnSpc>
                          <a:spcPct val="107000"/>
                        </a:lnSpc>
                        <a:spcAft>
                          <a:spcPts val="800"/>
                        </a:spcAft>
                      </a:pPr>
                      <a:r>
                        <a:rPr lang="nl-NL" sz="1600" b="0">
                          <a:effectLst/>
                        </a:rPr>
                        <a:t>1</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a:effectLst/>
                        </a:rPr>
                        <a:t>Yes / No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a:effectLst/>
                        </a:rPr>
                        <a:t>Yes / No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93146597"/>
                  </a:ext>
                </a:extLst>
              </a:tr>
              <a:tr h="185420">
                <a:tc>
                  <a:txBody>
                    <a:bodyPr/>
                    <a:lstStyle/>
                    <a:p>
                      <a:pPr>
                        <a:lnSpc>
                          <a:spcPct val="107000"/>
                        </a:lnSpc>
                        <a:spcAft>
                          <a:spcPts val="800"/>
                        </a:spcAft>
                      </a:pPr>
                      <a:r>
                        <a:rPr lang="nl-NL" sz="1600" b="0" dirty="0">
                          <a:effectLst/>
                          <a:latin typeface="Calibri" panose="020F0502020204030204" pitchFamily="34" charset="0"/>
                          <a:ea typeface="Calibri" panose="020F0502020204030204" pitchFamily="34" charset="0"/>
                          <a:cs typeface="Arial" panose="020B0604020202020204" pitchFamily="34" charset="0"/>
                        </a:rPr>
                        <a:t>X </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a:effectLst/>
                        </a:rPr>
                        <a:t>Yes / No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dirty="0">
                          <a:effectLst/>
                        </a:rPr>
                        <a:t>Yes / No </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2622900"/>
                  </a:ext>
                </a:extLst>
              </a:tr>
            </a:tbl>
          </a:graphicData>
        </a:graphic>
      </p:graphicFrame>
      <p:sp>
        <p:nvSpPr>
          <p:cNvPr id="8" name="TextBox 7">
            <a:extLst>
              <a:ext uri="{FF2B5EF4-FFF2-40B4-BE49-F238E27FC236}">
                <a16:creationId xmlns:a16="http://schemas.microsoft.com/office/drawing/2014/main" id="{49FDB962-5D1A-47D9-B515-6A5E289F1FF4}"/>
              </a:ext>
            </a:extLst>
          </p:cNvPr>
          <p:cNvSpPr txBox="1"/>
          <p:nvPr/>
        </p:nvSpPr>
        <p:spPr>
          <a:xfrm>
            <a:off x="517300" y="2443537"/>
            <a:ext cx="7924800" cy="871008"/>
          </a:xfrm>
          <a:prstGeom prst="rect">
            <a:avLst/>
          </a:prstGeom>
          <a:noFill/>
        </p:spPr>
        <p:txBody>
          <a:bodyPr wrap="square">
            <a:spAutoFit/>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Please provide an estimation of the annual revenues in euro per KER </a:t>
            </a:r>
            <a:r>
              <a:rPr lang="en-US" sz="1600" dirty="0">
                <a:effectLst/>
                <a:latin typeface="Calibri" panose="020F0502020204030204" pitchFamily="34" charset="0"/>
                <a:ea typeface="Calibri" panose="020F0502020204030204" pitchFamily="34" charset="0"/>
                <a:cs typeface="Arial" panose="020B0604020202020204" pitchFamily="34" charset="0"/>
              </a:rPr>
              <a:t>in line with the previous sections on clients /client group identified &amp; fee model identified, commercial scale up milestones and the serviceable &amp; obtainable market for each KER.</a:t>
            </a:r>
            <a:endParaRPr lang="en-NL"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F423919A-36E3-46B8-8516-8D0328BB14B5}"/>
              </a:ext>
            </a:extLst>
          </p:cNvPr>
          <p:cNvGraphicFramePr>
            <a:graphicFrameLocks noGrp="1"/>
          </p:cNvGraphicFramePr>
          <p:nvPr>
            <p:extLst>
              <p:ext uri="{D42A27DB-BD31-4B8C-83A1-F6EECF244321}">
                <p14:modId xmlns:p14="http://schemas.microsoft.com/office/powerpoint/2010/main" val="1686795440"/>
              </p:ext>
            </p:extLst>
          </p:nvPr>
        </p:nvGraphicFramePr>
        <p:xfrm>
          <a:off x="609600" y="3356891"/>
          <a:ext cx="8001794" cy="997204"/>
        </p:xfrm>
        <a:graphic>
          <a:graphicData uri="http://schemas.openxmlformats.org/drawingml/2006/table">
            <a:tbl>
              <a:tblPr firstRow="1" firstCol="1" bandRow="1">
                <a:tableStyleId>{5C22544A-7EE6-4342-B048-85BDC9FD1C3A}</a:tableStyleId>
              </a:tblPr>
              <a:tblGrid>
                <a:gridCol w="1512380">
                  <a:extLst>
                    <a:ext uri="{9D8B030D-6E8A-4147-A177-3AD203B41FA5}">
                      <a16:colId xmlns:a16="http://schemas.microsoft.com/office/drawing/2014/main" val="4144399988"/>
                    </a:ext>
                  </a:extLst>
                </a:gridCol>
                <a:gridCol w="721046">
                  <a:extLst>
                    <a:ext uri="{9D8B030D-6E8A-4147-A177-3AD203B41FA5}">
                      <a16:colId xmlns:a16="http://schemas.microsoft.com/office/drawing/2014/main" val="1942372660"/>
                    </a:ext>
                  </a:extLst>
                </a:gridCol>
                <a:gridCol w="721046">
                  <a:extLst>
                    <a:ext uri="{9D8B030D-6E8A-4147-A177-3AD203B41FA5}">
                      <a16:colId xmlns:a16="http://schemas.microsoft.com/office/drawing/2014/main" val="2800697233"/>
                    </a:ext>
                  </a:extLst>
                </a:gridCol>
                <a:gridCol w="721046">
                  <a:extLst>
                    <a:ext uri="{9D8B030D-6E8A-4147-A177-3AD203B41FA5}">
                      <a16:colId xmlns:a16="http://schemas.microsoft.com/office/drawing/2014/main" val="114462161"/>
                    </a:ext>
                  </a:extLst>
                </a:gridCol>
                <a:gridCol w="721046">
                  <a:extLst>
                    <a:ext uri="{9D8B030D-6E8A-4147-A177-3AD203B41FA5}">
                      <a16:colId xmlns:a16="http://schemas.microsoft.com/office/drawing/2014/main" val="3934267367"/>
                    </a:ext>
                  </a:extLst>
                </a:gridCol>
                <a:gridCol w="721046">
                  <a:extLst>
                    <a:ext uri="{9D8B030D-6E8A-4147-A177-3AD203B41FA5}">
                      <a16:colId xmlns:a16="http://schemas.microsoft.com/office/drawing/2014/main" val="1645022406"/>
                    </a:ext>
                  </a:extLst>
                </a:gridCol>
                <a:gridCol w="721046">
                  <a:extLst>
                    <a:ext uri="{9D8B030D-6E8A-4147-A177-3AD203B41FA5}">
                      <a16:colId xmlns:a16="http://schemas.microsoft.com/office/drawing/2014/main" val="2885747363"/>
                    </a:ext>
                  </a:extLst>
                </a:gridCol>
                <a:gridCol w="721046">
                  <a:extLst>
                    <a:ext uri="{9D8B030D-6E8A-4147-A177-3AD203B41FA5}">
                      <a16:colId xmlns:a16="http://schemas.microsoft.com/office/drawing/2014/main" val="4275512166"/>
                    </a:ext>
                  </a:extLst>
                </a:gridCol>
                <a:gridCol w="721046">
                  <a:extLst>
                    <a:ext uri="{9D8B030D-6E8A-4147-A177-3AD203B41FA5}">
                      <a16:colId xmlns:a16="http://schemas.microsoft.com/office/drawing/2014/main" val="3798880780"/>
                    </a:ext>
                  </a:extLst>
                </a:gridCol>
                <a:gridCol w="721046">
                  <a:extLst>
                    <a:ext uri="{9D8B030D-6E8A-4147-A177-3AD203B41FA5}">
                      <a16:colId xmlns:a16="http://schemas.microsoft.com/office/drawing/2014/main" val="2510838019"/>
                    </a:ext>
                  </a:extLst>
                </a:gridCol>
              </a:tblGrid>
              <a:tr h="0">
                <a:tc>
                  <a:txBody>
                    <a:bodyPr/>
                    <a:lstStyle/>
                    <a:p>
                      <a:pPr>
                        <a:lnSpc>
                          <a:spcPct val="107000"/>
                        </a:lnSpc>
                        <a:spcAft>
                          <a:spcPts val="800"/>
                        </a:spcAft>
                      </a:pPr>
                      <a:r>
                        <a:rPr lang="nl-NL" sz="1600" b="0" dirty="0">
                          <a:effectLst/>
                        </a:rPr>
                        <a:t>In €</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a:effectLst/>
                        </a:rPr>
                        <a:t>2022</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a:effectLst/>
                        </a:rPr>
                        <a:t>2023</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a:effectLst/>
                        </a:rPr>
                        <a:t>2024</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a:effectLst/>
                        </a:rPr>
                        <a:t>2025</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a:effectLst/>
                        </a:rPr>
                        <a:t>2026</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a:effectLst/>
                        </a:rPr>
                        <a:t>2027</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a:effectLst/>
                        </a:rPr>
                        <a:t>2028</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a:effectLst/>
                        </a:rPr>
                        <a:t>2029</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600" b="0">
                          <a:effectLst/>
                        </a:rPr>
                        <a:t>2030</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51950216"/>
                  </a:ext>
                </a:extLst>
              </a:tr>
              <a:tr h="0">
                <a:tc>
                  <a:txBody>
                    <a:bodyPr/>
                    <a:lstStyle/>
                    <a:p>
                      <a:pPr>
                        <a:lnSpc>
                          <a:spcPct val="107000"/>
                        </a:lnSpc>
                        <a:spcAft>
                          <a:spcPts val="800"/>
                        </a:spcAft>
                      </a:pPr>
                      <a:r>
                        <a:rPr lang="nl-NL" sz="1600" b="0">
                          <a:effectLst/>
                        </a:rPr>
                        <a:t>Revenues KER 1</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62516863"/>
                  </a:ext>
                </a:extLst>
              </a:tr>
              <a:tr h="0">
                <a:tc>
                  <a:txBody>
                    <a:bodyPr/>
                    <a:lstStyle/>
                    <a:p>
                      <a:pPr>
                        <a:lnSpc>
                          <a:spcPct val="107000"/>
                        </a:lnSpc>
                        <a:spcAft>
                          <a:spcPts val="800"/>
                        </a:spcAft>
                      </a:pPr>
                      <a:r>
                        <a:rPr lang="nl-NL" sz="1600" b="0" dirty="0" err="1">
                          <a:effectLst/>
                        </a:rPr>
                        <a:t>Revenues</a:t>
                      </a:r>
                      <a:r>
                        <a:rPr lang="nl-NL" sz="1600" b="0" dirty="0">
                          <a:effectLst/>
                        </a:rPr>
                        <a:t> KER x </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73689507"/>
                  </a:ext>
                </a:extLst>
              </a:tr>
              <a:tr h="0">
                <a:tc>
                  <a:txBody>
                    <a:bodyPr/>
                    <a:lstStyle/>
                    <a:p>
                      <a:pPr>
                        <a:lnSpc>
                          <a:spcPct val="107000"/>
                        </a:lnSpc>
                        <a:spcAft>
                          <a:spcPts val="800"/>
                        </a:spcAft>
                      </a:pPr>
                      <a:r>
                        <a:rPr lang="nl-NL" sz="1600" b="0">
                          <a:effectLst/>
                        </a:rPr>
                        <a:t>Total Revenues</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600" b="0" dirty="0">
                          <a:effectLst/>
                        </a:rPr>
                        <a:t> </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83756483"/>
                  </a:ext>
                </a:extLst>
              </a:tr>
            </a:tbl>
          </a:graphicData>
        </a:graphic>
      </p:graphicFrame>
    </p:spTree>
    <p:extLst>
      <p:ext uri="{BB962C8B-B14F-4D97-AF65-F5344CB8AC3E}">
        <p14:creationId xmlns:p14="http://schemas.microsoft.com/office/powerpoint/2010/main" val="14085054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000" dirty="0" err="1"/>
              <a:t>Commercialisation</a:t>
            </a:r>
            <a:r>
              <a:rPr lang="en-US" sz="2000" dirty="0"/>
              <a:t> and Financial Return Mechanism Template</a:t>
            </a:r>
            <a:br>
              <a:rPr lang="en-US" sz="2000" dirty="0"/>
            </a:br>
            <a:r>
              <a:rPr lang="en-US" sz="1800" dirty="0">
                <a:solidFill>
                  <a:schemeClr val="accent2">
                    <a:lumMod val="50000"/>
                  </a:schemeClr>
                </a:solidFill>
              </a:rPr>
              <a:t>Proposed Financial Return Mechanism (1/3)</a:t>
            </a:r>
            <a:endParaRPr lang="en-US" sz="2000" dirty="0"/>
          </a:p>
        </p:txBody>
      </p:sp>
      <p:graphicFrame>
        <p:nvGraphicFramePr>
          <p:cNvPr id="11" name="Table 10">
            <a:extLst>
              <a:ext uri="{FF2B5EF4-FFF2-40B4-BE49-F238E27FC236}">
                <a16:creationId xmlns:a16="http://schemas.microsoft.com/office/drawing/2014/main" id="{C9A95311-E14C-42E5-8584-23B52876805F}"/>
              </a:ext>
            </a:extLst>
          </p:cNvPr>
          <p:cNvGraphicFramePr>
            <a:graphicFrameLocks noGrp="1"/>
          </p:cNvGraphicFramePr>
          <p:nvPr>
            <p:extLst>
              <p:ext uri="{D42A27DB-BD31-4B8C-83A1-F6EECF244321}">
                <p14:modId xmlns:p14="http://schemas.microsoft.com/office/powerpoint/2010/main" val="4014904441"/>
              </p:ext>
            </p:extLst>
          </p:nvPr>
        </p:nvGraphicFramePr>
        <p:xfrm>
          <a:off x="533400" y="2190750"/>
          <a:ext cx="6477000" cy="1622411"/>
        </p:xfrm>
        <a:graphic>
          <a:graphicData uri="http://schemas.openxmlformats.org/drawingml/2006/table">
            <a:tbl>
              <a:tblPr firstRow="1" firstCol="1" bandRow="1">
                <a:tableStyleId>{5C22544A-7EE6-4342-B048-85BDC9FD1C3A}</a:tableStyleId>
              </a:tblPr>
              <a:tblGrid>
                <a:gridCol w="721352">
                  <a:extLst>
                    <a:ext uri="{9D8B030D-6E8A-4147-A177-3AD203B41FA5}">
                      <a16:colId xmlns:a16="http://schemas.microsoft.com/office/drawing/2014/main" val="3000125631"/>
                    </a:ext>
                  </a:extLst>
                </a:gridCol>
                <a:gridCol w="1112359">
                  <a:extLst>
                    <a:ext uri="{9D8B030D-6E8A-4147-A177-3AD203B41FA5}">
                      <a16:colId xmlns:a16="http://schemas.microsoft.com/office/drawing/2014/main" val="2391766245"/>
                    </a:ext>
                  </a:extLst>
                </a:gridCol>
                <a:gridCol w="1062246">
                  <a:extLst>
                    <a:ext uri="{9D8B030D-6E8A-4147-A177-3AD203B41FA5}">
                      <a16:colId xmlns:a16="http://schemas.microsoft.com/office/drawing/2014/main" val="4001608848"/>
                    </a:ext>
                  </a:extLst>
                </a:gridCol>
                <a:gridCol w="1097852">
                  <a:extLst>
                    <a:ext uri="{9D8B030D-6E8A-4147-A177-3AD203B41FA5}">
                      <a16:colId xmlns:a16="http://schemas.microsoft.com/office/drawing/2014/main" val="3204358182"/>
                    </a:ext>
                  </a:extLst>
                </a:gridCol>
                <a:gridCol w="2483191">
                  <a:extLst>
                    <a:ext uri="{9D8B030D-6E8A-4147-A177-3AD203B41FA5}">
                      <a16:colId xmlns:a16="http://schemas.microsoft.com/office/drawing/2014/main" val="2913083618"/>
                    </a:ext>
                  </a:extLst>
                </a:gridCol>
              </a:tblGrid>
              <a:tr h="752061">
                <a:tc>
                  <a:txBody>
                    <a:bodyPr/>
                    <a:lstStyle/>
                    <a:p>
                      <a:pPr algn="l">
                        <a:lnSpc>
                          <a:spcPct val="107000"/>
                        </a:lnSpc>
                        <a:spcAft>
                          <a:spcPts val="800"/>
                        </a:spcAft>
                      </a:pPr>
                      <a:r>
                        <a:rPr lang="nl-NL" sz="1600" b="0">
                          <a:effectLst/>
                        </a:rPr>
                        <a:t>KER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nl-NL" sz="1600" b="0" dirty="0">
                          <a:effectLst/>
                        </a:rPr>
                        <a:t>% of </a:t>
                      </a:r>
                      <a:r>
                        <a:rPr lang="nl-NL" sz="1600" b="0" dirty="0" err="1">
                          <a:effectLst/>
                        </a:rPr>
                        <a:t>revenues</a:t>
                      </a:r>
                      <a:r>
                        <a:rPr lang="nl-NL" sz="1600" b="0" dirty="0">
                          <a:effectLst/>
                        </a:rPr>
                        <a:t> shared</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nl-NL" sz="1600" b="0">
                          <a:effectLst/>
                        </a:rPr>
                        <a:t>Start year of revenue sharing</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nl-NL" sz="1600" b="0" dirty="0">
                          <a:effectLst/>
                        </a:rPr>
                        <a:t>End </a:t>
                      </a:r>
                      <a:r>
                        <a:rPr lang="nl-NL" sz="1600" b="0" dirty="0" err="1">
                          <a:effectLst/>
                        </a:rPr>
                        <a:t>year</a:t>
                      </a:r>
                      <a:r>
                        <a:rPr lang="nl-NL" sz="1600" b="0" dirty="0">
                          <a:effectLst/>
                        </a:rPr>
                        <a:t> of </a:t>
                      </a:r>
                      <a:r>
                        <a:rPr lang="nl-NL" sz="1600" b="0" dirty="0" err="1">
                          <a:effectLst/>
                        </a:rPr>
                        <a:t>revenue</a:t>
                      </a:r>
                      <a:r>
                        <a:rPr lang="nl-NL" sz="1600" b="0" dirty="0">
                          <a:effectLst/>
                        </a:rPr>
                        <a:t> </a:t>
                      </a:r>
                      <a:r>
                        <a:rPr lang="nl-NL" sz="1600" b="0" dirty="0" err="1">
                          <a:effectLst/>
                        </a:rPr>
                        <a:t>sharing</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nl-NL" sz="1600" b="0">
                          <a:effectLst/>
                        </a:rPr>
                        <a:t>Total revenues shared per KER with EIT Food in €</a:t>
                      </a:r>
                      <a:endParaRPr lang="en-NL" sz="1600" b="0">
                        <a:effectLst/>
                      </a:endParaRPr>
                    </a:p>
                    <a:p>
                      <a:pPr algn="l">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33988545"/>
                  </a:ext>
                </a:extLst>
              </a:tr>
              <a:tr h="241113">
                <a:tc>
                  <a:txBody>
                    <a:bodyPr/>
                    <a:lstStyle/>
                    <a:p>
                      <a:pPr algn="l">
                        <a:lnSpc>
                          <a:spcPct val="107000"/>
                        </a:lnSpc>
                        <a:spcAft>
                          <a:spcPts val="800"/>
                        </a:spcAft>
                      </a:pPr>
                      <a:r>
                        <a:rPr lang="nl-NL" sz="1600" b="0">
                          <a:effectLst/>
                        </a:rPr>
                        <a:t>1</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24384214"/>
                  </a:ext>
                </a:extLst>
              </a:tr>
              <a:tr h="250183">
                <a:tc>
                  <a:txBody>
                    <a:bodyPr/>
                    <a:lstStyle/>
                    <a:p>
                      <a:pPr algn="l">
                        <a:lnSpc>
                          <a:spcPct val="107000"/>
                        </a:lnSpc>
                        <a:spcAft>
                          <a:spcPts val="800"/>
                        </a:spcAft>
                      </a:pPr>
                      <a:r>
                        <a:rPr lang="nl-NL" sz="1600" b="0" dirty="0">
                          <a:effectLst/>
                          <a:latin typeface="Calibri" panose="020F0502020204030204" pitchFamily="34" charset="0"/>
                          <a:ea typeface="Calibri" panose="020F0502020204030204" pitchFamily="34" charset="0"/>
                          <a:cs typeface="Arial" panose="020B0604020202020204" pitchFamily="34" charset="0"/>
                        </a:rPr>
                        <a:t>X </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62379150"/>
                  </a:ext>
                </a:extLst>
              </a:tr>
              <a:tr h="250183">
                <a:tc gridSpan="3">
                  <a:txBody>
                    <a:bodyPr/>
                    <a:lstStyle/>
                    <a:p>
                      <a:pPr algn="l">
                        <a:lnSpc>
                          <a:spcPct val="107000"/>
                        </a:lnSpc>
                        <a:spcAft>
                          <a:spcPts val="800"/>
                        </a:spcAft>
                      </a:pPr>
                      <a:r>
                        <a:rPr lang="en-GB" sz="1600" b="0">
                          <a:effectLst/>
                        </a:rPr>
                        <a:t>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NL"/>
                    </a:p>
                  </a:txBody>
                  <a:tcPr/>
                </a:tc>
                <a:tc hMerge="1">
                  <a:txBody>
                    <a:bodyPr/>
                    <a:lstStyle/>
                    <a:p>
                      <a:endParaRPr lang="en-NL"/>
                    </a:p>
                  </a:txBody>
                  <a:tcPr/>
                </a:tc>
                <a:tc>
                  <a:txBody>
                    <a:bodyPr/>
                    <a:lstStyle/>
                    <a:p>
                      <a:pPr algn="l">
                        <a:lnSpc>
                          <a:spcPct val="107000"/>
                        </a:lnSpc>
                        <a:spcAft>
                          <a:spcPts val="800"/>
                        </a:spcAft>
                      </a:pPr>
                      <a:r>
                        <a:rPr lang="nl-NL" sz="1600" b="0">
                          <a:effectLst/>
                        </a:rPr>
                        <a:t>Total in €</a:t>
                      </a:r>
                      <a:endParaRPr lang="en-NL"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en-GB" sz="1600" b="0" dirty="0">
                          <a:effectLst/>
                        </a:rPr>
                        <a:t> </a:t>
                      </a:r>
                      <a:endParaRPr lang="en-NL"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67856127"/>
                  </a:ext>
                </a:extLst>
              </a:tr>
            </a:tbl>
          </a:graphicData>
        </a:graphic>
      </p:graphicFrame>
      <p:sp>
        <p:nvSpPr>
          <p:cNvPr id="12" name="Rectangle 1">
            <a:extLst>
              <a:ext uri="{FF2B5EF4-FFF2-40B4-BE49-F238E27FC236}">
                <a16:creationId xmlns:a16="http://schemas.microsoft.com/office/drawing/2014/main" id="{BCA92865-2B02-4ACB-9BD7-1FA3B5147D85}"/>
              </a:ext>
            </a:extLst>
          </p:cNvPr>
          <p:cNvSpPr>
            <a:spLocks noChangeArrowheads="1"/>
          </p:cNvSpPr>
          <p:nvPr/>
        </p:nvSpPr>
        <p:spPr bwMode="auto">
          <a:xfrm>
            <a:off x="457200" y="1203027"/>
            <a:ext cx="8620245"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NL" sz="1400" dirty="0">
                <a:latin typeface="+mn-lt"/>
              </a:rPr>
              <a:t>1. Is your proposed Financial Return Mechanism (FRM) based on revenue sharing?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NL" sz="1400" dirty="0">
                <a:latin typeface="+mn-lt"/>
              </a:rPr>
              <a:t>Please state: Yes or No.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NL" sz="1400" dirty="0">
                <a:latin typeface="+mn-lt"/>
              </a:rPr>
              <a:t>In case of ‘yes’ please go to question 2 and in case of ‘no’ please go to question 3.</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NL" sz="1400" dirty="0">
                <a:latin typeface="+mn-lt"/>
              </a:rPr>
              <a:t>2. If your proposed FRM is based on revenue sharing, please complete the features in the table below for each KER.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NL"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F4F1AD45-EBA0-4186-BDA1-26A5721B8E27}"/>
              </a:ext>
            </a:extLst>
          </p:cNvPr>
          <p:cNvSpPr txBox="1"/>
          <p:nvPr/>
        </p:nvSpPr>
        <p:spPr>
          <a:xfrm>
            <a:off x="468130" y="3943350"/>
            <a:ext cx="8294869" cy="523220"/>
          </a:xfrm>
          <a:prstGeom prst="rect">
            <a:avLst/>
          </a:prstGeom>
          <a:noFill/>
        </p:spPr>
        <p:txBody>
          <a:bodyPr wrap="square">
            <a:spAutoFit/>
          </a:bodyPr>
          <a:lstStyle/>
          <a:p>
            <a:r>
              <a:rPr lang="en-GB" sz="1400" dirty="0"/>
              <a:t>3. In case you propose another base for your self-developed Financial Return Mechanism than revenues sharing please specify how you propose to calculate a financial return for EIT Food</a:t>
            </a:r>
            <a:endParaRPr lang="en-NL" sz="1400" dirty="0"/>
          </a:p>
        </p:txBody>
      </p:sp>
    </p:spTree>
    <p:extLst>
      <p:ext uri="{BB962C8B-B14F-4D97-AF65-F5344CB8AC3E}">
        <p14:creationId xmlns:p14="http://schemas.microsoft.com/office/powerpoint/2010/main" val="1044459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000" dirty="0" err="1"/>
              <a:t>Commercialisation</a:t>
            </a:r>
            <a:r>
              <a:rPr lang="en-US" sz="2000" dirty="0"/>
              <a:t> and Financial Return Mechanism Template</a:t>
            </a:r>
            <a:br>
              <a:rPr lang="en-US" sz="2000" dirty="0"/>
            </a:br>
            <a:r>
              <a:rPr lang="en-US" sz="1800" dirty="0">
                <a:solidFill>
                  <a:schemeClr val="accent2">
                    <a:lumMod val="50000"/>
                  </a:schemeClr>
                </a:solidFill>
              </a:rPr>
              <a:t>Proposed Financial Return Mechanism (2/3)</a:t>
            </a:r>
            <a:endParaRPr lang="en-US" sz="2000" dirty="0"/>
          </a:p>
        </p:txBody>
      </p:sp>
      <p:sp>
        <p:nvSpPr>
          <p:cNvPr id="16" name="TextBox 15">
            <a:extLst>
              <a:ext uri="{FF2B5EF4-FFF2-40B4-BE49-F238E27FC236}">
                <a16:creationId xmlns:a16="http://schemas.microsoft.com/office/drawing/2014/main" id="{AD74DF89-2519-484C-AE5C-9DD2FC80A746}"/>
              </a:ext>
            </a:extLst>
          </p:cNvPr>
          <p:cNvSpPr txBox="1"/>
          <p:nvPr/>
        </p:nvSpPr>
        <p:spPr>
          <a:xfrm>
            <a:off x="457200" y="959851"/>
            <a:ext cx="8435280" cy="607539"/>
          </a:xfrm>
          <a:prstGeom prst="rect">
            <a:avLst/>
          </a:prstGeom>
          <a:noFill/>
        </p:spPr>
        <p:txBody>
          <a:bodyPr wrap="square">
            <a:spAutoFit/>
          </a:bodyPr>
          <a:lstStyle/>
          <a:p>
            <a:pPr>
              <a:lnSpc>
                <a:spcPct val="107000"/>
              </a:lnSpc>
              <a:spcAft>
                <a:spcPts val="800"/>
              </a:spcAft>
            </a:pPr>
            <a:r>
              <a:rPr lang="en-GB" sz="1600" dirty="0"/>
              <a:t>4. Please provide your proposed timing for the project financial return(s) to EIT Food for revenue sharing, lump sum or other mechanism, after the end of the KAVA project. </a:t>
            </a:r>
            <a:endParaRPr lang="en-NL" sz="1600" dirty="0"/>
          </a:p>
        </p:txBody>
      </p:sp>
      <p:graphicFrame>
        <p:nvGraphicFramePr>
          <p:cNvPr id="4" name="Table 3">
            <a:extLst>
              <a:ext uri="{FF2B5EF4-FFF2-40B4-BE49-F238E27FC236}">
                <a16:creationId xmlns:a16="http://schemas.microsoft.com/office/drawing/2014/main" id="{D9A02546-64E3-4BDD-B11E-94DF5907F01D}"/>
              </a:ext>
            </a:extLst>
          </p:cNvPr>
          <p:cNvGraphicFramePr>
            <a:graphicFrameLocks noGrp="1"/>
          </p:cNvGraphicFramePr>
          <p:nvPr>
            <p:extLst>
              <p:ext uri="{D42A27DB-BD31-4B8C-83A1-F6EECF244321}">
                <p14:modId xmlns:p14="http://schemas.microsoft.com/office/powerpoint/2010/main" val="3562779054"/>
              </p:ext>
            </p:extLst>
          </p:nvPr>
        </p:nvGraphicFramePr>
        <p:xfrm>
          <a:off x="326819" y="1643876"/>
          <a:ext cx="8490361" cy="927874"/>
        </p:xfrm>
        <a:graphic>
          <a:graphicData uri="http://schemas.openxmlformats.org/drawingml/2006/table">
            <a:tbl>
              <a:tblPr firstRow="1" firstCol="1" bandRow="1">
                <a:tableStyleId>{5C22544A-7EE6-4342-B048-85BDC9FD1C3A}</a:tableStyleId>
              </a:tblPr>
              <a:tblGrid>
                <a:gridCol w="3544267">
                  <a:extLst>
                    <a:ext uri="{9D8B030D-6E8A-4147-A177-3AD203B41FA5}">
                      <a16:colId xmlns:a16="http://schemas.microsoft.com/office/drawing/2014/main" val="3264534857"/>
                    </a:ext>
                  </a:extLst>
                </a:gridCol>
                <a:gridCol w="549566">
                  <a:extLst>
                    <a:ext uri="{9D8B030D-6E8A-4147-A177-3AD203B41FA5}">
                      <a16:colId xmlns:a16="http://schemas.microsoft.com/office/drawing/2014/main" val="1710606258"/>
                    </a:ext>
                  </a:extLst>
                </a:gridCol>
                <a:gridCol w="549566">
                  <a:extLst>
                    <a:ext uri="{9D8B030D-6E8A-4147-A177-3AD203B41FA5}">
                      <a16:colId xmlns:a16="http://schemas.microsoft.com/office/drawing/2014/main" val="1242263782"/>
                    </a:ext>
                  </a:extLst>
                </a:gridCol>
                <a:gridCol w="549566">
                  <a:extLst>
                    <a:ext uri="{9D8B030D-6E8A-4147-A177-3AD203B41FA5}">
                      <a16:colId xmlns:a16="http://schemas.microsoft.com/office/drawing/2014/main" val="2722229199"/>
                    </a:ext>
                  </a:extLst>
                </a:gridCol>
                <a:gridCol w="549566">
                  <a:extLst>
                    <a:ext uri="{9D8B030D-6E8A-4147-A177-3AD203B41FA5}">
                      <a16:colId xmlns:a16="http://schemas.microsoft.com/office/drawing/2014/main" val="1475031893"/>
                    </a:ext>
                  </a:extLst>
                </a:gridCol>
                <a:gridCol w="549566">
                  <a:extLst>
                    <a:ext uri="{9D8B030D-6E8A-4147-A177-3AD203B41FA5}">
                      <a16:colId xmlns:a16="http://schemas.microsoft.com/office/drawing/2014/main" val="806949518"/>
                    </a:ext>
                  </a:extLst>
                </a:gridCol>
                <a:gridCol w="549566">
                  <a:extLst>
                    <a:ext uri="{9D8B030D-6E8A-4147-A177-3AD203B41FA5}">
                      <a16:colId xmlns:a16="http://schemas.microsoft.com/office/drawing/2014/main" val="2798659334"/>
                    </a:ext>
                  </a:extLst>
                </a:gridCol>
                <a:gridCol w="549566">
                  <a:extLst>
                    <a:ext uri="{9D8B030D-6E8A-4147-A177-3AD203B41FA5}">
                      <a16:colId xmlns:a16="http://schemas.microsoft.com/office/drawing/2014/main" val="3519493752"/>
                    </a:ext>
                  </a:extLst>
                </a:gridCol>
                <a:gridCol w="549566">
                  <a:extLst>
                    <a:ext uri="{9D8B030D-6E8A-4147-A177-3AD203B41FA5}">
                      <a16:colId xmlns:a16="http://schemas.microsoft.com/office/drawing/2014/main" val="3430114552"/>
                    </a:ext>
                  </a:extLst>
                </a:gridCol>
                <a:gridCol w="549566">
                  <a:extLst>
                    <a:ext uri="{9D8B030D-6E8A-4147-A177-3AD203B41FA5}">
                      <a16:colId xmlns:a16="http://schemas.microsoft.com/office/drawing/2014/main" val="3580252415"/>
                    </a:ext>
                  </a:extLst>
                </a:gridCol>
              </a:tblGrid>
              <a:tr h="126064">
                <a:tc>
                  <a:txBody>
                    <a:bodyPr/>
                    <a:lstStyle/>
                    <a:p>
                      <a:pPr>
                        <a:lnSpc>
                          <a:spcPct val="107000"/>
                        </a:lnSpc>
                        <a:spcAft>
                          <a:spcPts val="800"/>
                        </a:spcAft>
                      </a:pPr>
                      <a:r>
                        <a:rPr lang="en-GB" sz="1400" b="0">
                          <a:effectLst/>
                        </a:rPr>
                        <a:t>In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2022</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2023</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2024</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2025</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2026</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2027</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2028</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2029</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2030</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extLst>
                  <a:ext uri="{0D108BD9-81ED-4DB2-BD59-A6C34878D82A}">
                    <a16:rowId xmlns:a16="http://schemas.microsoft.com/office/drawing/2014/main" val="373917848"/>
                  </a:ext>
                </a:extLst>
              </a:tr>
              <a:tr h="252488">
                <a:tc>
                  <a:txBody>
                    <a:bodyPr/>
                    <a:lstStyle/>
                    <a:p>
                      <a:pPr>
                        <a:lnSpc>
                          <a:spcPct val="107000"/>
                        </a:lnSpc>
                        <a:spcAft>
                          <a:spcPts val="800"/>
                        </a:spcAft>
                      </a:pPr>
                      <a:r>
                        <a:rPr lang="en-GB" sz="1400" b="0" dirty="0">
                          <a:effectLst/>
                        </a:rPr>
                        <a:t>Projected financial return to EIT Food for KER 1</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extLst>
                  <a:ext uri="{0D108BD9-81ED-4DB2-BD59-A6C34878D82A}">
                    <a16:rowId xmlns:a16="http://schemas.microsoft.com/office/drawing/2014/main" val="1157524014"/>
                  </a:ext>
                </a:extLst>
              </a:tr>
              <a:tr h="228600">
                <a:tc>
                  <a:txBody>
                    <a:bodyPr/>
                    <a:lstStyle/>
                    <a:p>
                      <a:pPr>
                        <a:lnSpc>
                          <a:spcPct val="107000"/>
                        </a:lnSpc>
                        <a:spcAft>
                          <a:spcPts val="800"/>
                        </a:spcAft>
                      </a:pPr>
                      <a:r>
                        <a:rPr lang="en-GB" sz="1400" b="0">
                          <a:effectLst/>
                        </a:rPr>
                        <a:t>Projected financial return to EIT Food for KER 2</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extLst>
                  <a:ext uri="{0D108BD9-81ED-4DB2-BD59-A6C34878D82A}">
                    <a16:rowId xmlns:a16="http://schemas.microsoft.com/office/drawing/2014/main" val="109704190"/>
                  </a:ext>
                </a:extLst>
              </a:tr>
              <a:tr h="228600">
                <a:tc>
                  <a:txBody>
                    <a:bodyPr/>
                    <a:lstStyle/>
                    <a:p>
                      <a:pPr>
                        <a:lnSpc>
                          <a:spcPct val="107000"/>
                        </a:lnSpc>
                        <a:spcAft>
                          <a:spcPts val="800"/>
                        </a:spcAft>
                      </a:pPr>
                      <a:r>
                        <a:rPr lang="en-GB" sz="1400" b="0" dirty="0">
                          <a:effectLst/>
                        </a:rPr>
                        <a:t>Total Projected financial return to EIT Food </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a:effectLst/>
                        </a:rPr>
                        <a:t> </a:t>
                      </a:r>
                      <a:endParaRPr lang="en-NL" sz="1400" b="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tc>
                  <a:txBody>
                    <a:bodyPr/>
                    <a:lstStyle/>
                    <a:p>
                      <a:pPr>
                        <a:lnSpc>
                          <a:spcPct val="107000"/>
                        </a:lnSpc>
                        <a:spcAft>
                          <a:spcPts val="800"/>
                        </a:spcAft>
                      </a:pPr>
                      <a:r>
                        <a:rPr lang="en-GB" sz="1400" b="0" dirty="0">
                          <a:effectLst/>
                        </a:rPr>
                        <a:t> </a:t>
                      </a:r>
                      <a:endParaRPr lang="en-NL" sz="1400" b="0" dirty="0">
                        <a:effectLst/>
                        <a:latin typeface="Calibri" panose="020F0502020204030204" pitchFamily="34" charset="0"/>
                        <a:ea typeface="Calibri" panose="020F0502020204030204" pitchFamily="34" charset="0"/>
                        <a:cs typeface="Arial" panose="020B0604020202020204" pitchFamily="34" charset="0"/>
                      </a:endParaRPr>
                    </a:p>
                  </a:txBody>
                  <a:tcPr marL="61634" marR="61634" marT="0" marB="0"/>
                </a:tc>
                <a:extLst>
                  <a:ext uri="{0D108BD9-81ED-4DB2-BD59-A6C34878D82A}">
                    <a16:rowId xmlns:a16="http://schemas.microsoft.com/office/drawing/2014/main" val="1952326242"/>
                  </a:ext>
                </a:extLst>
              </a:tr>
            </a:tbl>
          </a:graphicData>
        </a:graphic>
      </p:graphicFrame>
      <p:sp>
        <p:nvSpPr>
          <p:cNvPr id="5" name="Right Brace 4">
            <a:extLst>
              <a:ext uri="{FF2B5EF4-FFF2-40B4-BE49-F238E27FC236}">
                <a16:creationId xmlns:a16="http://schemas.microsoft.com/office/drawing/2014/main" id="{7EA64801-1165-4ACE-B5F4-3CBB3A2599C6}"/>
              </a:ext>
            </a:extLst>
          </p:cNvPr>
          <p:cNvSpPr/>
          <p:nvPr/>
        </p:nvSpPr>
        <p:spPr>
          <a:xfrm rot="5400000">
            <a:off x="6069568" y="539460"/>
            <a:ext cx="586261" cy="4908961"/>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6" name="TextBox 5">
            <a:extLst>
              <a:ext uri="{FF2B5EF4-FFF2-40B4-BE49-F238E27FC236}">
                <a16:creationId xmlns:a16="http://schemas.microsoft.com/office/drawing/2014/main" id="{13BAE67A-CD82-4CE1-B287-019C3829A827}"/>
              </a:ext>
            </a:extLst>
          </p:cNvPr>
          <p:cNvSpPr txBox="1"/>
          <p:nvPr/>
        </p:nvSpPr>
        <p:spPr>
          <a:xfrm>
            <a:off x="3755819" y="3439472"/>
            <a:ext cx="5105400" cy="338554"/>
          </a:xfrm>
          <a:prstGeom prst="rect">
            <a:avLst/>
          </a:prstGeom>
          <a:noFill/>
        </p:spPr>
        <p:txBody>
          <a:bodyPr wrap="square" rtlCol="0">
            <a:spAutoFit/>
          </a:bodyPr>
          <a:lstStyle/>
          <a:p>
            <a:r>
              <a:rPr lang="en-US" sz="1600" dirty="0"/>
              <a:t>Sum of all revenues shared annually = ROI of EIT Funding</a:t>
            </a:r>
            <a:endParaRPr lang="en-NL" sz="1600" dirty="0"/>
          </a:p>
        </p:txBody>
      </p:sp>
    </p:spTree>
    <p:extLst>
      <p:ext uri="{BB962C8B-B14F-4D97-AF65-F5344CB8AC3E}">
        <p14:creationId xmlns:p14="http://schemas.microsoft.com/office/powerpoint/2010/main" val="4943821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noAutofit/>
          </a:bodyPr>
          <a:lstStyle/>
          <a:p>
            <a:r>
              <a:rPr lang="en-US" sz="2000" dirty="0" err="1"/>
              <a:t>Commercialisation</a:t>
            </a:r>
            <a:r>
              <a:rPr lang="en-US" sz="2000" dirty="0"/>
              <a:t> and Financial Return Mechanism Template</a:t>
            </a:r>
            <a:br>
              <a:rPr lang="en-US" sz="2000" dirty="0"/>
            </a:br>
            <a:r>
              <a:rPr lang="en-US" sz="1800" dirty="0">
                <a:solidFill>
                  <a:schemeClr val="accent2">
                    <a:lumMod val="50000"/>
                  </a:schemeClr>
                </a:solidFill>
              </a:rPr>
              <a:t>Proposed Financial Return Mechanism (3/3)</a:t>
            </a:r>
            <a:endParaRPr lang="en-US" sz="2000" dirty="0"/>
          </a:p>
        </p:txBody>
      </p:sp>
      <p:sp>
        <p:nvSpPr>
          <p:cNvPr id="8" name="TextBox 7">
            <a:extLst>
              <a:ext uri="{FF2B5EF4-FFF2-40B4-BE49-F238E27FC236}">
                <a16:creationId xmlns:a16="http://schemas.microsoft.com/office/drawing/2014/main" id="{88814D86-99E8-4D64-8034-429E8B3859C7}"/>
              </a:ext>
            </a:extLst>
          </p:cNvPr>
          <p:cNvSpPr txBox="1"/>
          <p:nvPr/>
        </p:nvSpPr>
        <p:spPr>
          <a:xfrm>
            <a:off x="457200" y="1131795"/>
            <a:ext cx="7848600" cy="646331"/>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Please describe how the exploiting party of each KER provides clear insight in the realised revenues of the KER(s)</a:t>
            </a:r>
            <a:endParaRPr lang="en-NL" dirty="0"/>
          </a:p>
        </p:txBody>
      </p:sp>
      <p:sp>
        <p:nvSpPr>
          <p:cNvPr id="10" name="TextBox 9">
            <a:extLst>
              <a:ext uri="{FF2B5EF4-FFF2-40B4-BE49-F238E27FC236}">
                <a16:creationId xmlns:a16="http://schemas.microsoft.com/office/drawing/2014/main" id="{71F08587-029F-4842-9A1F-0AF62F538479}"/>
              </a:ext>
            </a:extLst>
          </p:cNvPr>
          <p:cNvSpPr txBox="1"/>
          <p:nvPr/>
        </p:nvSpPr>
        <p:spPr>
          <a:xfrm>
            <a:off x="484414" y="1939429"/>
            <a:ext cx="7821386" cy="2849050"/>
          </a:xfrm>
          <a:prstGeom prst="rect">
            <a:avLst/>
          </a:prstGeom>
          <a:noFill/>
        </p:spPr>
        <p:txBody>
          <a:bodyPr wrap="square">
            <a:spAutoFit/>
          </a:bodyPr>
          <a:lstStyle/>
          <a:p>
            <a:pPr>
              <a:lnSpc>
                <a:spcPct val="107000"/>
              </a:lnSpc>
              <a:spcAft>
                <a:spcPts val="800"/>
              </a:spcAft>
            </a:pPr>
            <a:r>
              <a:rPr lang="en-GB" dirty="0">
                <a:latin typeface="Calibri" panose="020F0502020204030204" pitchFamily="34" charset="0"/>
                <a:cs typeface="Arial" panose="020B0604020202020204" pitchFamily="34" charset="0"/>
              </a:rPr>
              <a:t>Please provide the name and department of the department and duly authorized person to sign the Financial Return Mechanism Agreement with EIT Food</a:t>
            </a:r>
          </a:p>
          <a:p>
            <a:pPr marL="285750" indent="-285750">
              <a:lnSpc>
                <a:spcPct val="107000"/>
              </a:lnSpc>
              <a:buFont typeface="Arial" panose="020B0604020202020204" pitchFamily="34" charset="0"/>
              <a:buChar char="•"/>
            </a:pPr>
            <a:r>
              <a:rPr lang="en-US" dirty="0">
                <a:latin typeface="Calibri" panose="020F0502020204030204" pitchFamily="34" charset="0"/>
                <a:cs typeface="Arial" panose="020B0604020202020204" pitchFamily="34" charset="0"/>
              </a:rPr>
              <a:t>Exploiting party for KER #</a:t>
            </a:r>
          </a:p>
          <a:p>
            <a:pPr marL="285750" indent="-285750">
              <a:lnSpc>
                <a:spcPct val="107000"/>
              </a:lnSpc>
              <a:buFont typeface="Arial" panose="020B0604020202020204" pitchFamily="34" charset="0"/>
              <a:buChar char="•"/>
            </a:pPr>
            <a:r>
              <a:rPr lang="en-US" dirty="0" err="1">
                <a:latin typeface="Calibri" panose="020F0502020204030204" pitchFamily="34" charset="0"/>
                <a:cs typeface="Arial" panose="020B0604020202020204" pitchFamily="34" charset="0"/>
              </a:rPr>
              <a:t>Organisation</a:t>
            </a:r>
            <a:r>
              <a:rPr lang="en-US" dirty="0">
                <a:latin typeface="Calibri" panose="020F0502020204030204" pitchFamily="34" charset="0"/>
                <a:cs typeface="Arial" panose="020B0604020202020204" pitchFamily="34" charset="0"/>
              </a:rPr>
              <a:t> name</a:t>
            </a:r>
          </a:p>
          <a:p>
            <a:pPr marL="285750" indent="-285750">
              <a:lnSpc>
                <a:spcPct val="107000"/>
              </a:lnSpc>
              <a:buFont typeface="Arial" panose="020B0604020202020204" pitchFamily="34" charset="0"/>
              <a:buChar char="•"/>
            </a:pPr>
            <a:r>
              <a:rPr lang="en-US" dirty="0">
                <a:latin typeface="Calibri" panose="020F0502020204030204" pitchFamily="34" charset="0"/>
                <a:cs typeface="Arial" panose="020B0604020202020204" pitchFamily="34" charset="0"/>
              </a:rPr>
              <a:t>Department</a:t>
            </a:r>
          </a:p>
          <a:p>
            <a:pPr marL="285750" indent="-285750">
              <a:lnSpc>
                <a:spcPct val="107000"/>
              </a:lnSpc>
              <a:buFont typeface="Arial" panose="020B0604020202020204" pitchFamily="34" charset="0"/>
              <a:buChar char="•"/>
            </a:pPr>
            <a:r>
              <a:rPr lang="en-US" dirty="0">
                <a:latin typeface="Calibri" panose="020F0502020204030204" pitchFamily="34" charset="0"/>
                <a:cs typeface="Arial" panose="020B0604020202020204" pitchFamily="34" charset="0"/>
              </a:rPr>
              <a:t>Duly </a:t>
            </a:r>
            <a:r>
              <a:rPr lang="en-US" dirty="0" err="1">
                <a:latin typeface="Calibri" panose="020F0502020204030204" pitchFamily="34" charset="0"/>
                <a:cs typeface="Arial" panose="020B0604020202020204" pitchFamily="34" charset="0"/>
              </a:rPr>
              <a:t>Authorised</a:t>
            </a:r>
            <a:r>
              <a:rPr lang="en-US" dirty="0">
                <a:latin typeface="Calibri" panose="020F0502020204030204" pitchFamily="34" charset="0"/>
                <a:cs typeface="Arial" panose="020B0604020202020204" pitchFamily="34" charset="0"/>
              </a:rPr>
              <a:t> person to sign</a:t>
            </a:r>
          </a:p>
          <a:p>
            <a:pPr marL="285750" indent="-285750">
              <a:lnSpc>
                <a:spcPct val="107000"/>
              </a:lnSpc>
              <a:buFont typeface="Arial" panose="020B0604020202020204" pitchFamily="34" charset="0"/>
              <a:buChar char="•"/>
            </a:pPr>
            <a:r>
              <a:rPr lang="en-US" dirty="0">
                <a:latin typeface="Calibri" panose="020F0502020204030204" pitchFamily="34" charset="0"/>
                <a:cs typeface="Arial" panose="020B0604020202020204" pitchFamily="34" charset="0"/>
              </a:rPr>
              <a:t>E-mail of authorized person</a:t>
            </a:r>
          </a:p>
          <a:p>
            <a:pPr marL="285750" indent="-285750">
              <a:lnSpc>
                <a:spcPct val="107000"/>
              </a:lnSpc>
              <a:buFont typeface="Arial" panose="020B0604020202020204" pitchFamily="34" charset="0"/>
              <a:buChar char="•"/>
            </a:pPr>
            <a:r>
              <a:rPr lang="en-US" dirty="0">
                <a:latin typeface="Calibri" panose="020F0502020204030204" pitchFamily="34" charset="0"/>
                <a:cs typeface="Arial" panose="020B0604020202020204" pitchFamily="34" charset="0"/>
              </a:rPr>
              <a:t>Telephone number of authorized person</a:t>
            </a:r>
          </a:p>
          <a:p>
            <a:pPr>
              <a:lnSpc>
                <a:spcPct val="107000"/>
              </a:lnSpc>
              <a:spcAft>
                <a:spcPts val="800"/>
              </a:spcAft>
            </a:pPr>
            <a:endParaRPr lang="en-NL"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1876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RECAP</a:t>
            </a:r>
          </a:p>
        </p:txBody>
      </p:sp>
      <p:sp>
        <p:nvSpPr>
          <p:cNvPr id="3" name="Ondertitel 2"/>
          <p:cNvSpPr>
            <a:spLocks noGrp="1"/>
          </p:cNvSpPr>
          <p:nvPr>
            <p:ph type="subTitle" idx="1"/>
          </p:nvPr>
        </p:nvSpPr>
        <p:spPr/>
        <p:txBody>
          <a:bodyPr/>
          <a:lstStyle/>
          <a:p>
            <a:r>
              <a:rPr lang="en-GB" b="0" dirty="0"/>
              <a:t>RECAP - SOME KEY RULES FOR DESIGNING YOUR FRM</a:t>
            </a:r>
          </a:p>
        </p:txBody>
      </p:sp>
      <p:sp>
        <p:nvSpPr>
          <p:cNvPr id="4" name="Tijdelijke aanduiding voor datum 3"/>
          <p:cNvSpPr>
            <a:spLocks noGrp="1"/>
          </p:cNvSpPr>
          <p:nvPr>
            <p:ph type="dt" sz="half" idx="10"/>
          </p:nvPr>
        </p:nvSpPr>
        <p:spPr/>
        <p:txBody>
          <a:bodyPr/>
          <a:lstStyle/>
          <a:p>
            <a:fld id="{B1D73C62-9FFC-4EAF-8291-7821F5E5E2D4}" type="datetime1">
              <a:rPr lang="nl-NL" smtClean="0"/>
              <a:t>22-11-2021</a:t>
            </a:fld>
            <a:endParaRPr lang="nl-NL" dirty="0"/>
          </a:p>
        </p:txBody>
      </p:sp>
    </p:spTree>
    <p:extLst>
      <p:ext uri="{BB962C8B-B14F-4D97-AF65-F5344CB8AC3E}">
        <p14:creationId xmlns:p14="http://schemas.microsoft.com/office/powerpoint/2010/main" val="3853479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1959-E093-4C45-9A67-5917603579B0}"/>
              </a:ext>
            </a:extLst>
          </p:cNvPr>
          <p:cNvSpPr>
            <a:spLocks noGrp="1"/>
          </p:cNvSpPr>
          <p:nvPr>
            <p:ph type="title"/>
          </p:nvPr>
        </p:nvSpPr>
        <p:spPr>
          <a:xfrm>
            <a:off x="457200" y="205978"/>
            <a:ext cx="8229600" cy="857250"/>
          </a:xfrm>
        </p:spPr>
        <p:txBody>
          <a:bodyPr anchor="ctr">
            <a:normAutofit/>
          </a:bodyPr>
          <a:lstStyle/>
          <a:p>
            <a:pPr>
              <a:lnSpc>
                <a:spcPct val="90000"/>
              </a:lnSpc>
            </a:pPr>
            <a:r>
              <a:rPr lang="it-IT" sz="2500" cap="none" dirty="0"/>
              <a:t>RECAP - SOME KEY RULES FOR DESIGNING YOUR FRM</a:t>
            </a:r>
            <a:endParaRPr lang="en-GB" sz="2500" cap="none" dirty="0"/>
          </a:p>
        </p:txBody>
      </p:sp>
      <p:sp>
        <p:nvSpPr>
          <p:cNvPr id="3" name="Text Placeholder 2">
            <a:extLst>
              <a:ext uri="{FF2B5EF4-FFF2-40B4-BE49-F238E27FC236}">
                <a16:creationId xmlns:a16="http://schemas.microsoft.com/office/drawing/2014/main" id="{7CA8EA0B-4ABF-4ED6-A014-E705CA6FC135}"/>
              </a:ext>
            </a:extLst>
          </p:cNvPr>
          <p:cNvSpPr>
            <a:spLocks noGrp="1"/>
          </p:cNvSpPr>
          <p:nvPr>
            <p:ph type="body" sz="quarter" idx="14"/>
          </p:nvPr>
        </p:nvSpPr>
        <p:spPr>
          <a:xfrm>
            <a:off x="457200" y="1027378"/>
            <a:ext cx="4724400" cy="3677972"/>
          </a:xfrm>
        </p:spPr>
        <p:txBody>
          <a:bodyPr>
            <a:normAutofit fontScale="92500" lnSpcReduction="10000"/>
          </a:bodyPr>
          <a:lstStyle/>
          <a:p>
            <a:pPr marL="285750" indent="-285750">
              <a:buFont typeface="Arial" panose="020B0604020202020204" pitchFamily="34" charset="0"/>
              <a:buChar char="•"/>
            </a:pPr>
            <a:r>
              <a:rPr lang="en-US" b="0" cap="none" dirty="0"/>
              <a:t>Remember: FRM is </a:t>
            </a:r>
            <a:r>
              <a:rPr lang="en-US" cap="none" dirty="0"/>
              <a:t>part of the evaluation!</a:t>
            </a:r>
          </a:p>
          <a:p>
            <a:pPr marL="285750" indent="-285750">
              <a:buFont typeface="Arial" panose="020B0604020202020204" pitchFamily="34" charset="0"/>
              <a:buChar char="•"/>
            </a:pPr>
            <a:r>
              <a:rPr lang="en-US" cap="none" dirty="0"/>
              <a:t>Exploiting party </a:t>
            </a:r>
            <a:r>
              <a:rPr lang="en-US" b="0" cap="none" dirty="0"/>
              <a:t>to be in lead! Will sign the FRM agreement with EIT Food on behalf of the consortium</a:t>
            </a:r>
          </a:p>
          <a:p>
            <a:pPr marL="285750" indent="-285750">
              <a:buFont typeface="Arial" panose="020B0604020202020204" pitchFamily="34" charset="0"/>
              <a:buChar char="•"/>
            </a:pPr>
            <a:r>
              <a:rPr lang="en-US" b="0" cap="none" dirty="0"/>
              <a:t>Link your FRM to the </a:t>
            </a:r>
            <a:r>
              <a:rPr lang="en-US" cap="none" dirty="0"/>
              <a:t>business case</a:t>
            </a:r>
          </a:p>
          <a:p>
            <a:pPr marL="285750" indent="-285750">
              <a:buFont typeface="Arial" panose="020B0604020202020204" pitchFamily="34" charset="0"/>
              <a:buChar char="•"/>
            </a:pPr>
            <a:r>
              <a:rPr lang="en-US" b="0" cap="none" dirty="0"/>
              <a:t>Quantify projected revenues over time related to your </a:t>
            </a:r>
            <a:r>
              <a:rPr lang="en-US" cap="none" dirty="0"/>
              <a:t>Key Exploitable Results</a:t>
            </a:r>
          </a:p>
          <a:p>
            <a:pPr marL="285750" indent="-285750">
              <a:buFont typeface="Arial" panose="020B0604020202020204" pitchFamily="34" charset="0"/>
              <a:buChar char="•"/>
            </a:pPr>
            <a:r>
              <a:rPr lang="en-US" b="0" cap="none" dirty="0"/>
              <a:t>Qualify the type of expected revenues:</a:t>
            </a:r>
          </a:p>
          <a:p>
            <a:pPr marL="501750" lvl="2" indent="-285750"/>
            <a:r>
              <a:rPr lang="en-US" dirty="0"/>
              <a:t>Product sales</a:t>
            </a:r>
          </a:p>
          <a:p>
            <a:pPr marL="501750" lvl="2" indent="-285750"/>
            <a:r>
              <a:rPr lang="en-US" dirty="0"/>
              <a:t>Service sales</a:t>
            </a:r>
          </a:p>
          <a:p>
            <a:pPr marL="501750" lvl="2" indent="-285750"/>
            <a:r>
              <a:rPr lang="en-US" cap="none" dirty="0"/>
              <a:t>License</a:t>
            </a:r>
            <a:r>
              <a:rPr lang="en-US" dirty="0"/>
              <a:t>-income</a:t>
            </a:r>
            <a:endParaRPr lang="en-US" cap="none" dirty="0"/>
          </a:p>
          <a:p>
            <a:pPr marL="285750" indent="-285750">
              <a:buFont typeface="Arial" panose="020B0604020202020204" pitchFamily="34" charset="0"/>
              <a:buChar char="•"/>
            </a:pPr>
            <a:r>
              <a:rPr lang="en-US" b="0" cap="none" dirty="0"/>
              <a:t>Provide elements that demonstrate a </a:t>
            </a:r>
            <a:r>
              <a:rPr lang="en-US" cap="none" dirty="0"/>
              <a:t>credible growth-path </a:t>
            </a:r>
            <a:r>
              <a:rPr lang="en-US" b="0" cap="none" dirty="0"/>
              <a:t>(see business model)</a:t>
            </a:r>
          </a:p>
          <a:p>
            <a:pPr marL="285750" indent="-285750">
              <a:buFont typeface="Arial" panose="020B0604020202020204" pitchFamily="34" charset="0"/>
              <a:buChar char="•"/>
            </a:pPr>
            <a:r>
              <a:rPr lang="en-US" b="0" cap="none" dirty="0"/>
              <a:t>Monetize and </a:t>
            </a:r>
            <a:r>
              <a:rPr lang="en-US" cap="none" dirty="0"/>
              <a:t>plan your proposed expected Financial Return to EIT</a:t>
            </a:r>
            <a:r>
              <a:rPr lang="en-US" b="0" cap="none" dirty="0"/>
              <a:t>	</a:t>
            </a:r>
          </a:p>
          <a:p>
            <a:pPr marL="285750" indent="-285750">
              <a:buFont typeface="Arial" panose="020B0604020202020204" pitchFamily="34" charset="0"/>
              <a:buChar char="•"/>
            </a:pPr>
            <a:r>
              <a:rPr lang="en-US" b="0" cap="none" dirty="0"/>
              <a:t>At least provide for a return-on-investment of ≥</a:t>
            </a:r>
            <a:r>
              <a:rPr lang="en-US" cap="none" dirty="0"/>
              <a:t>50% </a:t>
            </a:r>
            <a:r>
              <a:rPr lang="en-US" b="0" cap="none" dirty="0"/>
              <a:t>(risk-adjusted) – sharing your success with EIT!</a:t>
            </a:r>
            <a:endParaRPr lang="en-US" cap="none" dirty="0"/>
          </a:p>
          <a:p>
            <a:endParaRPr lang="en-GB" cap="none" dirty="0"/>
          </a:p>
        </p:txBody>
      </p:sp>
      <p:pic>
        <p:nvPicPr>
          <p:cNvPr id="5" name="Picture 2" descr="Return On Investment Cartoons and Comics - funny pictures from CartoonStock">
            <a:extLst>
              <a:ext uri="{FF2B5EF4-FFF2-40B4-BE49-F238E27FC236}">
                <a16:creationId xmlns:a16="http://schemas.microsoft.com/office/drawing/2014/main" id="{C12C6328-7DFA-4B98-9F04-01C26F3F3A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027378"/>
            <a:ext cx="2743200" cy="352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135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amp;amp;A; For No Reason – Eltaller">
            <a:extLst>
              <a:ext uri="{FF2B5EF4-FFF2-40B4-BE49-F238E27FC236}">
                <a16:creationId xmlns:a16="http://schemas.microsoft.com/office/drawing/2014/main" id="{E02A15C6-D07E-43CA-94C4-620C70E3F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3" y="957263"/>
            <a:ext cx="711517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03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9DE5-B745-458A-A72D-C0E8C783B3E6}"/>
              </a:ext>
            </a:extLst>
          </p:cNvPr>
          <p:cNvSpPr>
            <a:spLocks noGrp="1"/>
          </p:cNvSpPr>
          <p:nvPr>
            <p:ph type="title"/>
          </p:nvPr>
        </p:nvSpPr>
        <p:spPr>
          <a:xfrm>
            <a:off x="457200" y="205978"/>
            <a:ext cx="8229600" cy="857250"/>
          </a:xfrm>
        </p:spPr>
        <p:txBody>
          <a:bodyPr anchor="ctr">
            <a:noAutofit/>
          </a:bodyPr>
          <a:lstStyle/>
          <a:p>
            <a:r>
              <a:rPr lang="it-IT" sz="2800" dirty="0"/>
              <a:t>Background OF </a:t>
            </a:r>
            <a:r>
              <a:rPr lang="it-IT" sz="2800" dirty="0" err="1"/>
              <a:t>financial</a:t>
            </a:r>
            <a:r>
              <a:rPr lang="it-IT" sz="2800" dirty="0"/>
              <a:t> </a:t>
            </a:r>
            <a:r>
              <a:rPr lang="it-IT" sz="2800" dirty="0" err="1"/>
              <a:t>sustainability</a:t>
            </a:r>
            <a:r>
              <a:rPr lang="it-IT" sz="2800" dirty="0"/>
              <a:t> in </a:t>
            </a:r>
            <a:r>
              <a:rPr lang="it-IT" sz="2800" dirty="0" err="1"/>
              <a:t>eit</a:t>
            </a:r>
            <a:r>
              <a:rPr lang="it-IT" sz="2800" dirty="0"/>
              <a:t> </a:t>
            </a:r>
            <a:endParaRPr lang="en-GB" sz="2800" dirty="0"/>
          </a:p>
        </p:txBody>
      </p:sp>
      <p:graphicFrame>
        <p:nvGraphicFramePr>
          <p:cNvPr id="7" name="Text Placeholder 2">
            <a:extLst>
              <a:ext uri="{FF2B5EF4-FFF2-40B4-BE49-F238E27FC236}">
                <a16:creationId xmlns:a16="http://schemas.microsoft.com/office/drawing/2014/main" id="{4671D9D1-1D45-4D88-9F1E-706EDF351C4A}"/>
              </a:ext>
            </a:extLst>
          </p:cNvPr>
          <p:cNvGraphicFramePr/>
          <p:nvPr>
            <p:extLst>
              <p:ext uri="{D42A27DB-BD31-4B8C-83A1-F6EECF244321}">
                <p14:modId xmlns:p14="http://schemas.microsoft.com/office/powerpoint/2010/main" val="2712092707"/>
              </p:ext>
            </p:extLst>
          </p:nvPr>
        </p:nvGraphicFramePr>
        <p:xfrm>
          <a:off x="457200" y="1082278"/>
          <a:ext cx="8229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8DBEE64E-EA79-4FFE-AF3A-0143A3973CEB}"/>
              </a:ext>
            </a:extLst>
          </p:cNvPr>
          <p:cNvSpPr txBox="1"/>
          <p:nvPr/>
        </p:nvSpPr>
        <p:spPr>
          <a:xfrm>
            <a:off x="685800" y="4705350"/>
            <a:ext cx="6324600" cy="246221"/>
          </a:xfrm>
          <a:prstGeom prst="rect">
            <a:avLst/>
          </a:prstGeom>
          <a:noFill/>
        </p:spPr>
        <p:txBody>
          <a:bodyPr wrap="square" rtlCol="0">
            <a:spAutoFit/>
          </a:bodyPr>
          <a:lstStyle/>
          <a:p>
            <a:r>
              <a:rPr lang="it-IT" sz="900" dirty="0"/>
              <a:t>* </a:t>
            </a:r>
            <a:r>
              <a:rPr lang="it-IT" sz="900" i="1" dirty="0" err="1"/>
              <a:t>See</a:t>
            </a:r>
            <a:r>
              <a:rPr lang="it-IT" sz="900" i="1" dirty="0"/>
              <a:t> also art. </a:t>
            </a:r>
            <a:r>
              <a:rPr lang="en-GB" sz="1000" i="1" dirty="0"/>
              <a:t>9.A Additional agreements for sustainability purposes of the EIT Food Grant Agreement </a:t>
            </a:r>
            <a:endParaRPr lang="en-GB" sz="900" i="1" dirty="0"/>
          </a:p>
        </p:txBody>
      </p:sp>
    </p:spTree>
    <p:extLst>
      <p:ext uri="{BB962C8B-B14F-4D97-AF65-F5344CB8AC3E}">
        <p14:creationId xmlns:p14="http://schemas.microsoft.com/office/powerpoint/2010/main" val="654435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CFFE324A-6420-496C-8885-1BC14E8F09CB}"/>
              </a:ext>
            </a:extLst>
          </p:cNvPr>
          <p:cNvSpPr>
            <a:spLocks noGrp="1"/>
          </p:cNvSpPr>
          <p:nvPr>
            <p:ph type="title"/>
          </p:nvPr>
        </p:nvSpPr>
        <p:spPr>
          <a:xfrm>
            <a:off x="457200" y="205978"/>
            <a:ext cx="8229600" cy="857250"/>
          </a:xfrm>
        </p:spPr>
        <p:txBody>
          <a:bodyPr/>
          <a:lstStyle/>
          <a:p>
            <a:r>
              <a:rPr lang="en-US" dirty="0"/>
              <a:t>Good luck! </a:t>
            </a:r>
          </a:p>
        </p:txBody>
      </p:sp>
      <p:pic>
        <p:nvPicPr>
          <p:cNvPr id="9218" name="Picture 2">
            <a:extLst>
              <a:ext uri="{FF2B5EF4-FFF2-40B4-BE49-F238E27FC236}">
                <a16:creationId xmlns:a16="http://schemas.microsoft.com/office/drawing/2014/main" id="{3BC9A42F-5D46-416D-A9F9-B7E6BF0994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 y="1521030"/>
            <a:ext cx="8763000" cy="287952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 name="Date Placeholder 1" hidden="1">
            <a:extLst>
              <a:ext uri="{FF2B5EF4-FFF2-40B4-BE49-F238E27FC236}">
                <a16:creationId xmlns:a16="http://schemas.microsoft.com/office/drawing/2014/main" id="{C7DBBB04-1683-4AAE-AAF9-5D24C5924B8D}"/>
              </a:ext>
            </a:extLst>
          </p:cNvPr>
          <p:cNvSpPr>
            <a:spLocks noGrp="1"/>
          </p:cNvSpPr>
          <p:nvPr>
            <p:ph type="dt" sz="half" idx="10"/>
          </p:nvPr>
        </p:nvSpPr>
        <p:spPr/>
        <p:txBody>
          <a:bodyPr/>
          <a:lstStyle/>
          <a:p>
            <a:pPr>
              <a:spcAft>
                <a:spcPts val="600"/>
              </a:spcAft>
            </a:pPr>
            <a:fld id="{3EB72C0E-B24F-41FB-8ADF-8B45D44E0202}" type="datetime1">
              <a:rPr lang="nl-NL" smtClean="0"/>
              <a:pPr>
                <a:spcAft>
                  <a:spcPts val="600"/>
                </a:spcAft>
              </a:pPr>
              <a:t>23-11-2021</a:t>
            </a:fld>
            <a:endParaRPr lang="nl-NL"/>
          </a:p>
        </p:txBody>
      </p:sp>
      <p:pic>
        <p:nvPicPr>
          <p:cNvPr id="6" name="Picture 5" descr="Logo, company name&#10;&#10;Description automatically generated">
            <a:extLst>
              <a:ext uri="{FF2B5EF4-FFF2-40B4-BE49-F238E27FC236}">
                <a16:creationId xmlns:a16="http://schemas.microsoft.com/office/drawing/2014/main" id="{88006006-E144-4393-AF44-5C9D3AF2D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05978"/>
            <a:ext cx="1339258" cy="1200150"/>
          </a:xfrm>
          <a:prstGeom prst="rect">
            <a:avLst/>
          </a:prstGeom>
        </p:spPr>
      </p:pic>
    </p:spTree>
    <p:extLst>
      <p:ext uri="{BB962C8B-B14F-4D97-AF65-F5344CB8AC3E}">
        <p14:creationId xmlns:p14="http://schemas.microsoft.com/office/powerpoint/2010/main" val="48214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092330-AA67-48FB-BDC6-A68941AAA0D3}"/>
              </a:ext>
            </a:extLst>
          </p:cNvPr>
          <p:cNvSpPr>
            <a:spLocks noGrp="1"/>
          </p:cNvSpPr>
          <p:nvPr>
            <p:ph type="dt" sz="half" idx="10"/>
          </p:nvPr>
        </p:nvSpPr>
        <p:spPr/>
        <p:txBody>
          <a:bodyPr/>
          <a:lstStyle/>
          <a:p>
            <a:fld id="{BB770702-A207-4400-8685-51B67BA19C05}" type="datetime1">
              <a:rPr lang="nl-NL" smtClean="0"/>
              <a:t>23-11-2021</a:t>
            </a:fld>
            <a:endParaRPr lang="nl-NL" dirty="0"/>
          </a:p>
        </p:txBody>
      </p:sp>
      <p:sp>
        <p:nvSpPr>
          <p:cNvPr id="3" name="Subtitle 2">
            <a:extLst>
              <a:ext uri="{FF2B5EF4-FFF2-40B4-BE49-F238E27FC236}">
                <a16:creationId xmlns:a16="http://schemas.microsoft.com/office/drawing/2014/main" id="{E17C9B6C-0C7E-43E2-B3D7-D114FC9BE1AB}"/>
              </a:ext>
            </a:extLst>
          </p:cNvPr>
          <p:cNvSpPr>
            <a:spLocks noGrp="1"/>
          </p:cNvSpPr>
          <p:nvPr>
            <p:ph type="subTitle" idx="1"/>
          </p:nvPr>
        </p:nvSpPr>
        <p:spPr/>
        <p:txBody>
          <a:bodyPr/>
          <a:lstStyle/>
          <a:p>
            <a:r>
              <a:rPr lang="it-IT" b="0" dirty="0"/>
              <a:t>FRM in the </a:t>
            </a:r>
            <a:r>
              <a:rPr lang="it-IT" b="0" dirty="0" err="1"/>
              <a:t>context</a:t>
            </a:r>
            <a:r>
              <a:rPr lang="it-IT" b="0" dirty="0"/>
              <a:t> of kava projects</a:t>
            </a:r>
            <a:endParaRPr lang="en-GB" b="0" dirty="0"/>
          </a:p>
        </p:txBody>
      </p:sp>
      <p:sp>
        <p:nvSpPr>
          <p:cNvPr id="4" name="Title 3">
            <a:extLst>
              <a:ext uri="{FF2B5EF4-FFF2-40B4-BE49-F238E27FC236}">
                <a16:creationId xmlns:a16="http://schemas.microsoft.com/office/drawing/2014/main" id="{DD3CC6B8-494D-45C6-8E90-C43BAFD23F45}"/>
              </a:ext>
            </a:extLst>
          </p:cNvPr>
          <p:cNvSpPr>
            <a:spLocks noGrp="1"/>
          </p:cNvSpPr>
          <p:nvPr>
            <p:ph type="ctrTitle"/>
          </p:nvPr>
        </p:nvSpPr>
        <p:spPr/>
        <p:txBody>
          <a:bodyPr/>
          <a:lstStyle/>
          <a:p>
            <a:r>
              <a:rPr lang="it-IT" sz="3200" dirty="0"/>
              <a:t>BACKGROUND OF FRM</a:t>
            </a:r>
            <a:endParaRPr lang="en-GB" sz="3200" dirty="0"/>
          </a:p>
        </p:txBody>
      </p:sp>
    </p:spTree>
    <p:extLst>
      <p:ext uri="{BB962C8B-B14F-4D97-AF65-F5344CB8AC3E}">
        <p14:creationId xmlns:p14="http://schemas.microsoft.com/office/powerpoint/2010/main" val="8876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rrow: Chevron 31">
            <a:extLst>
              <a:ext uri="{FF2B5EF4-FFF2-40B4-BE49-F238E27FC236}">
                <a16:creationId xmlns:a16="http://schemas.microsoft.com/office/drawing/2014/main" id="{95DEC858-8A5E-40EA-9283-D68C62C3C3D4}"/>
              </a:ext>
            </a:extLst>
          </p:cNvPr>
          <p:cNvSpPr/>
          <p:nvPr/>
        </p:nvSpPr>
        <p:spPr>
          <a:xfrm>
            <a:off x="609600" y="3871145"/>
            <a:ext cx="7478224" cy="91040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solidFill>
                <a:schemeClr val="bg1"/>
              </a:solidFill>
            </a:endParaRPr>
          </a:p>
          <a:p>
            <a:pPr algn="ctr"/>
            <a:r>
              <a:rPr lang="it-IT" sz="1350" dirty="0" err="1">
                <a:solidFill>
                  <a:schemeClr val="bg1"/>
                </a:solidFill>
              </a:rPr>
              <a:t>KER’s</a:t>
            </a:r>
            <a:r>
              <a:rPr lang="it-IT" sz="1350" dirty="0">
                <a:solidFill>
                  <a:schemeClr val="bg1"/>
                </a:solidFill>
              </a:rPr>
              <a:t> -&gt; IP -&gt;Business </a:t>
            </a:r>
            <a:r>
              <a:rPr lang="it-IT" sz="1350" dirty="0" err="1">
                <a:solidFill>
                  <a:schemeClr val="bg1"/>
                </a:solidFill>
              </a:rPr>
              <a:t>Modelling</a:t>
            </a:r>
            <a:r>
              <a:rPr lang="it-IT" sz="1350" dirty="0">
                <a:solidFill>
                  <a:schemeClr val="bg1"/>
                </a:solidFill>
              </a:rPr>
              <a:t>  -&gt; Market </a:t>
            </a:r>
            <a:r>
              <a:rPr lang="it-IT" sz="1350" dirty="0" err="1">
                <a:solidFill>
                  <a:schemeClr val="bg1"/>
                </a:solidFill>
              </a:rPr>
              <a:t>analysis</a:t>
            </a:r>
            <a:r>
              <a:rPr lang="it-IT" sz="1350" dirty="0">
                <a:solidFill>
                  <a:schemeClr val="bg1"/>
                </a:solidFill>
              </a:rPr>
              <a:t> -&gt; Business Plan-&gt; go to market</a:t>
            </a:r>
            <a:endParaRPr lang="en-GB" sz="1350" dirty="0">
              <a:solidFill>
                <a:schemeClr val="bg1"/>
              </a:solidFill>
            </a:endParaRPr>
          </a:p>
        </p:txBody>
      </p:sp>
      <p:pic>
        <p:nvPicPr>
          <p:cNvPr id="29" name="Picture 2" descr="Risultati immagini per omino che indicA">
            <a:extLst>
              <a:ext uri="{FF2B5EF4-FFF2-40B4-BE49-F238E27FC236}">
                <a16:creationId xmlns:a16="http://schemas.microsoft.com/office/drawing/2014/main" id="{21A451AF-29DE-4862-A0EE-385ABF831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8870" y="2255989"/>
            <a:ext cx="1033671" cy="10336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isultati immagini per omino che indicA">
            <a:extLst>
              <a:ext uri="{FF2B5EF4-FFF2-40B4-BE49-F238E27FC236}">
                <a16:creationId xmlns:a16="http://schemas.microsoft.com/office/drawing/2014/main" id="{3DD53323-D8D4-4A69-9F1E-1524EE234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580" y="2310760"/>
            <a:ext cx="1033671" cy="10336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magine correlata">
            <a:extLst>
              <a:ext uri="{FF2B5EF4-FFF2-40B4-BE49-F238E27FC236}">
                <a16:creationId xmlns:a16="http://schemas.microsoft.com/office/drawing/2014/main" id="{BC187872-59E8-4864-85E6-9DA46CF81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000" y="2373809"/>
            <a:ext cx="933383" cy="9333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Risultati immagini per omino che indicA">
            <a:extLst>
              <a:ext uri="{FF2B5EF4-FFF2-40B4-BE49-F238E27FC236}">
                <a16:creationId xmlns:a16="http://schemas.microsoft.com/office/drawing/2014/main" id="{5996C779-A445-411D-83EB-B86C66681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018" y="2307373"/>
            <a:ext cx="1033671" cy="10336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Risultati immagini per omino che indicA">
            <a:extLst>
              <a:ext uri="{FF2B5EF4-FFF2-40B4-BE49-F238E27FC236}">
                <a16:creationId xmlns:a16="http://schemas.microsoft.com/office/drawing/2014/main" id="{8773FF58-3E23-4E70-B21B-EF270F9A1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517" y="2300005"/>
            <a:ext cx="1033671" cy="10336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isultati immagini per omino che indicA">
            <a:extLst>
              <a:ext uri="{FF2B5EF4-FFF2-40B4-BE49-F238E27FC236}">
                <a16:creationId xmlns:a16="http://schemas.microsoft.com/office/drawing/2014/main" id="{B8563843-313E-4E07-9295-A0B5A0820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952" y="2307373"/>
            <a:ext cx="1033671" cy="1033671"/>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2FEBD12B-CF1F-4322-B968-7DEC84D00790}"/>
              </a:ext>
            </a:extLst>
          </p:cNvPr>
          <p:cNvSpPr txBox="1"/>
          <p:nvPr/>
        </p:nvSpPr>
        <p:spPr>
          <a:xfrm>
            <a:off x="65977" y="1094453"/>
            <a:ext cx="1054887" cy="953453"/>
          </a:xfrm>
          <a:prstGeom prst="roundRect">
            <a:avLst/>
          </a:prstGeom>
          <a:solidFill>
            <a:schemeClr val="bg1">
              <a:lumMod val="95000"/>
            </a:schemeClr>
          </a:solidFill>
        </p:spPr>
        <p:txBody>
          <a:bodyPr wrap="square" rtlCol="0">
            <a:spAutoFit/>
          </a:bodyPr>
          <a:lstStyle/>
          <a:p>
            <a:pPr algn="ctr"/>
            <a:r>
              <a:rPr lang="it-IT" sz="1000" dirty="0" err="1"/>
              <a:t>KERs</a:t>
            </a:r>
            <a:r>
              <a:rPr lang="it-IT" sz="1000" dirty="0"/>
              <a:t>,  exploitation plan and </a:t>
            </a:r>
            <a:r>
              <a:rPr lang="it-IT" sz="1000" b="1" dirty="0"/>
              <a:t>FRM</a:t>
            </a:r>
            <a:r>
              <a:rPr lang="it-IT" sz="1000" dirty="0"/>
              <a:t> in </a:t>
            </a:r>
            <a:r>
              <a:rPr lang="it-IT" sz="1000" dirty="0" err="1"/>
              <a:t>your</a:t>
            </a:r>
            <a:r>
              <a:rPr lang="it-IT" sz="1000" dirty="0"/>
              <a:t> </a:t>
            </a:r>
            <a:r>
              <a:rPr lang="it-IT" sz="1000" dirty="0" err="1"/>
              <a:t>proposal</a:t>
            </a:r>
            <a:endParaRPr lang="it-IT" sz="1000" dirty="0"/>
          </a:p>
        </p:txBody>
      </p:sp>
      <p:sp>
        <p:nvSpPr>
          <p:cNvPr id="15" name="CasellaDiTesto 14">
            <a:extLst>
              <a:ext uri="{FF2B5EF4-FFF2-40B4-BE49-F238E27FC236}">
                <a16:creationId xmlns:a16="http://schemas.microsoft.com/office/drawing/2014/main" id="{09975CA1-170E-4896-96F8-886B6E92E7D4}"/>
              </a:ext>
            </a:extLst>
          </p:cNvPr>
          <p:cNvSpPr txBox="1"/>
          <p:nvPr/>
        </p:nvSpPr>
        <p:spPr>
          <a:xfrm>
            <a:off x="3071795" y="1119546"/>
            <a:ext cx="1090220" cy="783193"/>
          </a:xfrm>
          <a:prstGeom prst="roundRect">
            <a:avLst/>
          </a:prstGeom>
          <a:solidFill>
            <a:schemeClr val="bg1">
              <a:lumMod val="95000"/>
            </a:schemeClr>
          </a:solidFill>
        </p:spPr>
        <p:txBody>
          <a:bodyPr wrap="square" rtlCol="0">
            <a:spAutoFit/>
          </a:bodyPr>
          <a:lstStyle/>
          <a:p>
            <a:pPr algn="ctr"/>
            <a:r>
              <a:rPr lang="it-IT" sz="1000" dirty="0" err="1"/>
              <a:t>Further</a:t>
            </a:r>
            <a:r>
              <a:rPr lang="it-IT" sz="1000" dirty="0"/>
              <a:t> elaborate exploitation </a:t>
            </a:r>
            <a:r>
              <a:rPr lang="it-IT" sz="1000" dirty="0" err="1"/>
              <a:t>ideas</a:t>
            </a:r>
            <a:endParaRPr lang="it-IT" sz="1000" dirty="0"/>
          </a:p>
        </p:txBody>
      </p:sp>
      <p:sp>
        <p:nvSpPr>
          <p:cNvPr id="18" name="CasellaDiTesto 17">
            <a:extLst>
              <a:ext uri="{FF2B5EF4-FFF2-40B4-BE49-F238E27FC236}">
                <a16:creationId xmlns:a16="http://schemas.microsoft.com/office/drawing/2014/main" id="{3A3BEA31-8B11-4C4D-ABF6-AF5DB41DEDBD}"/>
              </a:ext>
            </a:extLst>
          </p:cNvPr>
          <p:cNvSpPr txBox="1"/>
          <p:nvPr/>
        </p:nvSpPr>
        <p:spPr>
          <a:xfrm>
            <a:off x="4670137" y="1099432"/>
            <a:ext cx="1077527" cy="783193"/>
          </a:xfrm>
          <a:prstGeom prst="roundRect">
            <a:avLst/>
          </a:prstGeom>
          <a:solidFill>
            <a:schemeClr val="bg1">
              <a:lumMod val="95000"/>
            </a:schemeClr>
          </a:solidFill>
        </p:spPr>
        <p:txBody>
          <a:bodyPr wrap="square" rtlCol="0">
            <a:spAutoFit/>
          </a:bodyPr>
          <a:lstStyle/>
          <a:p>
            <a:pPr algn="ctr"/>
            <a:r>
              <a:rPr lang="it-IT" sz="1000" dirty="0" err="1"/>
              <a:t>Collect</a:t>
            </a:r>
            <a:r>
              <a:rPr lang="it-IT" sz="1000" dirty="0"/>
              <a:t> the input from partners and desk studies</a:t>
            </a:r>
          </a:p>
        </p:txBody>
      </p:sp>
      <p:sp>
        <p:nvSpPr>
          <p:cNvPr id="19" name="CasellaDiTesto 18">
            <a:extLst>
              <a:ext uri="{FF2B5EF4-FFF2-40B4-BE49-F238E27FC236}">
                <a16:creationId xmlns:a16="http://schemas.microsoft.com/office/drawing/2014/main" id="{396CC2F4-614D-472E-9DCD-1B2A74053DC4}"/>
              </a:ext>
            </a:extLst>
          </p:cNvPr>
          <p:cNvSpPr txBox="1"/>
          <p:nvPr/>
        </p:nvSpPr>
        <p:spPr>
          <a:xfrm>
            <a:off x="6169083" y="1145834"/>
            <a:ext cx="1033671" cy="783193"/>
          </a:xfrm>
          <a:prstGeom prst="roundRect">
            <a:avLst/>
          </a:prstGeom>
          <a:solidFill>
            <a:schemeClr val="bg1">
              <a:lumMod val="95000"/>
            </a:schemeClr>
          </a:solidFill>
        </p:spPr>
        <p:txBody>
          <a:bodyPr wrap="square" rtlCol="0">
            <a:spAutoFit/>
          </a:bodyPr>
          <a:lstStyle/>
          <a:p>
            <a:pPr algn="ctr"/>
            <a:r>
              <a:rPr lang="it-IT" sz="1000" dirty="0" err="1"/>
              <a:t>Finalise</a:t>
            </a:r>
            <a:r>
              <a:rPr lang="it-IT" sz="1000" dirty="0"/>
              <a:t> </a:t>
            </a:r>
            <a:r>
              <a:rPr lang="it-IT" sz="1000" dirty="0" err="1"/>
              <a:t>your</a:t>
            </a:r>
            <a:r>
              <a:rPr lang="it-IT" sz="1000" dirty="0"/>
              <a:t> Exploitation and business Plan</a:t>
            </a:r>
          </a:p>
        </p:txBody>
      </p:sp>
      <p:sp>
        <p:nvSpPr>
          <p:cNvPr id="17" name="Freccia a destra 16">
            <a:extLst>
              <a:ext uri="{FF2B5EF4-FFF2-40B4-BE49-F238E27FC236}">
                <a16:creationId xmlns:a16="http://schemas.microsoft.com/office/drawing/2014/main" id="{E56EFD40-352F-4BED-8326-9D2E5FB00EE4}"/>
              </a:ext>
            </a:extLst>
          </p:cNvPr>
          <p:cNvSpPr/>
          <p:nvPr/>
        </p:nvSpPr>
        <p:spPr>
          <a:xfrm>
            <a:off x="1169270" y="1282041"/>
            <a:ext cx="263387" cy="30646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3" name="Freccia a destra 22">
            <a:extLst>
              <a:ext uri="{FF2B5EF4-FFF2-40B4-BE49-F238E27FC236}">
                <a16:creationId xmlns:a16="http://schemas.microsoft.com/office/drawing/2014/main" id="{F72DA183-C99E-4CCC-9B05-EC18143078F7}"/>
              </a:ext>
            </a:extLst>
          </p:cNvPr>
          <p:cNvSpPr/>
          <p:nvPr/>
        </p:nvSpPr>
        <p:spPr>
          <a:xfrm>
            <a:off x="4282948" y="1275719"/>
            <a:ext cx="263387" cy="30646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4" name="Freccia a destra 23">
            <a:extLst>
              <a:ext uri="{FF2B5EF4-FFF2-40B4-BE49-F238E27FC236}">
                <a16:creationId xmlns:a16="http://schemas.microsoft.com/office/drawing/2014/main" id="{B6EC7EAC-48D2-4A9C-95A7-E0141E8E56FC}"/>
              </a:ext>
            </a:extLst>
          </p:cNvPr>
          <p:cNvSpPr/>
          <p:nvPr/>
        </p:nvSpPr>
        <p:spPr>
          <a:xfrm>
            <a:off x="5830958" y="1301357"/>
            <a:ext cx="263387" cy="30646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grpSp>
        <p:nvGrpSpPr>
          <p:cNvPr id="12" name="Gruppo 11">
            <a:extLst>
              <a:ext uri="{FF2B5EF4-FFF2-40B4-BE49-F238E27FC236}">
                <a16:creationId xmlns:a16="http://schemas.microsoft.com/office/drawing/2014/main" id="{815004CD-C1B2-4C41-A446-4602BA339910}"/>
              </a:ext>
            </a:extLst>
          </p:cNvPr>
          <p:cNvGrpSpPr/>
          <p:nvPr/>
        </p:nvGrpSpPr>
        <p:grpSpPr>
          <a:xfrm>
            <a:off x="52657" y="3251538"/>
            <a:ext cx="7567070" cy="881948"/>
            <a:chOff x="600253" y="2281701"/>
            <a:chExt cx="12197845" cy="1539090"/>
          </a:xfrm>
        </p:grpSpPr>
        <p:sp>
          <p:nvSpPr>
            <p:cNvPr id="8" name="Freccia a gallone 7">
              <a:extLst>
                <a:ext uri="{FF2B5EF4-FFF2-40B4-BE49-F238E27FC236}">
                  <a16:creationId xmlns:a16="http://schemas.microsoft.com/office/drawing/2014/main" id="{CCCBB9DD-01D3-488F-AB91-DC50202BF008}"/>
                </a:ext>
              </a:extLst>
            </p:cNvPr>
            <p:cNvSpPr/>
            <p:nvPr/>
          </p:nvSpPr>
          <p:spPr>
            <a:xfrm>
              <a:off x="600253" y="2292922"/>
              <a:ext cx="2810477" cy="1511758"/>
            </a:xfrm>
            <a:prstGeom prst="chevr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b="1" dirty="0">
                <a:solidFill>
                  <a:schemeClr val="tx1"/>
                </a:solidFill>
              </a:endParaRPr>
            </a:p>
            <a:p>
              <a:pPr algn="ctr"/>
              <a:r>
                <a:rPr lang="it-IT" sz="1050" b="1" dirty="0">
                  <a:solidFill>
                    <a:schemeClr val="tx1"/>
                  </a:solidFill>
                </a:rPr>
                <a:t>Business Case + FR </a:t>
              </a:r>
              <a:r>
                <a:rPr lang="it-IT" sz="1050" b="1" dirty="0" err="1">
                  <a:solidFill>
                    <a:schemeClr val="tx1"/>
                  </a:solidFill>
                </a:rPr>
                <a:t>mechanism</a:t>
              </a:r>
              <a:endParaRPr lang="it-IT" sz="1050" b="1" dirty="0">
                <a:solidFill>
                  <a:schemeClr val="tx1"/>
                </a:solidFill>
              </a:endParaRPr>
            </a:p>
          </p:txBody>
        </p:sp>
        <p:sp>
          <p:nvSpPr>
            <p:cNvPr id="9" name="Freccia a gallone 8">
              <a:extLst>
                <a:ext uri="{FF2B5EF4-FFF2-40B4-BE49-F238E27FC236}">
                  <a16:creationId xmlns:a16="http://schemas.microsoft.com/office/drawing/2014/main" id="{52A70003-1F0E-425B-946E-9D9672227A95}"/>
                </a:ext>
              </a:extLst>
            </p:cNvPr>
            <p:cNvSpPr/>
            <p:nvPr/>
          </p:nvSpPr>
          <p:spPr>
            <a:xfrm>
              <a:off x="2900333" y="2292923"/>
              <a:ext cx="2955234" cy="1511758"/>
            </a:xfrm>
            <a:prstGeom prst="chevr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b="1" dirty="0">
                  <a:solidFill>
                    <a:schemeClr val="tx1"/>
                  </a:solidFill>
                </a:rPr>
                <a:t>Specific FSM Agreement</a:t>
              </a:r>
            </a:p>
            <a:p>
              <a:pPr algn="ctr"/>
              <a:endParaRPr lang="it-IT" sz="1050" b="1" dirty="0">
                <a:solidFill>
                  <a:schemeClr val="tx1"/>
                </a:solidFill>
              </a:endParaRPr>
            </a:p>
          </p:txBody>
        </p:sp>
        <p:sp>
          <p:nvSpPr>
            <p:cNvPr id="10" name="Freccia a gallone 9">
              <a:extLst>
                <a:ext uri="{FF2B5EF4-FFF2-40B4-BE49-F238E27FC236}">
                  <a16:creationId xmlns:a16="http://schemas.microsoft.com/office/drawing/2014/main" id="{3A7090BD-B8C6-49FC-BB7C-1F56F0D7E71D}"/>
                </a:ext>
              </a:extLst>
            </p:cNvPr>
            <p:cNvSpPr/>
            <p:nvPr/>
          </p:nvSpPr>
          <p:spPr>
            <a:xfrm>
              <a:off x="7524933" y="2292924"/>
              <a:ext cx="2955235" cy="1527867"/>
            </a:xfrm>
            <a:prstGeom prst="chevr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b="1" dirty="0" err="1">
                  <a:solidFill>
                    <a:schemeClr val="tx1"/>
                  </a:solidFill>
                </a:rPr>
                <a:t>Further</a:t>
              </a:r>
              <a:r>
                <a:rPr lang="it-IT" sz="1050" b="1" dirty="0">
                  <a:solidFill>
                    <a:schemeClr val="tx1"/>
                  </a:solidFill>
                </a:rPr>
                <a:t> market </a:t>
              </a:r>
              <a:r>
                <a:rPr lang="it-IT" sz="1050" b="1" dirty="0" err="1">
                  <a:solidFill>
                    <a:schemeClr val="tx1"/>
                  </a:solidFill>
                </a:rPr>
                <a:t>analysis</a:t>
              </a:r>
              <a:endParaRPr lang="it-IT" sz="1050" b="1" dirty="0">
                <a:solidFill>
                  <a:schemeClr val="tx1"/>
                </a:solidFill>
              </a:endParaRPr>
            </a:p>
            <a:p>
              <a:pPr algn="ctr"/>
              <a:endParaRPr lang="it-IT" sz="1050" b="1" dirty="0">
                <a:solidFill>
                  <a:schemeClr val="tx1"/>
                </a:solidFill>
              </a:endParaRPr>
            </a:p>
          </p:txBody>
        </p:sp>
        <p:sp>
          <p:nvSpPr>
            <p:cNvPr id="11" name="Freccia a gallone 10">
              <a:extLst>
                <a:ext uri="{FF2B5EF4-FFF2-40B4-BE49-F238E27FC236}">
                  <a16:creationId xmlns:a16="http://schemas.microsoft.com/office/drawing/2014/main" id="{51AE7CF2-DF5B-4B9A-B618-8D35EFFB4145}"/>
                </a:ext>
              </a:extLst>
            </p:cNvPr>
            <p:cNvSpPr/>
            <p:nvPr/>
          </p:nvSpPr>
          <p:spPr>
            <a:xfrm>
              <a:off x="9863513" y="2281701"/>
              <a:ext cx="2934585" cy="1539090"/>
            </a:xfrm>
            <a:prstGeom prst="chevr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b="1" dirty="0" err="1">
                  <a:solidFill>
                    <a:schemeClr val="tx1"/>
                  </a:solidFill>
                </a:rPr>
                <a:t>Detailed</a:t>
              </a:r>
              <a:r>
                <a:rPr lang="it-IT" sz="1050" b="1" dirty="0">
                  <a:solidFill>
                    <a:schemeClr val="tx1"/>
                  </a:solidFill>
                </a:rPr>
                <a:t> business Plan</a:t>
              </a:r>
            </a:p>
          </p:txBody>
        </p:sp>
      </p:grpSp>
      <p:sp>
        <p:nvSpPr>
          <p:cNvPr id="22" name="Freccia a gallone 21">
            <a:extLst>
              <a:ext uri="{FF2B5EF4-FFF2-40B4-BE49-F238E27FC236}">
                <a16:creationId xmlns:a16="http://schemas.microsoft.com/office/drawing/2014/main" id="{50A129A5-3327-48E8-A4A2-64C8855113F9}"/>
              </a:ext>
            </a:extLst>
          </p:cNvPr>
          <p:cNvSpPr/>
          <p:nvPr/>
        </p:nvSpPr>
        <p:spPr>
          <a:xfrm>
            <a:off x="2981508" y="3251394"/>
            <a:ext cx="1743511" cy="881948"/>
          </a:xfrm>
          <a:prstGeom prst="chevr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b="1" dirty="0">
                <a:solidFill>
                  <a:schemeClr val="tx1"/>
                </a:solidFill>
              </a:rPr>
              <a:t>IP and business models</a:t>
            </a:r>
          </a:p>
          <a:p>
            <a:pPr algn="ctr"/>
            <a:endParaRPr lang="it-IT" sz="1050" b="1" dirty="0">
              <a:solidFill>
                <a:schemeClr val="tx1"/>
              </a:solidFill>
            </a:endParaRPr>
          </a:p>
        </p:txBody>
      </p:sp>
      <p:sp>
        <p:nvSpPr>
          <p:cNvPr id="26" name="CasellaDiTesto 25">
            <a:extLst>
              <a:ext uri="{FF2B5EF4-FFF2-40B4-BE49-F238E27FC236}">
                <a16:creationId xmlns:a16="http://schemas.microsoft.com/office/drawing/2014/main" id="{B4F28001-CDF6-48E9-B19B-109B07189D07}"/>
              </a:ext>
            </a:extLst>
          </p:cNvPr>
          <p:cNvSpPr txBox="1"/>
          <p:nvPr/>
        </p:nvSpPr>
        <p:spPr>
          <a:xfrm>
            <a:off x="1453663" y="1233253"/>
            <a:ext cx="1077527" cy="783193"/>
          </a:xfrm>
          <a:prstGeom prst="roundRect">
            <a:avLst/>
          </a:prstGeom>
          <a:solidFill>
            <a:schemeClr val="bg1">
              <a:lumMod val="95000"/>
            </a:schemeClr>
          </a:solidFill>
        </p:spPr>
        <p:txBody>
          <a:bodyPr wrap="square" rtlCol="0">
            <a:spAutoFit/>
          </a:bodyPr>
          <a:lstStyle/>
          <a:p>
            <a:pPr algn="ctr"/>
            <a:r>
              <a:rPr lang="it-IT" sz="1000" b="1" dirty="0"/>
              <a:t>FRM agreement (FRMA) with EIT Food</a:t>
            </a:r>
          </a:p>
        </p:txBody>
      </p:sp>
      <p:sp>
        <p:nvSpPr>
          <p:cNvPr id="27" name="Freccia a destra 26">
            <a:extLst>
              <a:ext uri="{FF2B5EF4-FFF2-40B4-BE49-F238E27FC236}">
                <a16:creationId xmlns:a16="http://schemas.microsoft.com/office/drawing/2014/main" id="{E411525B-C4C7-4D48-ADB2-B9D9D865A8E7}"/>
              </a:ext>
            </a:extLst>
          </p:cNvPr>
          <p:cNvSpPr/>
          <p:nvPr/>
        </p:nvSpPr>
        <p:spPr>
          <a:xfrm>
            <a:off x="2666362" y="1284903"/>
            <a:ext cx="263387" cy="30646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8" name="Freccia a gallone 10">
            <a:extLst>
              <a:ext uri="{FF2B5EF4-FFF2-40B4-BE49-F238E27FC236}">
                <a16:creationId xmlns:a16="http://schemas.microsoft.com/office/drawing/2014/main" id="{EFB781E1-3B2F-4BC3-A3F5-FF778CDA8C99}"/>
              </a:ext>
            </a:extLst>
          </p:cNvPr>
          <p:cNvSpPr/>
          <p:nvPr/>
        </p:nvSpPr>
        <p:spPr>
          <a:xfrm>
            <a:off x="7255979" y="3236640"/>
            <a:ext cx="1820503" cy="881948"/>
          </a:xfrm>
          <a:prstGeom prst="chevr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b="1" dirty="0" err="1">
                <a:solidFill>
                  <a:schemeClr val="tx1"/>
                </a:solidFill>
              </a:rPr>
              <a:t>Implement</a:t>
            </a:r>
            <a:endParaRPr lang="it-IT" sz="1050" b="1" dirty="0">
              <a:solidFill>
                <a:schemeClr val="tx1"/>
              </a:solidFill>
            </a:endParaRPr>
          </a:p>
          <a:p>
            <a:pPr algn="ctr"/>
            <a:r>
              <a:rPr lang="it-IT" sz="1050" b="1" dirty="0">
                <a:solidFill>
                  <a:schemeClr val="tx1"/>
                </a:solidFill>
              </a:rPr>
              <a:t>ROI/FR </a:t>
            </a:r>
            <a:r>
              <a:rPr lang="it-IT" sz="1050" b="1" dirty="0" err="1">
                <a:solidFill>
                  <a:schemeClr val="tx1"/>
                </a:solidFill>
              </a:rPr>
              <a:t>mechanism</a:t>
            </a:r>
            <a:endParaRPr lang="it-IT" sz="1050" b="1" dirty="0">
              <a:solidFill>
                <a:schemeClr val="tx1"/>
              </a:solidFill>
            </a:endParaRPr>
          </a:p>
        </p:txBody>
      </p:sp>
      <p:sp>
        <p:nvSpPr>
          <p:cNvPr id="30" name="Freccia a destra 23">
            <a:extLst>
              <a:ext uri="{FF2B5EF4-FFF2-40B4-BE49-F238E27FC236}">
                <a16:creationId xmlns:a16="http://schemas.microsoft.com/office/drawing/2014/main" id="{E9927E70-9AC8-4C5C-94C7-336BAB860226}"/>
              </a:ext>
            </a:extLst>
          </p:cNvPr>
          <p:cNvSpPr/>
          <p:nvPr/>
        </p:nvSpPr>
        <p:spPr>
          <a:xfrm>
            <a:off x="7277492" y="1321408"/>
            <a:ext cx="263387" cy="30646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1" name="CasellaDiTesto 18">
            <a:extLst>
              <a:ext uri="{FF2B5EF4-FFF2-40B4-BE49-F238E27FC236}">
                <a16:creationId xmlns:a16="http://schemas.microsoft.com/office/drawing/2014/main" id="{998950A1-137F-4CD8-A7F5-39E2E7C03F8D}"/>
              </a:ext>
            </a:extLst>
          </p:cNvPr>
          <p:cNvSpPr txBox="1"/>
          <p:nvPr/>
        </p:nvSpPr>
        <p:spPr>
          <a:xfrm>
            <a:off x="7601313" y="1058067"/>
            <a:ext cx="1283779" cy="953453"/>
          </a:xfrm>
          <a:prstGeom prst="roundRect">
            <a:avLst/>
          </a:prstGeom>
          <a:solidFill>
            <a:schemeClr val="bg1">
              <a:lumMod val="95000"/>
            </a:schemeClr>
          </a:solidFill>
        </p:spPr>
        <p:txBody>
          <a:bodyPr wrap="square" rtlCol="0">
            <a:spAutoFit/>
          </a:bodyPr>
          <a:lstStyle/>
          <a:p>
            <a:pPr algn="ctr"/>
            <a:r>
              <a:rPr lang="it-IT" sz="1000" b="1" dirty="0"/>
              <a:t>Exploitation </a:t>
            </a:r>
            <a:r>
              <a:rPr lang="it-IT" sz="1000" b="1" dirty="0" err="1"/>
              <a:t>decision</a:t>
            </a:r>
            <a:r>
              <a:rPr lang="it-IT" sz="1000" b="1" dirty="0"/>
              <a:t> </a:t>
            </a:r>
            <a:r>
              <a:rPr lang="it-IT" sz="1000" dirty="0"/>
              <a:t>by the </a:t>
            </a:r>
            <a:r>
              <a:rPr lang="it-IT" sz="1000" dirty="0" err="1"/>
              <a:t>exploiting</a:t>
            </a:r>
            <a:r>
              <a:rPr lang="it-IT" sz="1000" dirty="0"/>
              <a:t> partner/</a:t>
            </a:r>
          </a:p>
          <a:p>
            <a:pPr algn="ctr"/>
            <a:r>
              <a:rPr lang="it-IT" sz="1000" b="1" dirty="0"/>
              <a:t>exploitation of results </a:t>
            </a:r>
          </a:p>
        </p:txBody>
      </p:sp>
      <p:sp>
        <p:nvSpPr>
          <p:cNvPr id="33" name="Title 1">
            <a:extLst>
              <a:ext uri="{FF2B5EF4-FFF2-40B4-BE49-F238E27FC236}">
                <a16:creationId xmlns:a16="http://schemas.microsoft.com/office/drawing/2014/main" id="{89913430-0D05-4BAE-A2B0-AA6CF190CF1C}"/>
              </a:ext>
            </a:extLst>
          </p:cNvPr>
          <p:cNvSpPr txBox="1">
            <a:spLocks/>
          </p:cNvSpPr>
          <p:nvPr/>
        </p:nvSpPr>
        <p:spPr>
          <a:xfrm>
            <a:off x="233660" y="210676"/>
            <a:ext cx="8229600" cy="857250"/>
          </a:xfrm>
          <a:prstGeom prst="rect">
            <a:avLst/>
          </a:prstGeom>
        </p:spPr>
        <p:txBody>
          <a:bodyPr anchor="ctr">
            <a:normAutofit/>
          </a:bodyPr>
          <a:lstStyle>
            <a:lvl1pPr algn="l" defTabSz="914400" rtl="0" eaLnBrk="1" latinLnBrk="0" hangingPunct="1">
              <a:spcBef>
                <a:spcPct val="0"/>
              </a:spcBef>
              <a:buNone/>
              <a:defRPr sz="3600" kern="1200" cap="all" baseline="0">
                <a:solidFill>
                  <a:schemeClr val="accent1"/>
                </a:solidFill>
                <a:latin typeface="+mj-lt"/>
                <a:ea typeface="+mj-ea"/>
                <a:cs typeface="+mj-cs"/>
              </a:defRPr>
            </a:lvl1pPr>
          </a:lstStyle>
          <a:p>
            <a:r>
              <a:rPr lang="it-IT" dirty="0" err="1"/>
              <a:t>FRm</a:t>
            </a:r>
            <a:r>
              <a:rPr lang="it-IT" dirty="0"/>
              <a:t> in the </a:t>
            </a:r>
            <a:r>
              <a:rPr lang="it-IT" dirty="0" err="1"/>
              <a:t>context</a:t>
            </a:r>
            <a:r>
              <a:rPr lang="it-IT" dirty="0"/>
              <a:t> of kava PROJECTS </a:t>
            </a:r>
            <a:endParaRPr lang="en-GB" dirty="0"/>
          </a:p>
        </p:txBody>
      </p:sp>
      <p:sp>
        <p:nvSpPr>
          <p:cNvPr id="4" name="Rectangle 3">
            <a:extLst>
              <a:ext uri="{FF2B5EF4-FFF2-40B4-BE49-F238E27FC236}">
                <a16:creationId xmlns:a16="http://schemas.microsoft.com/office/drawing/2014/main" id="{1B00ECB9-C7BB-4843-83F1-15758F4A7773}"/>
              </a:ext>
            </a:extLst>
          </p:cNvPr>
          <p:cNvSpPr/>
          <p:nvPr/>
        </p:nvSpPr>
        <p:spPr>
          <a:xfrm>
            <a:off x="152400" y="2108216"/>
            <a:ext cx="1084661" cy="21088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err="1"/>
              <a:t>Proposal</a:t>
            </a:r>
            <a:endParaRPr lang="en-GB" sz="1200" dirty="0"/>
          </a:p>
        </p:txBody>
      </p:sp>
      <p:sp>
        <p:nvSpPr>
          <p:cNvPr id="34" name="Rectangle 33">
            <a:extLst>
              <a:ext uri="{FF2B5EF4-FFF2-40B4-BE49-F238E27FC236}">
                <a16:creationId xmlns:a16="http://schemas.microsoft.com/office/drawing/2014/main" id="{0A2B9A6C-718C-4868-B7CE-F3D3EC4345C7}"/>
              </a:ext>
            </a:extLst>
          </p:cNvPr>
          <p:cNvSpPr/>
          <p:nvPr/>
        </p:nvSpPr>
        <p:spPr>
          <a:xfrm>
            <a:off x="2698166" y="2108217"/>
            <a:ext cx="4702508" cy="21485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KAVA project</a:t>
            </a:r>
            <a:endParaRPr lang="en-GB" sz="1200" dirty="0"/>
          </a:p>
        </p:txBody>
      </p:sp>
      <p:sp>
        <p:nvSpPr>
          <p:cNvPr id="35" name="Rectangle 34">
            <a:extLst>
              <a:ext uri="{FF2B5EF4-FFF2-40B4-BE49-F238E27FC236}">
                <a16:creationId xmlns:a16="http://schemas.microsoft.com/office/drawing/2014/main" id="{033E76EE-7FD5-4F9A-B094-757ED96CD9F0}"/>
              </a:ext>
            </a:extLst>
          </p:cNvPr>
          <p:cNvSpPr/>
          <p:nvPr/>
        </p:nvSpPr>
        <p:spPr>
          <a:xfrm>
            <a:off x="7504049" y="2104825"/>
            <a:ext cx="1326828" cy="21428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Market</a:t>
            </a:r>
            <a:endParaRPr lang="en-GB" sz="1200" dirty="0"/>
          </a:p>
        </p:txBody>
      </p:sp>
      <p:sp>
        <p:nvSpPr>
          <p:cNvPr id="36" name="Rectangle 35">
            <a:extLst>
              <a:ext uri="{FF2B5EF4-FFF2-40B4-BE49-F238E27FC236}">
                <a16:creationId xmlns:a16="http://schemas.microsoft.com/office/drawing/2014/main" id="{EA89FA99-166D-4DF4-BD1E-434D5D7F6723}"/>
              </a:ext>
            </a:extLst>
          </p:cNvPr>
          <p:cNvSpPr/>
          <p:nvPr/>
        </p:nvSpPr>
        <p:spPr>
          <a:xfrm>
            <a:off x="1288948" y="2108408"/>
            <a:ext cx="1326828" cy="21088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Evaluation</a:t>
            </a:r>
            <a:endParaRPr lang="en-GB" sz="1200" dirty="0"/>
          </a:p>
        </p:txBody>
      </p:sp>
    </p:spTree>
    <p:extLst>
      <p:ext uri="{BB962C8B-B14F-4D97-AF65-F5344CB8AC3E}">
        <p14:creationId xmlns:p14="http://schemas.microsoft.com/office/powerpoint/2010/main" val="343388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C54C9-E169-4866-A3EC-C3FC51F1D4AF}"/>
              </a:ext>
            </a:extLst>
          </p:cNvPr>
          <p:cNvSpPr>
            <a:spLocks noGrp="1"/>
          </p:cNvSpPr>
          <p:nvPr>
            <p:ph type="title"/>
          </p:nvPr>
        </p:nvSpPr>
        <p:spPr/>
        <p:txBody>
          <a:bodyPr/>
          <a:lstStyle/>
          <a:p>
            <a:r>
              <a:rPr lang="en-GB" dirty="0"/>
              <a:t>FRM in EVALUATION PROCESS</a:t>
            </a:r>
          </a:p>
        </p:txBody>
      </p:sp>
      <p:sp>
        <p:nvSpPr>
          <p:cNvPr id="3" name="Text Placeholder 2">
            <a:extLst>
              <a:ext uri="{FF2B5EF4-FFF2-40B4-BE49-F238E27FC236}">
                <a16:creationId xmlns:a16="http://schemas.microsoft.com/office/drawing/2014/main" id="{1E3C51BA-BBF2-4157-A409-698858A50C3E}"/>
              </a:ext>
            </a:extLst>
          </p:cNvPr>
          <p:cNvSpPr>
            <a:spLocks noGrp="1"/>
          </p:cNvSpPr>
          <p:nvPr>
            <p:ph type="body" sz="quarter" idx="13"/>
          </p:nvPr>
        </p:nvSpPr>
        <p:spPr>
          <a:xfrm>
            <a:off x="457200" y="1116310"/>
            <a:ext cx="4267895" cy="3292577"/>
          </a:xfrm>
        </p:spPr>
        <p:txBody>
          <a:bodyPr>
            <a:normAutofit fontScale="85000" lnSpcReduction="20000"/>
          </a:bodyPr>
          <a:lstStyle/>
          <a:p>
            <a:r>
              <a:rPr lang="en-GB" b="0" dirty="0"/>
              <a:t>Financial return mechanisms is explicit part of the evaluation</a:t>
            </a:r>
          </a:p>
          <a:p>
            <a:endParaRPr lang="en-GB" b="0" dirty="0"/>
          </a:p>
          <a:p>
            <a:r>
              <a:rPr lang="en-GB" dirty="0"/>
              <a:t>PART A</a:t>
            </a:r>
          </a:p>
          <a:p>
            <a:r>
              <a:rPr lang="en-GB" dirty="0"/>
              <a:t>External Experts will  evaluate  Part  A of all  applications which pass eligibility  and include the </a:t>
            </a:r>
          </a:p>
          <a:p>
            <a:pPr marL="285750" indent="-285750">
              <a:buFontTx/>
              <a:buChar char="-"/>
            </a:pPr>
            <a:r>
              <a:rPr lang="en-GB" b="0" dirty="0"/>
              <a:t>Excellence Impact : 40 % </a:t>
            </a:r>
          </a:p>
          <a:p>
            <a:pPr marL="285750" indent="-285750">
              <a:buFontTx/>
              <a:buChar char="-"/>
            </a:pPr>
            <a:r>
              <a:rPr lang="en-GB" b="0" dirty="0"/>
              <a:t>Impact Pathways: 30%</a:t>
            </a:r>
          </a:p>
          <a:p>
            <a:pPr marL="285750" indent="-285750">
              <a:buFontTx/>
              <a:buChar char="-"/>
            </a:pPr>
            <a:r>
              <a:rPr lang="en-GB" b="0" dirty="0"/>
              <a:t>Quality and Efficiency KPIs : 30 %</a:t>
            </a:r>
          </a:p>
          <a:p>
            <a:endParaRPr lang="en-GB" b="0" dirty="0"/>
          </a:p>
          <a:p>
            <a:r>
              <a:rPr lang="en-GB" dirty="0"/>
              <a:t>PART B</a:t>
            </a:r>
          </a:p>
          <a:p>
            <a:r>
              <a:rPr lang="en-GB" b="0" dirty="0"/>
              <a:t>Proposals  that will  proceed to PART B  of  the evaluation process, will be evaluated </a:t>
            </a:r>
            <a:r>
              <a:rPr lang="en-GB" i="1" dirty="0"/>
              <a:t>more in depth</a:t>
            </a:r>
            <a:r>
              <a:rPr lang="en-GB" b="0" dirty="0"/>
              <a:t> by Experts on the same criteria</a:t>
            </a:r>
          </a:p>
        </p:txBody>
      </p:sp>
      <p:pic>
        <p:nvPicPr>
          <p:cNvPr id="4" name="Picture 3">
            <a:extLst>
              <a:ext uri="{FF2B5EF4-FFF2-40B4-BE49-F238E27FC236}">
                <a16:creationId xmlns:a16="http://schemas.microsoft.com/office/drawing/2014/main" id="{D163D427-7E0C-4AF9-8BA6-96093874BFB1}"/>
              </a:ext>
            </a:extLst>
          </p:cNvPr>
          <p:cNvPicPr>
            <a:picLocks noChangeAspect="1"/>
          </p:cNvPicPr>
          <p:nvPr/>
        </p:nvPicPr>
        <p:blipFill rotWithShape="1">
          <a:blip r:embed="rId2"/>
          <a:srcRect t="7252"/>
          <a:stretch/>
        </p:blipFill>
        <p:spPr>
          <a:xfrm>
            <a:off x="4876799" y="1116311"/>
            <a:ext cx="3697117" cy="3257550"/>
          </a:xfrm>
          <a:prstGeom prst="rect">
            <a:avLst/>
          </a:prstGeom>
        </p:spPr>
      </p:pic>
    </p:spTree>
    <p:extLst>
      <p:ext uri="{BB962C8B-B14F-4D97-AF65-F5344CB8AC3E}">
        <p14:creationId xmlns:p14="http://schemas.microsoft.com/office/powerpoint/2010/main" val="1843607186"/>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1F497D"/>
      </a:dk2>
      <a:lt2>
        <a:srgbClr val="EEECE1"/>
      </a:lt2>
      <a:accent1>
        <a:srgbClr val="7C287D"/>
      </a:accent1>
      <a:accent2>
        <a:srgbClr val="F6E421"/>
      </a:accent2>
      <a:accent3>
        <a:srgbClr val="3D3C27"/>
      </a:accent3>
      <a:accent4>
        <a:srgbClr val="FCF5AE"/>
      </a:accent4>
      <a:accent5>
        <a:srgbClr val="D884DA"/>
      </a:accent5>
      <a:accent6>
        <a:srgbClr val="ADAB7F"/>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theme>
</file>

<file path=ppt/theme/theme2.xml><?xml version="1.0" encoding="utf-8"?>
<a:theme xmlns:a="http://schemas.openxmlformats.org/drawingml/2006/main" name="Kantoorthema">
  <a:themeElements>
    <a:clrScheme name="Aangepast 1">
      <a:dk1>
        <a:sysClr val="windowText" lastClr="000000"/>
      </a:dk1>
      <a:lt1>
        <a:sysClr val="window" lastClr="FFFFFF"/>
      </a:lt1>
      <a:dk2>
        <a:srgbClr val="1F497D"/>
      </a:dk2>
      <a:lt2>
        <a:srgbClr val="EEECE1"/>
      </a:lt2>
      <a:accent1>
        <a:srgbClr val="7C287D"/>
      </a:accent1>
      <a:accent2>
        <a:srgbClr val="F6E421"/>
      </a:accent2>
      <a:accent3>
        <a:srgbClr val="3D3C27"/>
      </a:accent3>
      <a:accent4>
        <a:srgbClr val="FCF5AE"/>
      </a:accent4>
      <a:accent5>
        <a:srgbClr val="D884DA"/>
      </a:accent5>
      <a:accent6>
        <a:srgbClr val="ADAB7F"/>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Aangepast 1">
      <a:dk1>
        <a:sysClr val="windowText" lastClr="000000"/>
      </a:dk1>
      <a:lt1>
        <a:sysClr val="window" lastClr="FFFFFF"/>
      </a:lt1>
      <a:dk2>
        <a:srgbClr val="1F497D"/>
      </a:dk2>
      <a:lt2>
        <a:srgbClr val="EEECE1"/>
      </a:lt2>
      <a:accent1>
        <a:srgbClr val="7C287D"/>
      </a:accent1>
      <a:accent2>
        <a:srgbClr val="F6E421"/>
      </a:accent2>
      <a:accent3>
        <a:srgbClr val="3D3C27"/>
      </a:accent3>
      <a:accent4>
        <a:srgbClr val="FCF5AE"/>
      </a:accent4>
      <a:accent5>
        <a:srgbClr val="D884DA"/>
      </a:accent5>
      <a:accent6>
        <a:srgbClr val="ADAB7F"/>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2009</TotalTime>
  <Words>11708</Words>
  <Application>Microsoft Office PowerPoint</Application>
  <PresentationFormat>On-screen Show (16:9)</PresentationFormat>
  <Paragraphs>1063</Paragraphs>
  <Slides>60</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Courier New</vt:lpstr>
      <vt:lpstr>Roboto Light</vt:lpstr>
      <vt:lpstr>Symbol</vt:lpstr>
      <vt:lpstr>Titillium</vt:lpstr>
      <vt:lpstr>Wingdings</vt:lpstr>
      <vt:lpstr>Kantoorthema</vt:lpstr>
      <vt:lpstr>EIT Food FINANCIAL SUSTAINABILITY &amp; Commercialization Strategy</vt:lpstr>
      <vt:lpstr>SPECIFIC EXPERTISE     COLLABORATION WITH EIT FOOD</vt:lpstr>
      <vt:lpstr>Agenda</vt:lpstr>
      <vt:lpstr>BACKGROUND OF FRM</vt:lpstr>
      <vt:lpstr>EIT FOOD SUSTAINABILITY STRATEGY</vt:lpstr>
      <vt:lpstr>Background OF financial sustainability in eit </vt:lpstr>
      <vt:lpstr>BACKGROUND OF FRM</vt:lpstr>
      <vt:lpstr>PowerPoint Presentation</vt:lpstr>
      <vt:lpstr>FRM in EVALUATION PROCESS</vt:lpstr>
      <vt:lpstr>FRM in EVALUATION PROCESS</vt:lpstr>
      <vt:lpstr>FRM in EVALUATION PROCESS</vt:lpstr>
      <vt:lpstr>Clear Financial return mechanism</vt:lpstr>
      <vt:lpstr>Mandatory documents TO BE PROVIDED </vt:lpstr>
      <vt:lpstr>Clear Financial return mechanism</vt:lpstr>
      <vt:lpstr>Scope Financial Return Mechanism and MINIMUM ROI</vt:lpstr>
      <vt:lpstr>Key Considerations in proposing financial Return mechanism</vt:lpstr>
      <vt:lpstr>SPECIAL cases of frm</vt:lpstr>
      <vt:lpstr>Agreement FOR Financial Return Mechanism</vt:lpstr>
      <vt:lpstr>Agreement FOR Financial Return Mechanism</vt:lpstr>
      <vt:lpstr>ADDITIONAL ACCESS RIGHTS</vt:lpstr>
      <vt:lpstr>Conditions for a sound Financial Return mechanism</vt:lpstr>
      <vt:lpstr>Key exploitable results</vt:lpstr>
      <vt:lpstr>(Key) Exploitable results ((K)ER))</vt:lpstr>
      <vt:lpstr>Smart farming - example</vt:lpstr>
      <vt:lpstr>IPR –  some basic principles</vt:lpstr>
      <vt:lpstr>Managing ipr during implementation</vt:lpstr>
      <vt:lpstr>Managing ipr during implementation</vt:lpstr>
      <vt:lpstr>ipr – protection and access rights</vt:lpstr>
      <vt:lpstr>EIT Food financial return mechanism</vt:lpstr>
      <vt:lpstr>EIT Food financial return mechanism</vt:lpstr>
      <vt:lpstr>Business model Canvas | framework to elaborate exploitation KERs</vt:lpstr>
      <vt:lpstr>From Business Model Canvas to Business Plan</vt:lpstr>
      <vt:lpstr>Business Plan The key of good business plan from a funder’s perspective:</vt:lpstr>
      <vt:lpstr>Market for KERs Total, serviceable and obtainable market</vt:lpstr>
      <vt:lpstr>Product / Service  (KERs)</vt:lpstr>
      <vt:lpstr>Exploiting partners </vt:lpstr>
      <vt:lpstr>EIT Food financial return mechanism</vt:lpstr>
      <vt:lpstr>Roadmap  Milestones for development and sales</vt:lpstr>
      <vt:lpstr>PowerPoint Presentation</vt:lpstr>
      <vt:lpstr>Go-to-market strategy based on assumptions and scenario analysis</vt:lpstr>
      <vt:lpstr>Commercialisation Strategy to result in draft Cash Flow projections Income statement (Profit &amp; Loss Statement)  and          Cash Flow Statement  </vt:lpstr>
      <vt:lpstr>Roadmap Cashflow related to milestones</vt:lpstr>
      <vt:lpstr>EIT Food financial return mechanism</vt:lpstr>
      <vt:lpstr>PowerPoint Presentation</vt:lpstr>
      <vt:lpstr>Commercialisation and Financial Return Mechanism Template Value Proposition and Unfair Advantage  </vt:lpstr>
      <vt:lpstr>Commercialisation and Financial Return Mechanism Template KEY EXPLOITABLE RESULTS (KER’s)  </vt:lpstr>
      <vt:lpstr>Commercialisation and Financial Return Mechanism Template Scope of activities and responsibilities of exploiting party  </vt:lpstr>
      <vt:lpstr>Commercialisation and Financial Return Mechanism Template exploitation rights IP  </vt:lpstr>
      <vt:lpstr>Commercialisation and Financial Return Mechanism Template Clients /client group identified &amp; fee model identified  </vt:lpstr>
      <vt:lpstr>Commercialisation and Financial Return Mechanism Template Clear problem and market need identified  </vt:lpstr>
      <vt:lpstr>Commercialisation and Financial Return Mechanism Template Serviceable Obtainable Market identified  </vt:lpstr>
      <vt:lpstr>Commercialisation and Financial Return Mechanism Template ROADMAP GO TO MARKET AND SCALE UP MILESTONES FOR KER’S  </vt:lpstr>
      <vt:lpstr>Commercialisation and Financial Return Mechanism Template Revenues Of Key Exploitable Results  </vt:lpstr>
      <vt:lpstr>Commercialisation and Financial Return Mechanism Template Proposed Financial Return Mechanism (1/3)</vt:lpstr>
      <vt:lpstr>Commercialisation and Financial Return Mechanism Template Proposed Financial Return Mechanism (2/3)</vt:lpstr>
      <vt:lpstr>Commercialisation and Financial Return Mechanism Template Proposed Financial Return Mechanism (3/3)</vt:lpstr>
      <vt:lpstr>RECAP</vt:lpstr>
      <vt:lpstr>RECAP - SOME KEY RULES FOR DESIGNING YOUR FRM</vt:lpstr>
      <vt:lpstr>PowerPoint Presentation</vt:lpstr>
      <vt:lpstr>Good luck!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EIT Food FINANCIAL SUSTAINABILITY</dc:title>
  <dc:creator>Ron Weerdmeester</dc:creator>
  <cp:lastModifiedBy>Ron Weerdmeester</cp:lastModifiedBy>
  <cp:revision>82</cp:revision>
  <cp:lastPrinted>2020-06-12T14:26:01Z</cp:lastPrinted>
  <dcterms:created xsi:type="dcterms:W3CDTF">2020-06-12T14:14:19Z</dcterms:created>
  <dcterms:modified xsi:type="dcterms:W3CDTF">2021-11-23T19:31:33Z</dcterms:modified>
</cp:coreProperties>
</file>