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atoslav Sviatnenko" userId="ee77cab3-2f70-461c-97be-5fc380e9e3bd" providerId="ADAL" clId="{3FDF4D54-C61E-4327-A087-9675FA82E183}"/>
    <pc:docChg chg="modSld">
      <pc:chgData name="Sviatoslav Sviatnenko" userId="ee77cab3-2f70-461c-97be-5fc380e9e3bd" providerId="ADAL" clId="{3FDF4D54-C61E-4327-A087-9675FA82E183}" dt="2022-12-26T12:09:34.484" v="4" actId="20577"/>
      <pc:docMkLst>
        <pc:docMk/>
      </pc:docMkLst>
      <pc:sldChg chg="modSp mod">
        <pc:chgData name="Sviatoslav Sviatnenko" userId="ee77cab3-2f70-461c-97be-5fc380e9e3bd" providerId="ADAL" clId="{3FDF4D54-C61E-4327-A087-9675FA82E183}" dt="2022-12-26T12:09:34.484" v="4" actId="20577"/>
        <pc:sldMkLst>
          <pc:docMk/>
          <pc:sldMk cId="0" sldId="261"/>
        </pc:sldMkLst>
        <pc:spChg chg="mod">
          <ac:chgData name="Sviatoslav Sviatnenko" userId="ee77cab3-2f70-461c-97be-5fc380e9e3bd" providerId="ADAL" clId="{3FDF4D54-C61E-4327-A087-9675FA82E183}" dt="2022-12-26T12:09:34.484" v="4" actId="20577"/>
          <ac:spMkLst>
            <pc:docMk/>
            <pc:sldMk cId="0" sldId="261"/>
            <ac:spMk id="8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7" name="Shape 8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 lIns="25400" tIns="25400" rIns="25400" bIns="25400" anchor="t">
            <a:normAutofit/>
          </a:bodyPr>
          <a:lstStyle>
            <a:lvl1pPr algn="l" defTabSz="1219169">
              <a:lnSpc>
                <a:spcPct val="80000"/>
              </a:lnSpc>
              <a:defRPr sz="4200" b="1" spc="-8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76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ln w="3175"/>
        </p:spPr>
        <p:txBody>
          <a:bodyPr lIns="22859" tIns="22859" rIns="22859" bIns="22859">
            <a:normAutofit/>
          </a:bodyPr>
          <a:lstStyle>
            <a:lvl1pPr marL="0" indent="0" defTabSz="412750">
              <a:spcBef>
                <a:spcPts val="0"/>
              </a:spcBef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40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-ONE-COLUM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144" y="5906727"/>
            <a:ext cx="1547054" cy="265472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Title Text"/>
          <p:cNvSpPr txBox="1">
            <a:spLocks noGrp="1"/>
          </p:cNvSpPr>
          <p:nvPr>
            <p:ph type="title"/>
          </p:nvPr>
        </p:nvSpPr>
        <p:spPr>
          <a:xfrm>
            <a:off x="685800" y="685801"/>
            <a:ext cx="10820400" cy="6858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77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10820400" cy="3429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9" name="TextBox 13"/>
          <p:cNvSpPr txBox="1"/>
          <p:nvPr/>
        </p:nvSpPr>
        <p:spPr>
          <a:xfrm>
            <a:off x="9486900" y="236808"/>
            <a:ext cx="2121626" cy="25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SoftServe Confidential</a:t>
            </a:r>
          </a:p>
        </p:txBody>
      </p:sp>
      <p:sp>
        <p:nvSpPr>
          <p:cNvPr id="7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8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  <a:ln w="3175"/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8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81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  <a:ln w="3175"/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813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8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defTabSz="412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</p:spPr>
        <p:txBody>
          <a:bodyPr lIns="45712" tIns="45712" rIns="45712" bIns="45712" anchor="t">
            <a:normAutofit/>
          </a:bodyPr>
          <a:lstStyle>
            <a:lvl1pPr algn="l" defTabSz="45720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0" name="Body Level One…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1"/>
          </a:xfrm>
          <a:prstGeom prst="rect">
            <a:avLst/>
          </a:prstGeom>
        </p:spPr>
        <p:txBody>
          <a:bodyPr lIns="45712" tIns="45712" rIns="45712" bIns="45712">
            <a:normAutofit/>
          </a:bodyPr>
          <a:lstStyle>
            <a:lvl1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●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○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■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●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○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0832" y="6261494"/>
            <a:ext cx="443156" cy="437055"/>
          </a:xfrm>
          <a:prstGeom prst="rect">
            <a:avLst/>
          </a:prstGeom>
        </p:spPr>
        <p:txBody>
          <a:bodyPr lIns="45712" tIns="45712" rIns="45712" bIns="45712"/>
          <a:lstStyle>
            <a:lvl1pPr algn="ctr" defTabSz="41275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Text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defTabSz="412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39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</p:spPr>
        <p:txBody>
          <a:bodyPr lIns="25400" tIns="25400" rIns="25400" bIns="25400" anchor="ctr">
            <a:normAutofit/>
          </a:bodyPr>
          <a:lstStyle>
            <a:lvl1pPr marL="317500" indent="-317500" defTabSz="412750">
              <a:spcBef>
                <a:spcPts val="2900"/>
              </a:spcBef>
              <a:buSzPct val="75000"/>
              <a:buFontTx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52500" indent="-317500" defTabSz="412750">
              <a:spcBef>
                <a:spcPts val="2900"/>
              </a:spcBef>
              <a:buSzPct val="75000"/>
              <a:buFontTx/>
              <a:buChar char="•"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87500" indent="-317500" defTabSz="412750">
              <a:spcBef>
                <a:spcPts val="2900"/>
              </a:spcBef>
              <a:buSzPct val="75000"/>
              <a:buFontTx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222500" indent="-317500" defTabSz="412750">
              <a:spcBef>
                <a:spcPts val="2900"/>
              </a:spcBef>
              <a:buSzPct val="75000"/>
              <a:buFontTx/>
              <a:buChar char="•"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857500" indent="-317500" defTabSz="412750">
              <a:spcBef>
                <a:spcPts val="2900"/>
              </a:spcBef>
              <a:buSzPct val="75000"/>
              <a:buFontTx/>
              <a:buChar char="•"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850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Венчурні інвестиції</a:t>
            </a:r>
          </a:p>
        </p:txBody>
      </p:sp>
      <p:sp>
        <p:nvSpPr>
          <p:cNvPr id="851" name="Text Placeholder 2"/>
          <p:cNvSpPr>
            <a:spLocks noGrp="1"/>
          </p:cNvSpPr>
          <p:nvPr>
            <p:ph type="body" idx="22"/>
          </p:nvPr>
        </p:nvSpPr>
        <p:spPr>
          <a:xfrm>
            <a:off x="5135893" y="6157444"/>
            <a:ext cx="6432716" cy="4761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852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856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76872"/>
            <a:ext cx="1094521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Ознаки венчурних інвестицій</a:t>
            </a:r>
          </a:p>
        </p:txBody>
      </p:sp>
      <p:sp>
        <p:nvSpPr>
          <p:cNvPr id="857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2802160"/>
            <a:ext cx="10945215" cy="29959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lnSpc>
                <a:spcPct val="113000"/>
              </a:lnSpc>
            </a:pPr>
            <a:r>
              <a:t>Інноваційність і швидкий ріст об’єкту інвестиції</a:t>
            </a:r>
          </a:p>
          <a:p>
            <a:pPr algn="just">
              <a:lnSpc>
                <a:spcPct val="113000"/>
              </a:lnSpc>
            </a:pPr>
            <a:r>
              <a:t>Високий ризик (80/20)</a:t>
            </a:r>
            <a:endParaRPr>
              <a:solidFill>
                <a:srgbClr val="008F00"/>
              </a:solidFill>
            </a:endParaRPr>
          </a:p>
          <a:p>
            <a:pPr algn="just">
              <a:lnSpc>
                <a:spcPct val="113000"/>
              </a:lnSpc>
            </a:pPr>
            <a:r>
              <a:t>Надвисока дохідність</a:t>
            </a:r>
          </a:p>
        </p:txBody>
      </p:sp>
      <p:pic>
        <p:nvPicPr>
          <p:cNvPr id="858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9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862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3163" y="2994689"/>
            <a:ext cx="5976001" cy="1878416"/>
          </a:xfrm>
          <a:prstGeom prst="rect">
            <a:avLst/>
          </a:prstGeom>
        </p:spPr>
        <p:txBody>
          <a:bodyPr/>
          <a:lstStyle/>
          <a:p>
            <a:pPr algn="ctr" defTabSz="905255">
              <a:spcBef>
                <a:spcPts val="0"/>
              </a:spcBef>
              <a:defRPr sz="2970"/>
            </a:pPr>
            <a:r>
              <a:t>ЗАРОБІТОК = EXIT (ПРОДАЖ)</a:t>
            </a:r>
          </a:p>
          <a:p>
            <a:pPr algn="ctr" defTabSz="905255">
              <a:spcBef>
                <a:spcPts val="0"/>
              </a:spcBef>
              <a:defRPr sz="2970"/>
            </a:pPr>
            <a:endParaRPr/>
          </a:p>
          <a:p>
            <a:pPr algn="ctr" defTabSz="905255">
              <a:spcBef>
                <a:spcPts val="0"/>
              </a:spcBef>
              <a:defRPr sz="2970"/>
            </a:pPr>
            <a:r>
              <a:t>1 УСПІШНА ІНВЕСТИЦІЯ </a:t>
            </a:r>
          </a:p>
          <a:p>
            <a:pPr algn="ctr" defTabSz="905255">
              <a:spcBef>
                <a:spcPts val="0"/>
              </a:spcBef>
              <a:defRPr sz="2970"/>
            </a:pPr>
            <a:r>
              <a:t>ПОВЕРТАЄ ВЕСЬ ФОНД </a:t>
            </a:r>
          </a:p>
        </p:txBody>
      </p:sp>
      <p:pic>
        <p:nvPicPr>
          <p:cNvPr id="863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02" y="603605"/>
            <a:ext cx="1793091" cy="333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Яскраві венчурні історії</a:t>
            </a:r>
          </a:p>
        </p:txBody>
      </p:sp>
      <p:pic>
        <p:nvPicPr>
          <p:cNvPr id="867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6719" b="26719"/>
          <a:stretch>
            <a:fillRect/>
          </a:stretch>
        </p:blipFill>
        <p:spPr>
          <a:xfrm>
            <a:off x="623391" y="3791020"/>
            <a:ext cx="6048673" cy="1584177"/>
          </a:xfrm>
          <a:prstGeom prst="rect">
            <a:avLst/>
          </a:prstGeom>
        </p:spPr>
      </p:pic>
      <p:sp>
        <p:nvSpPr>
          <p:cNvPr id="868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1000"/>
              </a:spcBef>
              <a:buClr>
                <a:srgbClr val="0070C0"/>
              </a:buClr>
            </a:pPr>
            <a:r>
              <a:t>WhatsApp - Sequoia — $3B exit - $60M інвестиція </a:t>
            </a:r>
            <a:br/>
            <a:r>
              <a:t>(</a:t>
            </a:r>
            <a:r>
              <a:rPr b="1"/>
              <a:t>50х за 3 роки</a:t>
            </a:r>
            <a:r>
              <a:t>) </a:t>
            </a:r>
          </a:p>
          <a:p>
            <a:pPr>
              <a:spcBef>
                <a:spcPts val="1000"/>
              </a:spcBef>
              <a:buClr>
                <a:srgbClr val="0070C0"/>
              </a:buClr>
            </a:pPr>
            <a:r>
              <a:t>Facebook - Accel — $9.5B exit - $12.7M інвестиція (</a:t>
            </a:r>
            <a:r>
              <a:rPr b="1"/>
              <a:t>748х за 6 років</a:t>
            </a:r>
            <a:r>
              <a:t>)</a:t>
            </a:r>
            <a:endParaRPr>
              <a:solidFill>
                <a:srgbClr val="008F00"/>
              </a:solidFill>
            </a:endParaRPr>
          </a:p>
          <a:p>
            <a:pPr>
              <a:spcBef>
                <a:spcPts val="1000"/>
              </a:spcBef>
              <a:buClr>
                <a:srgbClr val="0070C0"/>
              </a:buClr>
            </a:pPr>
            <a:r>
              <a:t>Alibaba - Softbank — $60B exit - $20M інвестиція (</a:t>
            </a:r>
            <a:r>
              <a:rPr b="1"/>
              <a:t>3,000х за 14 років</a:t>
            </a:r>
            <a:r>
              <a:t>)</a:t>
            </a:r>
          </a:p>
        </p:txBody>
      </p:sp>
      <p:pic>
        <p:nvPicPr>
          <p:cNvPr id="869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rcRect l="12046" t="20648" r="12046" b="9438"/>
          <a:stretch>
            <a:fillRect/>
          </a:stretch>
        </p:blipFill>
        <p:spPr>
          <a:xfrm>
            <a:off x="6960096" y="1196751"/>
            <a:ext cx="4586625" cy="2376266"/>
          </a:xfrm>
          <a:prstGeom prst="rect">
            <a:avLst/>
          </a:prstGeom>
        </p:spPr>
      </p:pic>
      <p:pic>
        <p:nvPicPr>
          <p:cNvPr id="870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rcRect t="19444" b="19444"/>
          <a:stretch>
            <a:fillRect/>
          </a:stretch>
        </p:blipFill>
        <p:spPr>
          <a:xfrm>
            <a:off x="6960096" y="3789039"/>
            <a:ext cx="4608513" cy="1584177"/>
          </a:xfrm>
          <a:prstGeom prst="rect">
            <a:avLst/>
          </a:prstGeom>
        </p:spPr>
      </p:pic>
      <p:pic>
        <p:nvPicPr>
          <p:cNvPr id="871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Сумні венчурні історії</a:t>
            </a:r>
          </a:p>
        </p:txBody>
      </p:sp>
      <p:pic>
        <p:nvPicPr>
          <p:cNvPr id="875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3311" b="30141"/>
          <a:stretch>
            <a:fillRect/>
          </a:stretch>
        </p:blipFill>
        <p:spPr>
          <a:xfrm>
            <a:off x="623391" y="3791020"/>
            <a:ext cx="6048673" cy="1584177"/>
          </a:xfrm>
          <a:prstGeom prst="rect">
            <a:avLst/>
          </a:prstGeom>
        </p:spPr>
      </p:pic>
      <p:sp>
        <p:nvSpPr>
          <p:cNvPr id="876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1000"/>
              </a:spcBef>
              <a:buClr>
                <a:srgbClr val="0070C0"/>
              </a:buClr>
            </a:pPr>
            <a:r>
              <a:t>FTX - Sequoia — 0 - $210M інвестиція</a:t>
            </a:r>
            <a:br/>
            <a:r>
              <a:t>(</a:t>
            </a:r>
            <a:r>
              <a:rPr b="1"/>
              <a:t>-100% за 1 рік</a:t>
            </a:r>
            <a:r>
              <a:t>)</a:t>
            </a:r>
          </a:p>
          <a:p>
            <a:pPr>
              <a:spcBef>
                <a:spcPts val="1000"/>
              </a:spcBef>
              <a:buClr>
                <a:srgbClr val="0070C0"/>
              </a:buClr>
            </a:pPr>
            <a:r>
              <a:t>Theranos - ATA Ventures — 0 - $28M інвестиція </a:t>
            </a:r>
            <a:br/>
            <a:r>
              <a:t>(</a:t>
            </a:r>
            <a:r>
              <a:rPr b="1"/>
              <a:t>-100% за 8 років</a:t>
            </a:r>
            <a:r>
              <a:t>)</a:t>
            </a:r>
            <a:endParaRPr>
              <a:solidFill>
                <a:srgbClr val="008F00"/>
              </a:solidFill>
            </a:endParaRPr>
          </a:p>
          <a:p>
            <a:pPr>
              <a:spcBef>
                <a:spcPts val="1000"/>
              </a:spcBef>
              <a:buClr>
                <a:srgbClr val="0070C0"/>
              </a:buClr>
            </a:pPr>
            <a:r>
              <a:t>WeWork - Softbank — $1B - $18.5B інвестиція </a:t>
            </a:r>
            <a:br/>
            <a:r>
              <a:t>(</a:t>
            </a:r>
            <a:r>
              <a:rPr b="1"/>
              <a:t>-95% за 4 роки</a:t>
            </a:r>
            <a:r>
              <a:t>)</a:t>
            </a:r>
          </a:p>
        </p:txBody>
      </p:sp>
      <p:pic>
        <p:nvPicPr>
          <p:cNvPr id="877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rcRect t="658" b="658"/>
          <a:stretch>
            <a:fillRect/>
          </a:stretch>
        </p:blipFill>
        <p:spPr>
          <a:xfrm>
            <a:off x="6960096" y="1196751"/>
            <a:ext cx="4586625" cy="2376266"/>
          </a:xfrm>
          <a:prstGeom prst="rect">
            <a:avLst/>
          </a:prstGeom>
        </p:spPr>
      </p:pic>
      <p:pic>
        <p:nvPicPr>
          <p:cNvPr id="878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rcRect l="10878" t="50895" r="6794" b="6661"/>
          <a:stretch>
            <a:fillRect/>
          </a:stretch>
        </p:blipFill>
        <p:spPr>
          <a:xfrm>
            <a:off x="6960096" y="3789039"/>
            <a:ext cx="4608513" cy="1584177"/>
          </a:xfrm>
          <a:prstGeom prst="rect">
            <a:avLst/>
          </a:prstGeom>
        </p:spPr>
      </p:pic>
      <p:pic>
        <p:nvPicPr>
          <p:cNvPr id="879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3391" y="4065749"/>
            <a:ext cx="10945217" cy="1584177"/>
          </a:xfrm>
          <a:prstGeom prst="rect">
            <a:avLst/>
          </a:prstGeom>
        </p:spPr>
      </p:pic>
      <p:sp>
        <p:nvSpPr>
          <p:cNvPr id="883" name="Google Shape;290;p45"/>
          <p:cNvSpPr txBox="1"/>
          <p:nvPr/>
        </p:nvSpPr>
        <p:spPr>
          <a:xfrm>
            <a:off x="641001" y="1919120"/>
            <a:ext cx="3581257" cy="184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Вигаданий Y Combinator</a:t>
            </a:r>
          </a:p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Стандарт інвестицій на ранній стадії (seed, pre-seed)</a:t>
            </a:r>
            <a:endParaRPr>
              <a:solidFill>
                <a:srgbClr val="008F00"/>
              </a:solidFill>
            </a:endParaRPr>
          </a:p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Мінімум зобов’язань для засновників</a:t>
            </a:r>
          </a:p>
        </p:txBody>
      </p:sp>
      <p:sp>
        <p:nvSpPr>
          <p:cNvPr id="884" name="Google Shape;291;p45"/>
          <p:cNvSpPr txBox="1"/>
          <p:nvPr/>
        </p:nvSpPr>
        <p:spPr>
          <a:xfrm>
            <a:off x="4546762" y="1985396"/>
            <a:ext cx="3390825" cy="184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Кредит з правом погашення шляхом випуску акцій</a:t>
            </a:r>
          </a:p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Передбачає мінімальну суму інвестицій для конвертації</a:t>
            </a:r>
            <a:endParaRPr>
              <a:solidFill>
                <a:srgbClr val="008F00"/>
              </a:solidFill>
            </a:endParaRPr>
          </a:p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Поширений в Європі</a:t>
            </a:r>
          </a:p>
        </p:txBody>
      </p:sp>
      <p:pic>
        <p:nvPicPr>
          <p:cNvPr id="885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6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sp>
        <p:nvSpPr>
          <p:cNvPr id="887" name="Rectangle"/>
          <p:cNvSpPr/>
          <p:nvPr/>
        </p:nvSpPr>
        <p:spPr>
          <a:xfrm>
            <a:off x="952379" y="1147164"/>
            <a:ext cx="2373571" cy="714601"/>
          </a:xfrm>
          <a:prstGeom prst="rect">
            <a:avLst/>
          </a:prstGeom>
          <a:solidFill>
            <a:srgbClr val="034EA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88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67186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>
                <a:solidFill>
                  <a:srgbClr val="034EA2"/>
                </a:solidFill>
              </a:defRPr>
            </a:lvl1pPr>
          </a:lstStyle>
          <a:p>
            <a:pPr>
              <a:defRPr>
                <a:solidFill>
                  <a:srgbClr val="6BB745"/>
                </a:solidFill>
              </a:defRPr>
            </a:pPr>
            <a:r>
              <a:rPr>
                <a:solidFill>
                  <a:srgbClr val="034EA2"/>
                </a:solidFill>
              </a:rPr>
              <a:t>Інструменти венчурного інвестування</a:t>
            </a:r>
          </a:p>
        </p:txBody>
      </p:sp>
      <p:sp>
        <p:nvSpPr>
          <p:cNvPr id="889" name="SAFE"/>
          <p:cNvSpPr txBox="1"/>
          <p:nvPr/>
        </p:nvSpPr>
        <p:spPr>
          <a:xfrm>
            <a:off x="1831420" y="1334373"/>
            <a:ext cx="615490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SAFE</a:t>
            </a:r>
          </a:p>
        </p:txBody>
      </p:sp>
      <p:sp>
        <p:nvSpPr>
          <p:cNvPr id="890" name="Rectangle"/>
          <p:cNvSpPr/>
          <p:nvPr/>
        </p:nvSpPr>
        <p:spPr>
          <a:xfrm>
            <a:off x="4909215" y="1147164"/>
            <a:ext cx="2373571" cy="714601"/>
          </a:xfrm>
          <a:prstGeom prst="rect">
            <a:avLst/>
          </a:prstGeom>
          <a:solidFill>
            <a:srgbClr val="034EA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91" name="Conertible note"/>
          <p:cNvSpPr txBox="1"/>
          <p:nvPr/>
        </p:nvSpPr>
        <p:spPr>
          <a:xfrm>
            <a:off x="5156160" y="1334373"/>
            <a:ext cx="187968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Con</a:t>
            </a:r>
            <a:r>
              <a:rPr lang="en-US"/>
              <a:t>v</a:t>
            </a:r>
            <a:r>
              <a:t>ertible </a:t>
            </a:r>
            <a:r>
              <a:rPr dirty="0"/>
              <a:t>note</a:t>
            </a:r>
          </a:p>
        </p:txBody>
      </p:sp>
      <p:sp>
        <p:nvSpPr>
          <p:cNvPr id="892" name="Rectangle"/>
          <p:cNvSpPr/>
          <p:nvPr/>
        </p:nvSpPr>
        <p:spPr>
          <a:xfrm>
            <a:off x="8866050" y="1147164"/>
            <a:ext cx="2373571" cy="714601"/>
          </a:xfrm>
          <a:prstGeom prst="rect">
            <a:avLst/>
          </a:prstGeom>
          <a:solidFill>
            <a:srgbClr val="034EA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93" name="Priced around (Series A, B, C)"/>
          <p:cNvSpPr txBox="1"/>
          <p:nvPr/>
        </p:nvSpPr>
        <p:spPr>
          <a:xfrm>
            <a:off x="9239757" y="1220073"/>
            <a:ext cx="1626157" cy="6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t>Priced around</a:t>
            </a:r>
            <a:br/>
            <a:r>
              <a:t>(Series A, B, C)</a:t>
            </a:r>
          </a:p>
        </p:txBody>
      </p:sp>
      <p:sp>
        <p:nvSpPr>
          <p:cNvPr id="894" name="Google Shape;290;p45"/>
          <p:cNvSpPr txBox="1"/>
          <p:nvPr/>
        </p:nvSpPr>
        <p:spPr>
          <a:xfrm>
            <a:off x="8620684" y="2007354"/>
            <a:ext cx="3222780" cy="184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Випуск акцій інвестору</a:t>
            </a:r>
          </a:p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Значні витрати на юристів (~$100,000)</a:t>
            </a:r>
            <a:endParaRPr>
              <a:solidFill>
                <a:srgbClr val="008F00"/>
              </a:solidFill>
            </a:endParaRPr>
          </a:p>
          <a:p>
            <a:pPr marL="179388" indent="-179388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t>Інвестор отримує місце </a:t>
            </a:r>
            <a:br/>
            <a:r>
              <a:t>в раді директорів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E49B-8D38-4B49-827B-DD190F700359}"/>
</file>

<file path=customXml/itemProps2.xml><?xml version="1.0" encoding="utf-8"?>
<ds:datastoreItem xmlns:ds="http://schemas.openxmlformats.org/officeDocument/2006/customXml" ds:itemID="{809085FD-3E65-457C-9846-E43D146D7415}"/>
</file>

<file path=customXml/itemProps3.xml><?xml version="1.0" encoding="utf-8"?>
<ds:datastoreItem xmlns:ds="http://schemas.openxmlformats.org/officeDocument/2006/customXml" ds:itemID="{3819DE18-EBAD-4E7B-AA24-45CE1AAF5A7C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217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Helvetica Light</vt:lpstr>
      <vt:lpstr>Helvetica Neue</vt:lpstr>
      <vt:lpstr>Open Sans</vt:lpstr>
      <vt:lpstr>Proxima Nova Black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2022-12-26T12:09:42Z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