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81851-9598-45DA-F4E6-FD61BF0AD922}" v="26" dt="2022-12-27T19:57:49.7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S::urn:spo:anon#1944806e5f3e77355ecefb03701b7622d87aed3040e32f29d94225751571c2c2::" providerId="AD" clId="Web-{2BE81851-9598-45DA-F4E6-FD61BF0AD922}"/>
    <pc:docChg chg="modSld">
      <pc:chgData name="Гость" userId="S::urn:spo:anon#1944806e5f3e77355ecefb03701b7622d87aed3040e32f29d94225751571c2c2::" providerId="AD" clId="Web-{2BE81851-9598-45DA-F4E6-FD61BF0AD922}" dt="2022-12-27T19:57:49.081" v="8" actId="20577"/>
      <pc:docMkLst>
        <pc:docMk/>
      </pc:docMkLst>
      <pc:sldChg chg="modSp">
        <pc:chgData name="Гость" userId="S::urn:spo:anon#1944806e5f3e77355ecefb03701b7622d87aed3040e32f29d94225751571c2c2::" providerId="AD" clId="Web-{2BE81851-9598-45DA-F4E6-FD61BF0AD922}" dt="2022-12-27T19:57:49.081" v="8" actId="20577"/>
        <pc:sldMkLst>
          <pc:docMk/>
          <pc:sldMk cId="0" sldId="260"/>
        </pc:sldMkLst>
        <pc:spChg chg="mod">
          <ac:chgData name="Гость" userId="S::urn:spo:anon#1944806e5f3e77355ecefb03701b7622d87aed3040e32f29d94225751571c2c2::" providerId="AD" clId="Web-{2BE81851-9598-45DA-F4E6-FD61BF0AD922}" dt="2022-12-27T19:56:41.341" v="0" actId="20577"/>
          <ac:spMkLst>
            <pc:docMk/>
            <pc:sldMk cId="0" sldId="260"/>
            <ac:spMk id="874" creationId="{00000000-0000-0000-0000-000000000000}"/>
          </ac:spMkLst>
        </pc:spChg>
        <pc:spChg chg="mod">
          <ac:chgData name="Гость" userId="S::urn:spo:anon#1944806e5f3e77355ecefb03701b7622d87aed3040e32f29d94225751571c2c2::" providerId="AD" clId="Web-{2BE81851-9598-45DA-F4E6-FD61BF0AD922}" dt="2022-12-27T19:57:49.081" v="8" actId="20577"/>
          <ac:spMkLst>
            <pc:docMk/>
            <pc:sldMk cId="0" sldId="260"/>
            <ac:spMk id="884" creationId="{00000000-0000-0000-0000-000000000000}"/>
          </ac:spMkLst>
        </pc:spChg>
      </pc:sldChg>
    </pc:docChg>
  </pc:docChgLst>
  <pc:docChgLst>
    <pc:chgData name="Sviatoslav Sviatnenko" userId="ee77cab3-2f70-461c-97be-5fc380e9e3bd" providerId="ADAL" clId="{2287ADF8-8F8E-4207-8638-B317DCC42EF1}"/>
    <pc:docChg chg="modSld">
      <pc:chgData name="Sviatoslav Sviatnenko" userId="ee77cab3-2f70-461c-97be-5fc380e9e3bd" providerId="ADAL" clId="{2287ADF8-8F8E-4207-8638-B317DCC42EF1}" dt="2022-12-27T16:40:44.162" v="2" actId="1076"/>
      <pc:docMkLst>
        <pc:docMk/>
      </pc:docMkLst>
      <pc:sldChg chg="modSp mod">
        <pc:chgData name="Sviatoslav Sviatnenko" userId="ee77cab3-2f70-461c-97be-5fc380e9e3bd" providerId="ADAL" clId="{2287ADF8-8F8E-4207-8638-B317DCC42EF1}" dt="2022-12-27T16:40:44.162" v="2" actId="1076"/>
        <pc:sldMkLst>
          <pc:docMk/>
          <pc:sldMk cId="0" sldId="257"/>
        </pc:sldMkLst>
        <pc:picChg chg="mod">
          <ac:chgData name="Sviatoslav Sviatnenko" userId="ee77cab3-2f70-461c-97be-5fc380e9e3bd" providerId="ADAL" clId="{2287ADF8-8F8E-4207-8638-B317DCC42EF1}" dt="2022-12-27T16:40:44.162" v="2" actId="1076"/>
          <ac:picMkLst>
            <pc:docMk/>
            <pc:sldMk cId="0" sldId="257"/>
            <ac:picMk id="858" creationId="{00000000-0000-0000-0000-000000000000}"/>
          </ac:picMkLst>
        </pc:picChg>
      </pc:sldChg>
      <pc:sldChg chg="modSp mod">
        <pc:chgData name="Sviatoslav Sviatnenko" userId="ee77cab3-2f70-461c-97be-5fc380e9e3bd" providerId="ADAL" clId="{2287ADF8-8F8E-4207-8638-B317DCC42EF1}" dt="2022-12-27T16:40:40.948" v="1" actId="1076"/>
        <pc:sldMkLst>
          <pc:docMk/>
          <pc:sldMk cId="0" sldId="258"/>
        </pc:sldMkLst>
        <pc:picChg chg="mod">
          <ac:chgData name="Sviatoslav Sviatnenko" userId="ee77cab3-2f70-461c-97be-5fc380e9e3bd" providerId="ADAL" clId="{2287ADF8-8F8E-4207-8638-B317DCC42EF1}" dt="2022-12-27T16:40:40.948" v="1" actId="1076"/>
          <ac:picMkLst>
            <pc:docMk/>
            <pc:sldMk cId="0" sldId="258"/>
            <ac:picMk id="86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7" name="Shape 8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 lIns="25400" tIns="25400" rIns="25400" bIns="25400" anchor="t">
            <a:normAutofit/>
          </a:bodyPr>
          <a:lstStyle>
            <a:lvl1pPr algn="l" defTabSz="1219169">
              <a:lnSpc>
                <a:spcPct val="80000"/>
              </a:lnSpc>
              <a:defRPr sz="4200" b="1" spc="-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76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>
            <a:normAutofit/>
          </a:bodyPr>
          <a:lstStyle>
            <a:lvl1pPr marL="0" indent="0" defTabSz="412750">
              <a:spcBef>
                <a:spcPts val="0"/>
              </a:spcBef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-ONE-COLUM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144" y="5906727"/>
            <a:ext cx="1547054" cy="265472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Title Text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10820400" cy="6858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77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10820400" cy="342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TextBox 13"/>
          <p:cNvSpPr txBox="1"/>
          <p:nvPr/>
        </p:nvSpPr>
        <p:spPr>
          <a:xfrm>
            <a:off x="9486900" y="236808"/>
            <a:ext cx="2121626" cy="25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SoftServe Confidential</a:t>
            </a:r>
          </a:p>
        </p:txBody>
      </p:sp>
      <p:sp>
        <p:nvSpPr>
          <p:cNvPr id="7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8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8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81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813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defTabSz="412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45712" tIns="45712" rIns="45712" bIns="45712" anchor="t">
            <a:normAutofit/>
          </a:bodyPr>
          <a:lstStyle>
            <a:lvl1pPr algn="l" defTabSz="45720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0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1"/>
          </a:xfrm>
          <a:prstGeom prst="rect">
            <a:avLst/>
          </a:prstGeom>
        </p:spPr>
        <p:txBody>
          <a:bodyPr lIns="45712" tIns="45712" rIns="45712" bIns="45712">
            <a:normAutofit/>
          </a:bodyPr>
          <a:lstStyle>
            <a:lvl1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●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○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■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●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45720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FontTx/>
              <a:buChar char="○"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0832" y="6261494"/>
            <a:ext cx="443156" cy="437055"/>
          </a:xfrm>
          <a:prstGeom prst="rect">
            <a:avLst/>
          </a:prstGeom>
        </p:spPr>
        <p:txBody>
          <a:bodyPr lIns="45712" tIns="45712" rIns="45712" bIns="45712"/>
          <a:lstStyle>
            <a:lvl1pPr algn="ctr" defTabSz="41275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defTabSz="412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9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 lIns="25400" tIns="25400" rIns="25400" bIns="25400" anchor="ctr">
            <a:normAutofit/>
          </a:bodyPr>
          <a:lstStyle>
            <a:lvl1pPr marL="317500" indent="-317500" defTabSz="412750">
              <a:spcBef>
                <a:spcPts val="2900"/>
              </a:spcBef>
              <a:buSzPct val="75000"/>
              <a:buFontTx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52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87500" indent="-317500" defTabSz="412750">
              <a:spcBef>
                <a:spcPts val="2900"/>
              </a:spcBef>
              <a:buSzPct val="75000"/>
              <a:buFontTx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222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857500" indent="-317500" defTabSz="412750">
              <a:spcBef>
                <a:spcPts val="2900"/>
              </a:spcBef>
              <a:buSzPct val="75000"/>
              <a:buFontTx/>
              <a:buChar char="•"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850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Lean Canvas та тестування гіпотез</a:t>
            </a:r>
          </a:p>
        </p:txBody>
      </p:sp>
      <p:sp>
        <p:nvSpPr>
          <p:cNvPr id="851" name="Text Placeholder 2"/>
          <p:cNvSpPr>
            <a:spLocks noGrp="1"/>
          </p:cNvSpPr>
          <p:nvPr>
            <p:ph type="body" idx="22"/>
          </p:nvPr>
        </p:nvSpPr>
        <p:spPr>
          <a:xfrm>
            <a:off x="5135893" y="6157444"/>
            <a:ext cx="6432716" cy="4761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Оксана Крикун  |  керівник відділу продакт менеджменту, SoftServe</a:t>
            </a:r>
          </a:p>
        </p:txBody>
      </p:sp>
      <p:pic>
        <p:nvPicPr>
          <p:cNvPr id="852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Лін канва</a:t>
            </a:r>
          </a:p>
        </p:txBody>
      </p:sp>
      <p:pic>
        <p:nvPicPr>
          <p:cNvPr id="856" name="re_start_logo-08.png" descr="re_start_logo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cyberinnov8_bl.png" descr="cyberinnov8_b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17221-unnamed.png" descr="17221-unnamed.png"/>
          <p:cNvPicPr>
            <a:picLocks noChangeAspect="1"/>
          </p:cNvPicPr>
          <p:nvPr/>
        </p:nvPicPr>
        <p:blipFill>
          <a:blip r:embed="rId4"/>
          <a:srcRect t="12302"/>
          <a:stretch>
            <a:fillRect/>
          </a:stretch>
        </p:blipFill>
        <p:spPr>
          <a:xfrm>
            <a:off x="2289692" y="0"/>
            <a:ext cx="9096141" cy="601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254424" y="473640"/>
            <a:ext cx="6048673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rPr dirty="0" err="1"/>
              <a:t>Приклад</a:t>
            </a:r>
            <a:endParaRPr dirty="0"/>
          </a:p>
        </p:txBody>
      </p:sp>
      <p:pic>
        <p:nvPicPr>
          <p:cNvPr id="861" name="re_start_logo-08.png" descr="re_start_logo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cyberinnov8_bl.png" descr="cyberinnov8_b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65ae076a-71c2-4e43-8c37-bd102abaa9cc.png" descr="65ae076a-71c2-4e43-8c37-bd102abaa9c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25" y="-234552"/>
            <a:ext cx="9855568" cy="6282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07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866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867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613772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rPr lang="uk-UA" dirty="0"/>
              <a:t>ЯК ПРАЦЮВАТИ З ГІПОТЕЗАМИ?</a:t>
            </a:r>
            <a:endParaRPr dirty="0"/>
          </a:p>
        </p:txBody>
      </p:sp>
      <p:sp>
        <p:nvSpPr>
          <p:cNvPr id="868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13000"/>
              </a:lnSpc>
            </a:pPr>
            <a:r>
              <a:rPr lang="uk-UA" dirty="0"/>
              <a:t>Формулюємо гіпотезу</a:t>
            </a:r>
            <a:endParaRPr dirty="0"/>
          </a:p>
          <a:p>
            <a:pPr>
              <a:lnSpc>
                <a:spcPct val="113000"/>
              </a:lnSpc>
            </a:pPr>
            <a:r>
              <a:rPr lang="uk-UA" dirty="0"/>
              <a:t>Визначаємо критерії успішності</a:t>
            </a:r>
            <a:endParaRPr dirty="0"/>
          </a:p>
          <a:p>
            <a:pPr>
              <a:lnSpc>
                <a:spcPct val="113000"/>
              </a:lnSpc>
            </a:pPr>
            <a:r>
              <a:rPr lang="uk-UA" dirty="0"/>
              <a:t>Плануємо метод тестування гіпотез</a:t>
            </a:r>
            <a:endParaRPr dirty="0"/>
          </a:p>
          <a:p>
            <a:pPr>
              <a:lnSpc>
                <a:spcPct val="113000"/>
              </a:lnSpc>
            </a:pPr>
            <a:r>
              <a:rPr lang="uk-UA" dirty="0"/>
              <a:t>Вимірюємо результат</a:t>
            </a:r>
            <a:endParaRPr dirty="0"/>
          </a:p>
        </p:txBody>
      </p:sp>
      <p:pic>
        <p:nvPicPr>
          <p:cNvPr id="869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A1B388BD-5DEA-F162-21AA-F5517827A86E}"/>
              </a:ext>
            </a:extLst>
          </p:cNvPr>
          <p:cNvSpPr/>
          <p:nvPr/>
        </p:nvSpPr>
        <p:spPr>
          <a:xfrm>
            <a:off x="827428" y="988547"/>
            <a:ext cx="2623473" cy="945352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36CB70AC-4FD1-1533-19AD-2A3A15B3D60F}"/>
              </a:ext>
            </a:extLst>
          </p:cNvPr>
          <p:cNvSpPr/>
          <p:nvPr/>
        </p:nvSpPr>
        <p:spPr>
          <a:xfrm>
            <a:off x="8741099" y="1039769"/>
            <a:ext cx="2623473" cy="945352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72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sp>
        <p:nvSpPr>
          <p:cNvPr id="873" name="Google Shape;290;p45"/>
          <p:cNvSpPr txBox="1"/>
          <p:nvPr/>
        </p:nvSpPr>
        <p:spPr>
          <a:xfrm>
            <a:off x="641001" y="1919120"/>
            <a:ext cx="3581257" cy="1846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rPr lang="uk-UA" dirty="0"/>
              <a:t>Фокусується на визначенні індивідуальних проблем, потреб задля подальшої розробки глибинних висновків </a:t>
            </a:r>
            <a:br>
              <a:rPr lang="uk-UA" dirty="0"/>
            </a:br>
            <a:r>
              <a:rPr lang="uk-UA" b="1" dirty="0"/>
              <a:t>Приклади</a:t>
            </a:r>
            <a:r>
              <a:rPr b="1" dirty="0"/>
              <a:t>: </a:t>
            </a:r>
            <a:r>
              <a:rPr lang="uk-UA" dirty="0"/>
              <a:t>Інтерв</a:t>
            </a:r>
            <a:r>
              <a:rPr lang="en-US" dirty="0"/>
              <a:t>’</a:t>
            </a:r>
            <a:r>
              <a:rPr lang="uk-UA" dirty="0"/>
              <a:t>ю</a:t>
            </a:r>
            <a:r>
              <a:rPr dirty="0"/>
              <a:t>, </a:t>
            </a:r>
            <a:r>
              <a:rPr lang="uk-UA" dirty="0"/>
              <a:t>спостереження, фокус-групи</a:t>
            </a:r>
            <a:endParaRPr dirty="0"/>
          </a:p>
        </p:txBody>
      </p:sp>
      <p:sp>
        <p:nvSpPr>
          <p:cNvPr id="874" name="Google Shape;291;p45"/>
          <p:cNvSpPr txBox="1"/>
          <p:nvPr/>
        </p:nvSpPr>
        <p:spPr>
          <a:xfrm>
            <a:off x="4769648" y="2007354"/>
            <a:ext cx="2945053" cy="1846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t">
            <a:spAutoFit/>
          </a:bodyPr>
          <a:lstStyle/>
          <a:p>
            <a:pPr>
              <a:buClr>
                <a:srgbClr val="0070C0"/>
              </a:buClr>
              <a:buFont typeface="Arial"/>
            </a:pPr>
            <a:r>
              <a:rPr lang="uk-UA" dirty="0"/>
              <a:t>Підхід, який базується на великій кількості відповідай та аналізі з використанням статистичних методів</a:t>
            </a:r>
            <a:br>
              <a:rPr lang="uk-UA" dirty="0"/>
            </a:br>
            <a:r>
              <a:rPr lang="uk-UA" b="1" dirty="0"/>
              <a:t>Приклади</a:t>
            </a:r>
            <a:r>
              <a:rPr b="1" dirty="0"/>
              <a:t>:</a:t>
            </a:r>
            <a:r>
              <a:rPr dirty="0"/>
              <a:t> </a:t>
            </a:r>
            <a:r>
              <a:rPr lang="uk-UA" dirty="0"/>
              <a:t>опитування</a:t>
            </a:r>
            <a:r>
              <a:rPr dirty="0"/>
              <a:t>,</a:t>
            </a:r>
            <a:r>
              <a:rPr lang="uk-UA" dirty="0"/>
              <a:t> аналітика вебсайту</a:t>
            </a:r>
            <a:endParaRPr dirty="0"/>
          </a:p>
        </p:txBody>
      </p:sp>
      <p:pic>
        <p:nvPicPr>
          <p:cNvPr id="875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269323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>
                <a:solidFill>
                  <a:srgbClr val="034EA2"/>
                </a:solidFill>
              </a:defRPr>
            </a:lvl1pPr>
          </a:lstStyle>
          <a:p>
            <a:pPr>
              <a:defRPr>
                <a:solidFill>
                  <a:srgbClr val="6BB745"/>
                </a:solidFill>
              </a:defRPr>
            </a:pPr>
            <a:r>
              <a:rPr lang="uk-UA" dirty="0">
                <a:solidFill>
                  <a:srgbClr val="034EA2"/>
                </a:solidFill>
              </a:rPr>
              <a:t>Визначаємось з методологією тестування гіпотез</a:t>
            </a:r>
            <a:endParaRPr dirty="0">
              <a:solidFill>
                <a:srgbClr val="034EA2"/>
              </a:solidFill>
            </a:endParaRPr>
          </a:p>
        </p:txBody>
      </p:sp>
      <p:sp>
        <p:nvSpPr>
          <p:cNvPr id="879" name="Qualitative"/>
          <p:cNvSpPr txBox="1"/>
          <p:nvPr/>
        </p:nvSpPr>
        <p:spPr>
          <a:xfrm>
            <a:off x="1069482" y="1334373"/>
            <a:ext cx="213936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uk-UA" dirty="0"/>
              <a:t>Якісні (</a:t>
            </a:r>
            <a:r>
              <a:rPr dirty="0"/>
              <a:t>Qualitative</a:t>
            </a:r>
            <a:r>
              <a:rPr lang="uk-UA" dirty="0"/>
              <a:t>)</a:t>
            </a:r>
            <a:endParaRPr dirty="0"/>
          </a:p>
        </p:txBody>
      </p:sp>
      <p:sp>
        <p:nvSpPr>
          <p:cNvPr id="880" name="Rectangle"/>
          <p:cNvSpPr/>
          <p:nvPr/>
        </p:nvSpPr>
        <p:spPr>
          <a:xfrm>
            <a:off x="4769648" y="1006906"/>
            <a:ext cx="2623473" cy="945352"/>
          </a:xfrm>
          <a:prstGeom prst="rect">
            <a:avLst/>
          </a:prstGeom>
          <a:solidFill>
            <a:srgbClr val="034EA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81" name="Quantitative"/>
          <p:cNvSpPr txBox="1"/>
          <p:nvPr/>
        </p:nvSpPr>
        <p:spPr>
          <a:xfrm>
            <a:off x="4784265" y="1334373"/>
            <a:ext cx="262347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uk-UA" dirty="0"/>
              <a:t>Кількісні (</a:t>
            </a:r>
            <a:r>
              <a:rPr dirty="0"/>
              <a:t>Quantitative</a:t>
            </a:r>
            <a:r>
              <a:rPr lang="uk-UA" dirty="0"/>
              <a:t>)</a:t>
            </a:r>
            <a:endParaRPr dirty="0"/>
          </a:p>
        </p:txBody>
      </p:sp>
      <p:sp>
        <p:nvSpPr>
          <p:cNvPr id="883" name="Mixed"/>
          <p:cNvSpPr txBox="1"/>
          <p:nvPr/>
        </p:nvSpPr>
        <p:spPr>
          <a:xfrm>
            <a:off x="9449631" y="1334373"/>
            <a:ext cx="12064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uk-UA" dirty="0"/>
              <a:t>Міксовані</a:t>
            </a:r>
            <a:endParaRPr dirty="0"/>
          </a:p>
        </p:txBody>
      </p:sp>
      <p:sp>
        <p:nvSpPr>
          <p:cNvPr id="884" name="Google Shape;290;p45"/>
          <p:cNvSpPr txBox="1"/>
          <p:nvPr/>
        </p:nvSpPr>
        <p:spPr>
          <a:xfrm>
            <a:off x="8262207" y="2007354"/>
            <a:ext cx="3581257" cy="1846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t">
            <a:spAutoFit/>
          </a:bodyPr>
          <a:lstStyle/>
          <a:p>
            <a:r>
              <a:rPr lang="uk-UA" dirty="0"/>
              <a:t>Підхід, який бере краще з двох світів: кількісного та якісного</a:t>
            </a:r>
            <a:br>
              <a:rPr lang="uk-UA" dirty="0"/>
            </a:br>
            <a:r>
              <a:rPr lang="uk-UA" b="1" dirty="0"/>
              <a:t>Приклад</a:t>
            </a:r>
            <a:r>
              <a:rPr b="1" dirty="0"/>
              <a:t>: </a:t>
            </a:r>
            <a:r>
              <a:rPr lang="uk-UA" dirty="0"/>
              <a:t>глибинні інтерв'ю на основі статистичних показників користування продуктом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12631B-8FB4-4077-B578-A1FB7FE04BEB}"/>
</file>

<file path=customXml/itemProps2.xml><?xml version="1.0" encoding="utf-8"?>
<ds:datastoreItem xmlns:ds="http://schemas.openxmlformats.org/officeDocument/2006/customXml" ds:itemID="{5375EB82-4FD6-4534-BF1D-8BD71CA36D0F}"/>
</file>

<file path=customXml/itemProps3.xml><?xml version="1.0" encoding="utf-8"?>
<ds:datastoreItem xmlns:ds="http://schemas.openxmlformats.org/officeDocument/2006/customXml" ds:itemID="{514F908C-8417-4240-B315-47135D0511FE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8</cp:revision>
  <dcterms:modified xsi:type="dcterms:W3CDTF">2022-12-27T19:57:53Z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