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 lIns="25400" tIns="25400" rIns="25400" bIns="25400" anchor="t">
            <a:normAutofit/>
          </a:bodyPr>
          <a:lstStyle>
            <a:lvl1pPr algn="l" defTabSz="1219169">
              <a:lnSpc>
                <a:spcPct val="80000"/>
              </a:lnSpc>
              <a:defRPr sz="4200" b="1" spc="-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76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>
            <a:normAutofit/>
          </a:bodyPr>
          <a:lstStyle>
            <a:lvl1pPr marL="0" indent="0" defTabSz="412750">
              <a:spcBef>
                <a:spcPts val="0"/>
              </a:spcBef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7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Основи бізнес-моделі</a:t>
            </a:r>
          </a:p>
        </p:txBody>
      </p:sp>
      <p:sp>
        <p:nvSpPr>
          <p:cNvPr id="780" name="Text Placeholder 2"/>
          <p:cNvSpPr>
            <a:spLocks noGrp="1"/>
          </p:cNvSpPr>
          <p:nvPr>
            <p:ph type="body" idx="22"/>
          </p:nvPr>
        </p:nvSpPr>
        <p:spPr>
          <a:xfrm>
            <a:off x="5135893" y="6157444"/>
            <a:ext cx="6432716" cy="4761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Оксана Крикун  |  керівник відділу продакт менеджменту, SoftServe</a:t>
            </a:r>
          </a:p>
        </p:txBody>
      </p:sp>
      <p:pic>
        <p:nvPicPr>
          <p:cNvPr id="78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re_start_logo-08.png" descr="re_start_logo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cyberinnov8_bl.png" descr="cyberinnov8_b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e1fd72d7254024d9d08818e79b69ebc4.png" descr="e1fd72d7254024d9d08818e79b69ebc4.png"/>
          <p:cNvPicPr>
            <a:picLocks noChangeAspect="1"/>
          </p:cNvPicPr>
          <p:nvPr/>
        </p:nvPicPr>
        <p:blipFill>
          <a:blip r:embed="rId4"/>
          <a:srcRect b="8987"/>
          <a:stretch>
            <a:fillRect/>
          </a:stretch>
        </p:blipFill>
        <p:spPr>
          <a:xfrm>
            <a:off x="1405532" y="5010"/>
            <a:ext cx="9380900" cy="6042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89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Сегмент користувачів</a:t>
            </a:r>
          </a:p>
        </p:txBody>
      </p:sp>
      <p:sp>
        <p:nvSpPr>
          <p:cNvPr id="790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802160"/>
            <a:ext cx="10945215" cy="29959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Хто наш клієнт?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Яка персона?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Які їх проблеми?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Який стиль життя? 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Який рівень бізнесу і клієнтів з якими працюють?</a:t>
            </a:r>
          </a:p>
        </p:txBody>
      </p:sp>
      <p:pic>
        <p:nvPicPr>
          <p:cNvPr id="791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Tijdelijke aanduiding voor afbeelding 10" descr="Tijdelijke aanduiding voor afbeelding 10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95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Ціннісна пропозиція</a:t>
            </a:r>
          </a:p>
        </p:txBody>
      </p:sp>
      <p:sp>
        <p:nvSpPr>
          <p:cNvPr id="796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Які цінності ми пропонуємо споживачу?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Які проблеми ми допомагаємо вирішити нашим клієнтам?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Які потреби задовольняємо?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Який набір товарів та послуг можемо запропонувати кожному споживчому сегменту?</a:t>
            </a:r>
          </a:p>
        </p:txBody>
      </p:sp>
      <p:pic>
        <p:nvPicPr>
          <p:cNvPr id="797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01" name="Tijdelijke aanduiding voor afbeelding 11" descr="Tijdelijke aanduiding voor afbeelding 11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02" name="Tijdelijke aanduiding voor afbeelding 13" descr="Tijdelijke aanduiding voor afbeelding 13"/>
          <p:cNvPicPr>
            <a:picLocks noGrp="1" noChangeAspect="1"/>
          </p:cNvPicPr>
          <p:nvPr>
            <p:ph type="pic" idx="23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03" name="Tijdelijke aanduiding voor tekst 4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r>
              <a:t>Канали збуту</a:t>
            </a:r>
          </a:p>
        </p:txBody>
      </p:sp>
      <p:sp>
        <p:nvSpPr>
          <p:cNvPr id="804" name="Tijdelijke aanduiding voor tekst 5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Інформаційний </a:t>
            </a:r>
          </a:p>
          <a:p>
            <a:r>
              <a:t>Оціночний </a:t>
            </a:r>
          </a:p>
          <a:p>
            <a:r>
              <a:t>Продажний </a:t>
            </a:r>
          </a:p>
          <a:p>
            <a:r>
              <a:t>Доставка </a:t>
            </a:r>
          </a:p>
          <a:p>
            <a:r>
              <a:t>Постпродажний </a:t>
            </a:r>
          </a:p>
          <a:p>
            <a:r>
              <a:t>Персональні продажі, вебсайт чи щось інше?</a:t>
            </a:r>
          </a:p>
        </p:txBody>
      </p:sp>
      <p:pic>
        <p:nvPicPr>
          <p:cNvPr id="805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Взаємозв’язки з клієнтом</a:t>
            </a:r>
          </a:p>
        </p:txBody>
      </p:sp>
      <p:pic>
        <p:nvPicPr>
          <p:cNvPr id="809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23391" y="3791020"/>
            <a:ext cx="6048673" cy="1584177"/>
          </a:xfrm>
          <a:prstGeom prst="rect">
            <a:avLst/>
          </a:prstGeom>
        </p:spPr>
      </p:pic>
      <p:sp>
        <p:nvSpPr>
          <p:cNvPr id="810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(Особлива) персональна підтримка</a:t>
            </a:r>
          </a:p>
          <a:p>
            <a:r>
              <a:t>Самообслуговування </a:t>
            </a:r>
          </a:p>
          <a:p>
            <a:r>
              <a:t>Автоматизоване обслуговування </a:t>
            </a:r>
          </a:p>
          <a:p>
            <a:r>
              <a:t>Спільноти </a:t>
            </a:r>
          </a:p>
          <a:p>
            <a:r>
              <a:t>Спільне створення</a:t>
            </a:r>
          </a:p>
        </p:txBody>
      </p:sp>
      <p:pic>
        <p:nvPicPr>
          <p:cNvPr id="811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12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13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817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00433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Ключові партнери</a:t>
            </a:r>
          </a:p>
        </p:txBody>
      </p:sp>
      <p:sp>
        <p:nvSpPr>
          <p:cNvPr id="818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2695627"/>
            <a:ext cx="10945215" cy="32377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Стратегічне співробітництво між не конкуруючими компаніями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Кооперація і стратегічне партнерство між конкурентами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Спільні дії для запуску нових бізнес-проектів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</a:pPr>
            <a:r>
              <a:t>Відносини виробника з постачальниками</a:t>
            </a:r>
          </a:p>
        </p:txBody>
      </p:sp>
      <p:pic>
        <p:nvPicPr>
          <p:cNvPr id="819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0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823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824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94774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Потоки надходження доходів</a:t>
            </a:r>
          </a:p>
        </p:txBody>
      </p:sp>
      <p:sp>
        <p:nvSpPr>
          <p:cNvPr id="825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Продаж активів </a:t>
            </a:r>
          </a:p>
          <a:p>
            <a:r>
              <a:t>Плата за користування </a:t>
            </a:r>
          </a:p>
          <a:p>
            <a:r>
              <a:t>Оплата підписки </a:t>
            </a:r>
          </a:p>
          <a:p>
            <a:r>
              <a:t>Оренда/рента/лізинг </a:t>
            </a:r>
          </a:p>
          <a:p>
            <a:r>
              <a:t>Брокерські проценти </a:t>
            </a:r>
          </a:p>
          <a:p>
            <a:r>
              <a:t>Реклама</a:t>
            </a:r>
          </a:p>
        </p:txBody>
      </p:sp>
      <p:pic>
        <p:nvPicPr>
          <p:cNvPr id="826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35FF64-AF01-4173-A33D-7E0526FE1377}"/>
</file>

<file path=customXml/itemProps2.xml><?xml version="1.0" encoding="utf-8"?>
<ds:datastoreItem xmlns:ds="http://schemas.openxmlformats.org/officeDocument/2006/customXml" ds:itemID="{3762D329-428C-4A49-8645-90B1DBD2A39E}"/>
</file>

<file path=customXml/itemProps3.xml><?xml version="1.0" encoding="utf-8"?>
<ds:datastoreItem xmlns:ds="http://schemas.openxmlformats.org/officeDocument/2006/customXml" ds:itemID="{A5027141-CEA5-4727-A0DB-E998752E9C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2022-12-25T19:04:21Z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