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AF8"/>
          </a:solidFill>
        </a:fill>
      </a:tcStyle>
    </a:wholeTbl>
    <a:band2H>
      <a:tcTxStyle/>
      <a:tcStyle>
        <a:tcBdr/>
        <a:fill>
          <a:solidFill>
            <a:srgbClr val="EBF5F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CDDC"/>
          </a:solidFill>
        </a:fill>
      </a:tcStyle>
    </a:wholeTbl>
    <a:band2H>
      <a:tcTxStyle/>
      <a:tcStyle>
        <a:tcBdr/>
        <a:fill>
          <a:solidFill>
            <a:srgbClr val="FAE8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3E2"/>
          </a:solidFill>
        </a:fill>
      </a:tcStyle>
    </a:wholeTbl>
    <a:band2H>
      <a:tcTxStyle/>
      <a:tcStyle>
        <a:tcBdr/>
        <a:fill>
          <a:solidFill>
            <a:srgbClr val="E6F2F1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rgbClr val="333333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rgbClr val="333333">
              <a:alpha val="20000"/>
            </a:srgbClr>
          </a:solidFill>
        </a:fill>
      </a:tcStyle>
    </a:firstCol>
    <a:la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508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2.xml"/><Relationship Id="rId5" Type="http://schemas.openxmlformats.org/officeDocument/2006/relationships/presProps" Target="presProps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iatoslav Sviatnenko" userId="ee77cab3-2f70-461c-97be-5fc380e9e3bd" providerId="ADAL" clId="{24E63F74-32F3-4A14-88B4-A35038FFD15D}"/>
    <pc:docChg chg="custSel delSld modSld">
      <pc:chgData name="Sviatoslav Sviatnenko" userId="ee77cab3-2f70-461c-97be-5fc380e9e3bd" providerId="ADAL" clId="{24E63F74-32F3-4A14-88B4-A35038FFD15D}" dt="2022-12-25T13:29:36.636" v="25" actId="20577"/>
      <pc:docMkLst>
        <pc:docMk/>
      </pc:docMkLst>
      <pc:sldChg chg="del">
        <pc:chgData name="Sviatoslav Sviatnenko" userId="ee77cab3-2f70-461c-97be-5fc380e9e3bd" providerId="ADAL" clId="{24E63F74-32F3-4A14-88B4-A35038FFD15D}" dt="2022-12-25T13:20:38.887" v="0" actId="47"/>
        <pc:sldMkLst>
          <pc:docMk/>
          <pc:sldMk cId="0" sldId="257"/>
        </pc:sldMkLst>
      </pc:sldChg>
      <pc:sldChg chg="modSp mod">
        <pc:chgData name="Sviatoslav Sviatnenko" userId="ee77cab3-2f70-461c-97be-5fc380e9e3bd" providerId="ADAL" clId="{24E63F74-32F3-4A14-88B4-A35038FFD15D}" dt="2022-12-25T13:29:36.636" v="25" actId="20577"/>
        <pc:sldMkLst>
          <pc:docMk/>
          <pc:sldMk cId="0" sldId="258"/>
        </pc:sldMkLst>
        <pc:spChg chg="mod">
          <ac:chgData name="Sviatoslav Sviatnenko" userId="ee77cab3-2f70-461c-97be-5fc380e9e3bd" providerId="ADAL" clId="{24E63F74-32F3-4A14-88B4-A35038FFD15D}" dt="2022-12-25T13:29:36.636" v="25" actId="20577"/>
          <ac:spMkLst>
            <pc:docMk/>
            <pc:sldMk cId="0" sldId="258"/>
            <ac:spMk id="781" creationId="{00000000-0000-0000-0000-000000000000}"/>
          </ac:spMkLst>
        </pc:spChg>
      </pc:sldChg>
      <pc:sldMasterChg chg="delSldLayout">
        <pc:chgData name="Sviatoslav Sviatnenko" userId="ee77cab3-2f70-461c-97be-5fc380e9e3bd" providerId="ADAL" clId="{24E63F74-32F3-4A14-88B4-A35038FFD15D}" dt="2022-12-25T13:20:38.887" v="0" actId="47"/>
        <pc:sldMasterMkLst>
          <pc:docMk/>
          <pc:sldMasterMk cId="0" sldId="2147483648"/>
        </pc:sldMasterMkLst>
        <pc:sldLayoutChg chg="del">
          <pc:chgData name="Sviatoslav Sviatnenko" userId="ee77cab3-2f70-461c-97be-5fc380e9e3bd" providerId="ADAL" clId="{24E63F74-32F3-4A14-88B4-A35038FFD15D}" dt="2022-12-25T13:20:38.887" v="0" actId="47"/>
          <pc:sldLayoutMkLst>
            <pc:docMk/>
            <pc:sldMasterMk cId="0" sldId="2147483648"/>
            <pc:sldLayoutMk cId="0" sldId="214748369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6" name="Shape 76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36" y="5910121"/>
            <a:ext cx="2089023" cy="471055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2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</a:lstStyle>
          <a:p>
            <a:r>
              <a:t>Speaker | Location | Date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44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766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46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7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478" y="537395"/>
            <a:ext cx="2117759" cy="477534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8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5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6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8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3" descr="Picture 3"/>
          <p:cNvPicPr>
            <a:picLocks noChangeAspect="1"/>
          </p:cNvPicPr>
          <p:nvPr/>
        </p:nvPicPr>
        <p:blipFill>
          <a:blip r:embed="rId2"/>
          <a:srcRect l="20417" t="33928" b="1300"/>
          <a:stretch>
            <a:fillRect/>
          </a:stretch>
        </p:blipFill>
        <p:spPr>
          <a:xfrm>
            <a:off x="0" y="10798"/>
            <a:ext cx="8417040" cy="6847202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9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9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1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Picture 3" descr="Picture 3"/>
          <p:cNvPicPr>
            <a:picLocks noChangeAspect="1"/>
          </p:cNvPicPr>
          <p:nvPr/>
        </p:nvPicPr>
        <p:blipFill>
          <a:blip r:embed="rId3"/>
          <a:srcRect l="20417" t="33928" b="1300"/>
          <a:stretch>
            <a:fillRect/>
          </a:stretch>
        </p:blipFill>
        <p:spPr>
          <a:xfrm>
            <a:off x="1" y="1"/>
            <a:ext cx="8417041" cy="684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2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30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4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Picture 3" descr="Picture 3"/>
          <p:cNvPicPr>
            <a:picLocks noChangeAspect="1"/>
          </p:cNvPicPr>
          <p:nvPr/>
        </p:nvPicPr>
        <p:blipFill>
          <a:blip r:embed="rId3"/>
          <a:srcRect l="20417" t="33928" b="1300"/>
          <a:stretch>
            <a:fillRect/>
          </a:stretch>
        </p:blipFill>
        <p:spPr>
          <a:xfrm>
            <a:off x="1" y="1"/>
            <a:ext cx="8417041" cy="684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4549"/>
            <a:ext cx="6720749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5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82" y="0"/>
            <a:ext cx="4570218" cy="4752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9475" y="4365104"/>
            <a:ext cx="6480000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6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768455" cy="4771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7" descr="Picture 7"/>
          <p:cNvPicPr>
            <a:picLocks noChangeAspect="1"/>
          </p:cNvPicPr>
          <p:nvPr/>
        </p:nvPicPr>
        <p:blipFill>
          <a:blip r:embed="rId2"/>
          <a:srcRect l="21746" t="35234"/>
          <a:stretch>
            <a:fillRect/>
          </a:stretch>
        </p:blipFill>
        <p:spPr>
          <a:xfrm>
            <a:off x="0" y="0"/>
            <a:ext cx="8426961" cy="6971158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8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Im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icture Placeholder 3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99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0083" y="-1"/>
            <a:ext cx="2391917" cy="1482296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01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640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lnSpc>
                <a:spcPct val="113000"/>
              </a:lnSpc>
              <a:spcBef>
                <a:spcPts val="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1267" y="0"/>
            <a:ext cx="1940734" cy="2608685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9000001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12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2" y="1196976"/>
            <a:ext cx="9000002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58337" y="5624772"/>
            <a:ext cx="2133663" cy="1233229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322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449" y="6072925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128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24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1196976"/>
            <a:ext cx="7128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325" name="Afbeelding 2" descr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453" y="0"/>
            <a:ext cx="2394163" cy="874500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7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9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41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5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45280" y="476672"/>
            <a:ext cx="10923328" cy="15841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6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1" y="2276872"/>
            <a:ext cx="10945217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62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2924943"/>
            <a:ext cx="10945215" cy="2448745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3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4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76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87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88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89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00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02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3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13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14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16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Rectangle 5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44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44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4939" y="3785892"/>
            <a:ext cx="6542124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034EA2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6" name="TextBox 2"/>
          <p:cNvSpPr txBox="1"/>
          <p:nvPr/>
        </p:nvSpPr>
        <p:spPr>
          <a:xfrm>
            <a:off x="45719" y="3127898"/>
            <a:ext cx="1210056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034EA2"/>
                </a:solidFill>
              </a:defRPr>
            </a:lvl1pPr>
          </a:lstStyle>
          <a:p>
            <a:r>
              <a:t>eit.europa.eu</a:t>
            </a:r>
          </a:p>
        </p:txBody>
      </p:sp>
      <p:pic>
        <p:nvPicPr>
          <p:cNvPr id="447" name="Afbeelding 9" descr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58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0083" y="-1"/>
            <a:ext cx="2391917" cy="1482296"/>
          </a:xfrm>
          <a:prstGeom prst="rect">
            <a:avLst/>
          </a:prstGeom>
          <a:ln w="12700">
            <a:miter lim="400000"/>
          </a:ln>
        </p:spPr>
      </p:pic>
      <p:sp>
        <p:nvSpPr>
          <p:cNvPr id="45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0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640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pic>
        <p:nvPicPr>
          <p:cNvPr id="56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1267" y="0"/>
            <a:ext cx="1940734" cy="2608685"/>
          </a:xfrm>
          <a:prstGeom prst="rect">
            <a:avLst/>
          </a:prstGeom>
          <a:ln w="12700">
            <a:miter lim="400000"/>
          </a:ln>
        </p:spPr>
      </p:pic>
      <p:sp>
        <p:nvSpPr>
          <p:cNvPr id="47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9000001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71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2" y="1196976"/>
            <a:ext cx="9000002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480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58337" y="5624772"/>
            <a:ext cx="2133663" cy="1233229"/>
          </a:xfrm>
          <a:prstGeom prst="rect">
            <a:avLst/>
          </a:prstGeom>
          <a:ln w="12700">
            <a:miter lim="400000"/>
          </a:ln>
        </p:spPr>
      </p:pic>
      <p:sp>
        <p:nvSpPr>
          <p:cNvPr id="48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128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482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449" y="607085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1196976"/>
            <a:ext cx="7128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484" name="Afbeelding 2" descr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453" y="0"/>
            <a:ext cx="2394163" cy="874500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96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9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98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08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0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0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3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2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3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5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4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4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46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4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48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5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5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59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61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2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1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72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73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7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75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8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9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66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Rectangle 7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4939" y="3785892"/>
            <a:ext cx="6542124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6BB745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04" name="TextBox 2"/>
          <p:cNvSpPr txBox="1"/>
          <p:nvPr/>
        </p:nvSpPr>
        <p:spPr>
          <a:xfrm>
            <a:off x="45719" y="3127898"/>
            <a:ext cx="1210056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6BB745"/>
                </a:solidFill>
              </a:defRPr>
            </a:lvl1pPr>
          </a:lstStyle>
          <a:p>
            <a:r>
              <a:t>eit.europa.eu</a:t>
            </a:r>
          </a:p>
        </p:txBody>
      </p:sp>
      <p:pic>
        <p:nvPicPr>
          <p:cNvPr id="605" name="Afbeelding 9" descr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06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15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3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17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950" y="1"/>
            <a:ext cx="3193050" cy="1483343"/>
          </a:xfrm>
          <a:prstGeom prst="rect">
            <a:avLst/>
          </a:prstGeom>
          <a:ln w="12700">
            <a:miter lim="400000"/>
          </a:ln>
        </p:spPr>
      </p:pic>
      <p:sp>
        <p:nvSpPr>
          <p:cNvPr id="61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872908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9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623393" y="1196976"/>
            <a:ext cx="7872908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2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8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2206" y="0"/>
            <a:ext cx="2589794" cy="2609528"/>
          </a:xfrm>
          <a:prstGeom prst="rect">
            <a:avLst/>
          </a:prstGeom>
          <a:ln w="12700">
            <a:miter lim="400000"/>
          </a:ln>
        </p:spPr>
      </p:pic>
      <p:sp>
        <p:nvSpPr>
          <p:cNvPr id="62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8352928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0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32854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639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52384" y="5625199"/>
            <a:ext cx="2439617" cy="1232802"/>
          </a:xfrm>
          <a:prstGeom prst="rect">
            <a:avLst/>
          </a:prstGeom>
          <a:ln w="12700">
            <a:miter lim="400000"/>
          </a:ln>
        </p:spPr>
      </p:pic>
      <p:sp>
        <p:nvSpPr>
          <p:cNvPr id="6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7104789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1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4" y="1196976"/>
            <a:ext cx="7104789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642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3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449" y="607085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52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2277" y="0"/>
            <a:ext cx="3192426" cy="874129"/>
          </a:xfrm>
          <a:prstGeom prst="rect">
            <a:avLst/>
          </a:prstGeom>
          <a:ln w="12700">
            <a:miter lim="400000"/>
          </a:ln>
        </p:spPr>
      </p:pic>
      <p:sp>
        <p:nvSpPr>
          <p:cNvPr id="654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55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5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57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67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78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45280" y="476672"/>
            <a:ext cx="10923328" cy="15841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1" y="2276872"/>
            <a:ext cx="10945217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80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2924943"/>
            <a:ext cx="10945215" cy="24487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9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9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1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2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94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0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05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06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07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1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1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18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20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21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9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pic>
        <p:nvPicPr>
          <p:cNvPr id="8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30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31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32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4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Rectangle 9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31638" y="3785892"/>
            <a:ext cx="6542125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6BB745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744" name="Afbeelding 9" descr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45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4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55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B11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35360" y="4365104"/>
            <a:ext cx="7296812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757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8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7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2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06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7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108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8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pic>
        <p:nvPicPr>
          <p:cNvPr id="121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/>
          <p:cNvSpPr txBox="1"/>
          <p:nvPr/>
        </p:nvSpPr>
        <p:spPr>
          <a:xfrm>
            <a:off x="765387" y="4725144"/>
            <a:ext cx="5284893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t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3" r:id="rId44"/>
    <p:sldLayoutId id="2147483694" r:id="rId45"/>
    <p:sldLayoutId id="2147483695" r:id="rId46"/>
    <p:sldLayoutId id="2147483696" r:id="rId47"/>
    <p:sldLayoutId id="2147483697" r:id="rId48"/>
    <p:sldLayoutId id="2147483698" r:id="rId49"/>
    <p:sldLayoutId id="2147483699" r:id="rId50"/>
    <p:sldLayoutId id="2147483700" r:id="rId51"/>
    <p:sldLayoutId id="2147483701" r:id="rId52"/>
    <p:sldLayoutId id="2147483702" r:id="rId53"/>
    <p:sldLayoutId id="2147483703" r:id="rId54"/>
    <p:sldLayoutId id="2147483704" r:id="rId55"/>
    <p:sldLayoutId id="2147483705" r:id="rId56"/>
    <p:sldLayoutId id="2147483706" r:id="rId57"/>
    <p:sldLayoutId id="2147483707" r:id="rId58"/>
    <p:sldLayoutId id="2147483708" r:id="rId59"/>
    <p:sldLayoutId id="2147483709" r:id="rId60"/>
    <p:sldLayoutId id="2147483710" r:id="rId61"/>
    <p:sldLayoutId id="2147483711" r:id="rId6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494">
            <a:alpha val="9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" name="Picture Placeholder 6" descr="Picture Placeholder 6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xfrm>
            <a:off x="6903487" y="-1251521"/>
            <a:ext cx="6044401" cy="60455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799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</p:spPr>
      </p:pic>
      <p:sp>
        <p:nvSpPr>
          <p:cNvPr id="769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13163" y="4151368"/>
            <a:ext cx="5976001" cy="501769"/>
          </a:xfrm>
          <a:prstGeom prst="rect">
            <a:avLst/>
          </a:prstGeom>
        </p:spPr>
        <p:txBody>
          <a:bodyPr/>
          <a:lstStyle/>
          <a:p>
            <a:r>
              <a:t>Investment Agreement та Term Sheet</a:t>
            </a:r>
          </a:p>
        </p:txBody>
      </p:sp>
      <p:sp>
        <p:nvSpPr>
          <p:cNvPr id="770" name="Text Placeholder 3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Андрій Хантіль   |  засновник та директор юридичної фірми "Юніверсал-Лекс"</a:t>
            </a:r>
          </a:p>
        </p:txBody>
      </p:sp>
      <p:pic>
        <p:nvPicPr>
          <p:cNvPr id="771" name="re_start_logo-08.png" descr="re_start_logo-08.png"/>
          <p:cNvPicPr>
            <a:picLocks noChangeAspect="1"/>
          </p:cNvPicPr>
          <p:nvPr/>
        </p:nvPicPr>
        <p:blipFill>
          <a:blip r:embed="rId3"/>
          <a:srcRect t="1257" b="1257"/>
          <a:stretch>
            <a:fillRect/>
          </a:stretch>
        </p:blipFill>
        <p:spPr>
          <a:xfrm>
            <a:off x="2579478" y="645838"/>
            <a:ext cx="1288049" cy="249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72" name="cyberinnov8_wh.png" descr="cyberinnov8_w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340" y="527959"/>
            <a:ext cx="1747415" cy="4761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0" name="Picture Placeholder 4" descr="Picture Placeholder 4"/>
          <p:cNvPicPr>
            <a:picLocks noGrp="1" noChangeAspect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xfrm>
            <a:off x="645279" y="476672"/>
            <a:ext cx="10923329" cy="1584176"/>
          </a:xfrm>
          <a:prstGeom prst="rect">
            <a:avLst/>
          </a:prstGeom>
        </p:spPr>
      </p:pic>
      <p:sp>
        <p:nvSpPr>
          <p:cNvPr id="781" name="Tijdelijke aanduiding voor tekst 2"/>
          <p:cNvSpPr txBox="1">
            <a:spLocks noGrp="1"/>
          </p:cNvSpPr>
          <p:nvPr>
            <p:ph type="body" sz="quarter" idx="1"/>
          </p:nvPr>
        </p:nvSpPr>
        <p:spPr>
          <a:xfrm>
            <a:off x="623392" y="2200433"/>
            <a:ext cx="10945216" cy="43204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defTabSz="832104">
              <a:spcBef>
                <a:spcPts val="600"/>
              </a:spcBef>
              <a:defRPr sz="2730"/>
            </a:lvl1pPr>
          </a:lstStyle>
          <a:p>
            <a:r>
              <a:rPr dirty="0" err="1"/>
              <a:t>Істотні</a:t>
            </a:r>
            <a:r>
              <a:rPr dirty="0"/>
              <a:t> </a:t>
            </a:r>
            <a:r>
              <a:rPr dirty="0" err="1"/>
              <a:t>умови</a:t>
            </a:r>
            <a:r>
              <a:rPr lang="uk-UA" dirty="0"/>
              <a:t> інвестиційного договору</a:t>
            </a:r>
            <a:r>
              <a:rPr dirty="0"/>
              <a:t>:</a:t>
            </a:r>
          </a:p>
        </p:txBody>
      </p:sp>
      <p:sp>
        <p:nvSpPr>
          <p:cNvPr id="782" name="Tijdelijke aanduiding voor tekst 3"/>
          <p:cNvSpPr>
            <a:spLocks noGrp="1"/>
          </p:cNvSpPr>
          <p:nvPr>
            <p:ph type="body" idx="22"/>
          </p:nvPr>
        </p:nvSpPr>
        <p:spPr>
          <a:xfrm>
            <a:off x="623393" y="2695627"/>
            <a:ext cx="10945215" cy="323771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260604" indent="-260604" algn="just" defTabSz="694944">
              <a:lnSpc>
                <a:spcPct val="120000"/>
              </a:lnSpc>
              <a:spcBef>
                <a:spcPts val="700"/>
              </a:spcBef>
              <a:buClr>
                <a:srgbClr val="0070C0"/>
              </a:buClr>
              <a:buSzPts val="1500"/>
              <a:defRPr sz="1520"/>
            </a:pPr>
            <a:r>
              <a:rPr dirty="0" err="1"/>
              <a:t>Сума</a:t>
            </a:r>
            <a:r>
              <a:rPr dirty="0"/>
              <a:t> </a:t>
            </a:r>
            <a:r>
              <a:rPr dirty="0" err="1"/>
              <a:t>інвестиції</a:t>
            </a:r>
            <a:r>
              <a:rPr dirty="0"/>
              <a:t>, </a:t>
            </a:r>
            <a:r>
              <a:rPr dirty="0" err="1"/>
              <a:t>форма</a:t>
            </a:r>
            <a:r>
              <a:rPr dirty="0"/>
              <a:t> </a:t>
            </a:r>
            <a:r>
              <a:rPr dirty="0" err="1"/>
              <a:t>інвестиції</a:t>
            </a:r>
            <a:r>
              <a:rPr dirty="0"/>
              <a:t> (в </a:t>
            </a:r>
            <a:r>
              <a:rPr dirty="0" err="1"/>
              <a:t>т.ч</a:t>
            </a:r>
            <a:r>
              <a:rPr dirty="0"/>
              <a:t>. </a:t>
            </a:r>
            <a:r>
              <a:rPr dirty="0" err="1"/>
              <a:t>валюта</a:t>
            </a:r>
            <a:r>
              <a:rPr dirty="0"/>
              <a:t> </a:t>
            </a:r>
            <a:r>
              <a:rPr dirty="0" err="1"/>
              <a:t>платежу</a:t>
            </a:r>
            <a:r>
              <a:rPr dirty="0"/>
              <a:t>).</a:t>
            </a:r>
          </a:p>
          <a:p>
            <a:pPr marL="260604" indent="-260604" algn="just" defTabSz="694944">
              <a:lnSpc>
                <a:spcPct val="120000"/>
              </a:lnSpc>
              <a:spcBef>
                <a:spcPts val="700"/>
              </a:spcBef>
              <a:buClr>
                <a:srgbClr val="0070C0"/>
              </a:buClr>
              <a:buSzPts val="1500"/>
              <a:defRPr sz="1520"/>
            </a:pPr>
            <a:r>
              <a:rPr dirty="0" err="1"/>
              <a:t>Порядок</a:t>
            </a:r>
            <a:r>
              <a:rPr dirty="0"/>
              <a:t> </a:t>
            </a:r>
            <a:r>
              <a:rPr dirty="0" err="1"/>
              <a:t>внесення</a:t>
            </a:r>
            <a:r>
              <a:rPr dirty="0"/>
              <a:t> </a:t>
            </a:r>
            <a:r>
              <a:rPr dirty="0" err="1"/>
              <a:t>інвестиції</a:t>
            </a:r>
            <a:r>
              <a:rPr dirty="0"/>
              <a:t>.</a:t>
            </a:r>
          </a:p>
          <a:p>
            <a:pPr marL="260604" indent="-260604" algn="just" defTabSz="694944">
              <a:lnSpc>
                <a:spcPct val="120000"/>
              </a:lnSpc>
              <a:spcBef>
                <a:spcPts val="700"/>
              </a:spcBef>
              <a:buClr>
                <a:srgbClr val="0070C0"/>
              </a:buClr>
              <a:buSzPts val="1500"/>
              <a:defRPr sz="1520"/>
            </a:pPr>
            <a:r>
              <a:rPr dirty="0" err="1"/>
              <a:t>Порядок</a:t>
            </a:r>
            <a:r>
              <a:rPr dirty="0"/>
              <a:t> </a:t>
            </a:r>
            <a:r>
              <a:rPr dirty="0" err="1"/>
              <a:t>отримання</a:t>
            </a:r>
            <a:r>
              <a:rPr dirty="0"/>
              <a:t> </a:t>
            </a:r>
            <a:r>
              <a:rPr dirty="0" err="1"/>
              <a:t>інвестором</a:t>
            </a:r>
            <a:r>
              <a:rPr dirty="0"/>
              <a:t> </a:t>
            </a:r>
            <a:r>
              <a:rPr dirty="0" err="1"/>
              <a:t>блага</a:t>
            </a:r>
            <a:r>
              <a:rPr dirty="0"/>
              <a:t> (</a:t>
            </a:r>
            <a:r>
              <a:rPr dirty="0" err="1"/>
              <a:t>одразу</a:t>
            </a:r>
            <a:r>
              <a:rPr dirty="0"/>
              <a:t> </a:t>
            </a:r>
            <a:r>
              <a:rPr dirty="0" err="1"/>
              <a:t>або</a:t>
            </a:r>
            <a:r>
              <a:rPr dirty="0"/>
              <a:t> в </a:t>
            </a:r>
            <a:r>
              <a:rPr dirty="0" err="1"/>
              <a:t>наступному</a:t>
            </a:r>
            <a:r>
              <a:rPr dirty="0"/>
              <a:t>, </a:t>
            </a:r>
            <a:r>
              <a:rPr dirty="0" err="1"/>
              <a:t>шляхом</a:t>
            </a:r>
            <a:r>
              <a:rPr dirty="0"/>
              <a:t> </a:t>
            </a:r>
            <a:r>
              <a:rPr dirty="0" err="1"/>
              <a:t>конвертації</a:t>
            </a:r>
            <a:r>
              <a:rPr dirty="0"/>
              <a:t>).</a:t>
            </a:r>
          </a:p>
          <a:p>
            <a:pPr marL="260604" indent="-260604" algn="just" defTabSz="694944">
              <a:lnSpc>
                <a:spcPct val="120000"/>
              </a:lnSpc>
              <a:spcBef>
                <a:spcPts val="700"/>
              </a:spcBef>
              <a:buClr>
                <a:srgbClr val="0070C0"/>
              </a:buClr>
              <a:buSzPts val="1500"/>
              <a:defRPr sz="1520"/>
            </a:pPr>
            <a:r>
              <a:rPr dirty="0" err="1"/>
              <a:t>Нарахування</a:t>
            </a:r>
            <a:r>
              <a:rPr dirty="0"/>
              <a:t> </a:t>
            </a:r>
            <a:r>
              <a:rPr dirty="0" err="1"/>
              <a:t>відсотків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суму</a:t>
            </a:r>
            <a:r>
              <a:rPr dirty="0"/>
              <a:t> </a:t>
            </a:r>
            <a:r>
              <a:rPr dirty="0" err="1"/>
              <a:t>інвестиції</a:t>
            </a:r>
            <a:r>
              <a:rPr dirty="0"/>
              <a:t>.</a:t>
            </a:r>
          </a:p>
          <a:p>
            <a:pPr marL="260604" indent="-260604" algn="just" defTabSz="694944">
              <a:lnSpc>
                <a:spcPct val="120000"/>
              </a:lnSpc>
              <a:spcBef>
                <a:spcPts val="700"/>
              </a:spcBef>
              <a:buClr>
                <a:srgbClr val="0070C0"/>
              </a:buClr>
              <a:buSzPts val="1500"/>
              <a:defRPr sz="1520"/>
            </a:pPr>
            <a:r>
              <a:rPr dirty="0" err="1"/>
              <a:t>Знижка</a:t>
            </a:r>
            <a:r>
              <a:rPr dirty="0"/>
              <a:t> </a:t>
            </a: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конвертації</a:t>
            </a:r>
            <a:r>
              <a:rPr dirty="0"/>
              <a:t> (Conversion Discount).</a:t>
            </a:r>
          </a:p>
          <a:p>
            <a:pPr marL="260604" indent="-260604" algn="just" defTabSz="694944">
              <a:lnSpc>
                <a:spcPct val="120000"/>
              </a:lnSpc>
              <a:spcBef>
                <a:spcPts val="700"/>
              </a:spcBef>
              <a:buClr>
                <a:srgbClr val="0070C0"/>
              </a:buClr>
              <a:buSzPts val="1500"/>
              <a:defRPr sz="1520"/>
            </a:pPr>
            <a:r>
              <a:rPr dirty="0" err="1"/>
              <a:t>Загальна</a:t>
            </a:r>
            <a:r>
              <a:rPr dirty="0"/>
              <a:t> </a:t>
            </a:r>
            <a:r>
              <a:rPr dirty="0" err="1"/>
              <a:t>оцінка</a:t>
            </a:r>
            <a:r>
              <a:rPr dirty="0"/>
              <a:t> </a:t>
            </a:r>
            <a:r>
              <a:rPr dirty="0" err="1"/>
              <a:t>Компанії</a:t>
            </a:r>
            <a:r>
              <a:rPr dirty="0"/>
              <a:t> </a:t>
            </a:r>
            <a:r>
              <a:rPr dirty="0" err="1"/>
              <a:t>та</a:t>
            </a:r>
            <a:r>
              <a:rPr dirty="0"/>
              <a:t> Valuation САР.</a:t>
            </a:r>
          </a:p>
          <a:p>
            <a:pPr marL="260604" indent="-260604" algn="just" defTabSz="694944">
              <a:lnSpc>
                <a:spcPct val="120000"/>
              </a:lnSpc>
              <a:spcBef>
                <a:spcPts val="700"/>
              </a:spcBef>
              <a:buClr>
                <a:srgbClr val="0070C0"/>
              </a:buClr>
              <a:buSzPts val="1500"/>
              <a:defRPr sz="1520"/>
            </a:pPr>
            <a:r>
              <a:rPr dirty="0" err="1"/>
              <a:t>Умови</a:t>
            </a:r>
            <a:r>
              <a:rPr dirty="0"/>
              <a:t> </a:t>
            </a:r>
            <a:r>
              <a:rPr dirty="0" err="1"/>
              <a:t>конвертації</a:t>
            </a:r>
            <a:r>
              <a:rPr dirty="0"/>
              <a:t> (в </a:t>
            </a:r>
            <a:r>
              <a:rPr dirty="0" err="1"/>
              <a:t>тому</a:t>
            </a:r>
            <a:r>
              <a:rPr dirty="0"/>
              <a:t> </a:t>
            </a:r>
            <a:r>
              <a:rPr dirty="0" err="1"/>
              <a:t>числі</a:t>
            </a:r>
            <a:r>
              <a:rPr dirty="0"/>
              <a:t> Qualified Transaction – </a:t>
            </a: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відкладеній</a:t>
            </a:r>
            <a:r>
              <a:rPr dirty="0"/>
              <a:t> </a:t>
            </a:r>
            <a:r>
              <a:rPr dirty="0" err="1"/>
              <a:t>конвертації</a:t>
            </a:r>
            <a:r>
              <a:rPr dirty="0"/>
              <a:t>).</a:t>
            </a:r>
          </a:p>
          <a:p>
            <a:pPr marL="260604" indent="-260604" algn="just" defTabSz="694944">
              <a:lnSpc>
                <a:spcPct val="120000"/>
              </a:lnSpc>
              <a:spcBef>
                <a:spcPts val="700"/>
              </a:spcBef>
              <a:buClr>
                <a:srgbClr val="0070C0"/>
              </a:buClr>
              <a:buSzPts val="1500"/>
              <a:defRPr sz="1520"/>
            </a:pPr>
            <a:r>
              <a:rPr dirty="0" err="1"/>
              <a:t>Статус</a:t>
            </a:r>
            <a:r>
              <a:rPr dirty="0"/>
              <a:t> </a:t>
            </a:r>
            <a:r>
              <a:rPr dirty="0" err="1"/>
              <a:t>сторін</a:t>
            </a:r>
            <a:r>
              <a:rPr dirty="0"/>
              <a:t> й </a:t>
            </a:r>
            <a:r>
              <a:rPr dirty="0" err="1"/>
              <a:t>отриманих</a:t>
            </a:r>
            <a:r>
              <a:rPr dirty="0"/>
              <a:t> </a:t>
            </a:r>
            <a:r>
              <a:rPr dirty="0" err="1"/>
              <a:t>акцій</a:t>
            </a:r>
            <a:r>
              <a:rPr dirty="0"/>
              <a:t> </a:t>
            </a:r>
            <a:r>
              <a:rPr dirty="0" err="1"/>
              <a:t>після</a:t>
            </a:r>
            <a:r>
              <a:rPr dirty="0"/>
              <a:t> </a:t>
            </a:r>
            <a:r>
              <a:rPr dirty="0" err="1"/>
              <a:t>конвертації</a:t>
            </a:r>
            <a:r>
              <a:rPr dirty="0"/>
              <a:t>. </a:t>
            </a:r>
          </a:p>
          <a:p>
            <a:pPr marL="260604" indent="-260604" algn="just" defTabSz="694944">
              <a:lnSpc>
                <a:spcPct val="120000"/>
              </a:lnSpc>
              <a:spcBef>
                <a:spcPts val="700"/>
              </a:spcBef>
              <a:buClr>
                <a:srgbClr val="0070C0"/>
              </a:buClr>
              <a:buSzPts val="1500"/>
              <a:defRPr sz="1520"/>
            </a:pPr>
            <a:r>
              <a:rPr dirty="0" err="1"/>
              <a:t>Ліквідаційні</a:t>
            </a:r>
            <a:r>
              <a:rPr dirty="0"/>
              <a:t> </a:t>
            </a:r>
            <a:r>
              <a:rPr dirty="0" err="1"/>
              <a:t>преференції</a:t>
            </a:r>
            <a:r>
              <a:rPr dirty="0"/>
              <a:t> </a:t>
            </a:r>
            <a:r>
              <a:rPr dirty="0" err="1"/>
              <a:t>та</a:t>
            </a:r>
            <a:r>
              <a:rPr dirty="0"/>
              <a:t> </a:t>
            </a:r>
            <a:r>
              <a:rPr dirty="0" err="1"/>
              <a:t>інші</a:t>
            </a:r>
            <a:r>
              <a:rPr dirty="0"/>
              <a:t> </a:t>
            </a:r>
            <a:r>
              <a:rPr dirty="0" err="1"/>
              <a:t>майбутні</a:t>
            </a:r>
            <a:r>
              <a:rPr dirty="0"/>
              <a:t> </a:t>
            </a:r>
            <a:r>
              <a:rPr dirty="0" err="1"/>
              <a:t>права</a:t>
            </a:r>
            <a:r>
              <a:rPr dirty="0"/>
              <a:t> </a:t>
            </a:r>
            <a:r>
              <a:rPr dirty="0" err="1"/>
              <a:t>інвестора</a:t>
            </a:r>
            <a:r>
              <a:rPr dirty="0"/>
              <a:t>.</a:t>
            </a:r>
          </a:p>
        </p:txBody>
      </p:sp>
      <p:pic>
        <p:nvPicPr>
          <p:cNvPr id="783" name="re_start_logo-08.png" descr="re_start_logo-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4" name="cyberinnov8_bl.png" descr="cyberinnov8_b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01_donker blauwe achtergrond">
  <a:themeElements>
    <a:clrScheme name="01_donker blauwe achtergrond">
      <a:dk1>
        <a:srgbClr val="333333"/>
      </a:dk1>
      <a:lt1>
        <a:srgbClr val="031241"/>
      </a:lt1>
      <a:dk2>
        <a:srgbClr val="A7A7A7"/>
      </a:dk2>
      <a:lt2>
        <a:srgbClr val="535353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0000FF"/>
      </a:hlink>
      <a:folHlink>
        <a:srgbClr val="FF00FF"/>
      </a:folHlink>
    </a:clrScheme>
    <a:fontScheme name="01_donker blauwe achtergrond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01_donker blauwe achtergron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01_donker blauwe achtergrond">
  <a:themeElements>
    <a:clrScheme name="01_donker blauwe achtergron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0000FF"/>
      </a:hlink>
      <a:folHlink>
        <a:srgbClr val="FF00FF"/>
      </a:folHlink>
    </a:clrScheme>
    <a:fontScheme name="01_donker blauwe achtergrond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01_donker blauwe achtergron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D5030D6EBA3DF4D9ED12E7F81FBBA16" ma:contentTypeVersion="17" ma:contentTypeDescription="Utwórz nowy dokument." ma:contentTypeScope="" ma:versionID="2e98c46254eb2a0bd1d7f65fe43bc706">
  <xsd:schema xmlns:xsd="http://www.w3.org/2001/XMLSchema" xmlns:xs="http://www.w3.org/2001/XMLSchema" xmlns:p="http://schemas.microsoft.com/office/2006/metadata/properties" xmlns:ns2="db6ca9af-5e7b-4a43-b260-369d46749709" xmlns:ns3="9621946d-a57e-4aad-a791-840c9869fbac" xmlns:ns4="64d2644c-3e8f-476f-bee1-8438476db436" targetNamespace="http://schemas.microsoft.com/office/2006/metadata/properties" ma:root="true" ma:fieldsID="878a980d126702f42ed14b589b03a7cd" ns2:_="" ns3:_="" ns4:_="">
    <xsd:import namespace="db6ca9af-5e7b-4a43-b260-369d46749709"/>
    <xsd:import namespace="9621946d-a57e-4aad-a791-840c9869fbac"/>
    <xsd:import namespace="64d2644c-3e8f-476f-bee1-8438476db4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6ca9af-5e7b-4a43-b260-369d467497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i obrazów" ma:readOnly="false" ma:fieldId="{5cf76f15-5ced-4ddc-b409-7134ff3c332f}" ma:taxonomyMulti="true" ma:sspId="b4427c30-779f-4929-a31c-31fc6a806c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tatus Unterschrift" ma:internalName="Status_x0020_Unterschrif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1946d-a57e-4aad-a791-840c9869fba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2644c-3e8f-476f-bee1-8438476db43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a01976c-4c38-405e-b6a0-37d989ab766c}" ma:internalName="TaxCatchAll" ma:showField="CatchAllData" ma:web="9621946d-a57e-4aad-a791-840c9869fb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d2644c-3e8f-476f-bee1-8438476db436" xsi:nil="true"/>
    <_Flow_SignoffStatus xmlns="db6ca9af-5e7b-4a43-b260-369d46749709" xsi:nil="true"/>
    <lcf76f155ced4ddcb4097134ff3c332f xmlns="db6ca9af-5e7b-4a43-b260-369d4674970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EA0562-DA20-496E-BCA8-64533B1F0E94}"/>
</file>

<file path=customXml/itemProps2.xml><?xml version="1.0" encoding="utf-8"?>
<ds:datastoreItem xmlns:ds="http://schemas.openxmlformats.org/officeDocument/2006/customXml" ds:itemID="{BDBAE933-09AC-4028-B9F4-3B1E9B12664F}"/>
</file>

<file path=customXml/itemProps3.xml><?xml version="1.0" encoding="utf-8"?>
<ds:datastoreItem xmlns:ds="http://schemas.openxmlformats.org/officeDocument/2006/customXml" ds:itemID="{ADF0515D-7D0C-4E7E-B5DD-BC25479C80E4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101</Words>
  <Application>Microsoft Office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Titillium</vt:lpstr>
      <vt:lpstr>01_donker blauwe achtergrond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Sviatoslav Sviatnenko</cp:lastModifiedBy>
  <cp:revision>1</cp:revision>
  <dcterms:modified xsi:type="dcterms:W3CDTF">2022-12-25T13:29:40Z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0x0101001D5030D6EBA3DF4D9ED12E7F81FBBA16</vt:lpwstr>
  </property>
</Properties>
</file>