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4151368"/>
            <a:ext cx="5976001" cy="501769"/>
          </a:xfrm>
          <a:prstGeom prst="rect">
            <a:avLst/>
          </a:prstGeom>
        </p:spPr>
        <p:txBody>
          <a:bodyPr/>
          <a:lstStyle/>
          <a:p>
            <a:r>
              <a:t>Convertible Loan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Андрій Хантіль   |  засновник та директор юридичної фірми "Юніверсал-Лекс"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75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Convertible Loan</a:t>
            </a:r>
          </a:p>
        </p:txBody>
      </p:sp>
      <p:sp>
        <p:nvSpPr>
          <p:cNvPr id="776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772066"/>
            <a:ext cx="10945215" cy="28829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ts val="2000"/>
            </a:pPr>
            <a:r>
              <a:t>(також:convertible bond / convertible note / convertible debt)</a:t>
            </a:r>
            <a:endParaRPr u="sng"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ts val="2000"/>
            </a:pPr>
            <a:r>
              <a:t>Це вид облігацій (письмового зобов’язання), які власник може конвертувати у визначену кількість простих акцій компанії-емітента або у грошові кошти еквівалентної вартості. </a:t>
            </a:r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ts val="2000"/>
            </a:pPr>
            <a:r>
              <a:t>Це гібридний цінний папір, що має ознаки боргових та пайових цінних паперів.</a:t>
            </a:r>
          </a:p>
        </p:txBody>
      </p:sp>
      <p:pic>
        <p:nvPicPr>
          <p:cNvPr id="77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81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Істотні умови:</a:t>
            </a:r>
          </a:p>
        </p:txBody>
      </p:sp>
      <p:sp>
        <p:nvSpPr>
          <p:cNvPr id="782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802160"/>
            <a:ext cx="10945215" cy="29959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Сума боргу.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Строк дії, після якого наступає автоматична конвертація.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Нарахування відсотків за користування сумою боргу.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Знижка при конвертації (Conversion Discount).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Valuation САР.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Умови для автоматичної конвертації (Qualified Transaction - зазвичай).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Ліквідаційні преференції інвестора.</a:t>
            </a:r>
          </a:p>
          <a:p>
            <a:pPr marL="141716" indent="-141716" defTabSz="722376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80"/>
            </a:pPr>
            <a:r>
              <a:t>Умови конвертації та статус сторін та отриманих акцій після конвертації.</a:t>
            </a:r>
          </a:p>
        </p:txBody>
      </p:sp>
      <p:pic>
        <p:nvPicPr>
          <p:cNvPr id="783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913A28-1433-4E96-A67D-07280247BC4C}"/>
</file>

<file path=customXml/itemProps2.xml><?xml version="1.0" encoding="utf-8"?>
<ds:datastoreItem xmlns:ds="http://schemas.openxmlformats.org/officeDocument/2006/customXml" ds:itemID="{549D5D03-07BA-4B50-AE66-3D171A3F2155}"/>
</file>

<file path=customXml/itemProps3.xml><?xml version="1.0" encoding="utf-8"?>
<ds:datastoreItem xmlns:ds="http://schemas.openxmlformats.org/officeDocument/2006/customXml" ds:itemID="{0E6F7FE3-79BD-47FB-94F6-ACDD25B800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2022-12-25T13:06:53Z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