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4151368"/>
            <a:ext cx="5976001" cy="501769"/>
          </a:xfrm>
          <a:prstGeom prst="rect">
            <a:avLst/>
          </a:prstGeom>
        </p:spPr>
        <p:txBody>
          <a:bodyPr/>
          <a:lstStyle/>
          <a:p>
            <a:r>
              <a:t>СЕЙФ/SAFE 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Андрій Хантіль   |  засновник та директор юридичної фірми "Юніверсал-Лекс"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Tijdelijke aanduiding voor afbeelding 10" descr="Tijdelijke aanduiding voor afbeelding 10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75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SAFE (Simple Agreement for Future Equity)</a:t>
            </a:r>
          </a:p>
        </p:txBody>
      </p:sp>
      <p:sp>
        <p:nvSpPr>
          <p:cNvPr id="776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14884" indent="-214884" algn="just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/>
            </a:pPr>
            <a:r>
              <a:rPr>
                <a:solidFill>
                  <a:srgbClr val="034EA2"/>
                </a:solidFill>
              </a:rPr>
              <a:t>1. </a:t>
            </a:r>
            <a:r>
              <a:t>Y Combinator наприкінці 2013 року вперше застосував інвестиційний інструмент Simple Agreement for Future Equity ("SAFE") як альтернативу конвертованим борговим зобов'язанням.</a:t>
            </a:r>
            <a:endParaRPr sz="1504"/>
          </a:p>
          <a:p>
            <a:pPr marL="214884" indent="-214884" algn="just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/>
            </a:pPr>
            <a:r>
              <a:rPr>
                <a:solidFill>
                  <a:srgbClr val="034EA2"/>
                </a:solidFill>
              </a:rPr>
              <a:t>2. </a:t>
            </a:r>
            <a:r>
              <a:t>По факту це угода між інвестором та компанією, яка надає інвестору права на майбутній капітал компанії, що отримується шляхом конвертації. </a:t>
            </a:r>
          </a:p>
          <a:p>
            <a:pPr marL="214884" indent="-214884" algn="just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/>
            </a:pPr>
            <a:r>
              <a:rPr>
                <a:solidFill>
                  <a:srgbClr val="034EA2"/>
                </a:solidFill>
              </a:rPr>
              <a:t>3.</a:t>
            </a:r>
            <a:r>
              <a:t> СЕЙФ подібний до варранта, за винятком відсутності визначення конкретної ціни за акцію на момент здійснення первинної інвестиції (внесення коштів у СЕЙФ)</a:t>
            </a:r>
            <a:endParaRPr u="sng">
              <a:solidFill>
                <a:srgbClr val="034EA2"/>
              </a:solidFill>
            </a:endParaRPr>
          </a:p>
          <a:p>
            <a:pPr marL="214884" indent="-214884" algn="just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/>
            </a:pPr>
            <a:r>
              <a:rPr>
                <a:solidFill>
                  <a:srgbClr val="034EA2"/>
                </a:solidFill>
              </a:rPr>
              <a:t>4.</a:t>
            </a:r>
            <a:r>
              <a:t> Кошти в СЕЙФ може вкладати не тільки інвестор, а й контрактор або консультант проекту (замість отримання частини винагороди).</a:t>
            </a:r>
          </a:p>
        </p:txBody>
      </p:sp>
      <p:pic>
        <p:nvPicPr>
          <p:cNvPr id="77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81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SAFE (Simple Agreement for Future Equity)</a:t>
            </a:r>
          </a:p>
        </p:txBody>
      </p:sp>
      <p:sp>
        <p:nvSpPr>
          <p:cNvPr id="784" name="Tijdelijke aanduiding voor tekst 3"/>
          <p:cNvSpPr/>
          <p:nvPr/>
        </p:nvSpPr>
        <p:spPr>
          <a:xfrm>
            <a:off x="623393" y="1196976"/>
            <a:ext cx="7128000" cy="460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03454" indent="-203454" algn="just" defTabSz="813816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ts val="1700"/>
              <a:buFont typeface="Arial"/>
              <a:buChar char="•"/>
              <a:defRPr sz="1779"/>
            </a:pPr>
            <a:r>
              <a:rPr>
                <a:solidFill>
                  <a:srgbClr val="6BB745"/>
                </a:solidFill>
              </a:rPr>
              <a:t>5.</a:t>
            </a:r>
            <a:r>
              <a:t> На підставі СЕЙФ інвестор отримує майбутні акції, коли відбувається інвестиційний раунд із визначеним загальним розміром (price) </a:t>
            </a:r>
            <a:br/>
            <a:r>
              <a:t>або liquidity event.</a:t>
            </a:r>
          </a:p>
          <a:p>
            <a:pPr marL="203454" indent="-203454" algn="just" defTabSz="813816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ts val="1700"/>
              <a:buFont typeface="Arial"/>
              <a:buChar char="•"/>
              <a:defRPr sz="1779"/>
            </a:pPr>
            <a:r>
              <a:rPr>
                <a:solidFill>
                  <a:srgbClr val="6BB745"/>
                </a:solidFill>
              </a:rPr>
              <a:t>6. </a:t>
            </a:r>
            <a:r>
              <a:t>На відміну від прямої купівлі, на момент підписання СЕЙФ акції </a:t>
            </a:r>
            <a:br/>
            <a:r>
              <a:t>не оцінюються . </a:t>
            </a:r>
          </a:p>
          <a:p>
            <a:pPr marL="203454" indent="-203454" algn="just" defTabSz="813816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ts val="1700"/>
              <a:buFont typeface="Arial"/>
              <a:buChar char="•"/>
              <a:defRPr sz="1779"/>
            </a:pPr>
            <a:r>
              <a:rPr>
                <a:solidFill>
                  <a:srgbClr val="6BB745"/>
                </a:solidFill>
              </a:rPr>
              <a:t>7.</a:t>
            </a:r>
            <a:r>
              <a:t> Натомість СЕЙФ зазвичай передбачає обмеження вартості компанії та/або дисконт до вартості акції на момент настання тригерної події. (тобто інвестор за СЕЙФ бере участь у зростанні вартості компанії, тримаючи кошти в СЕЙФі).</a:t>
            </a:r>
          </a:p>
          <a:p>
            <a:pPr marL="203454" indent="-203454" algn="just" defTabSz="813816">
              <a:lnSpc>
                <a:spcPct val="120000"/>
              </a:lnSpc>
              <a:spcBef>
                <a:spcPts val="800"/>
              </a:spcBef>
              <a:buClr>
                <a:srgbClr val="FFFFFF"/>
              </a:buClr>
              <a:buSzPts val="1700"/>
              <a:buFont typeface="Arial"/>
              <a:buChar char="•"/>
              <a:defRPr sz="1779"/>
            </a:pPr>
            <a:r>
              <a:rPr>
                <a:solidFill>
                  <a:srgbClr val="6BB745"/>
                </a:solidFill>
              </a:rPr>
              <a:t>8.</a:t>
            </a:r>
            <a:r>
              <a:t> На підставі не нараховуються та не сплачуються відсотки, </a:t>
            </a:r>
            <a:br/>
            <a:r>
              <a:t>не встановлюється дата погашення, тому СЕЙФ не підпадає </a:t>
            </a:r>
            <a:br/>
            <a:r>
              <a:t>під регулювання (як боргові зобов'язання у багатьох юрисдикціях). </a:t>
            </a:r>
            <a:br/>
            <a:r>
              <a:t>Це є основною відмінністю СЕЙФ.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C3C645-23ED-4118-9869-09F9C7B0028D}"/>
</file>

<file path=customXml/itemProps2.xml><?xml version="1.0" encoding="utf-8"?>
<ds:datastoreItem xmlns:ds="http://schemas.openxmlformats.org/officeDocument/2006/customXml" ds:itemID="{CB5041D7-A746-4482-80C7-D5DCFB1EEBEF}"/>
</file>

<file path=customXml/itemProps3.xml><?xml version="1.0" encoding="utf-8"?>
<ds:datastoreItem xmlns:ds="http://schemas.openxmlformats.org/officeDocument/2006/customXml" ds:itemID="{81BE5508-248C-440B-978C-D7C15414AF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