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8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94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Picture Placeholder 6" descr="Picture Placeholder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6903487" y="-1251521"/>
            <a:ext cx="6044401" cy="6045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76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13163" y="3635895"/>
            <a:ext cx="5976001" cy="1017242"/>
          </a:xfrm>
          <a:prstGeom prst="rect">
            <a:avLst/>
          </a:prstGeom>
        </p:spPr>
        <p:txBody>
          <a:bodyPr/>
          <a:lstStyle/>
          <a:p>
            <a:r>
              <a:t>Обов'язковий пакет документів </a:t>
            </a:r>
            <a:br/>
            <a:r>
              <a:t>для надання інвестору </a:t>
            </a:r>
          </a:p>
        </p:txBody>
      </p:sp>
      <p:sp>
        <p:nvSpPr>
          <p:cNvPr id="770" name="Text Placeholder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Андрій Хантіль   |  засновник та директор юридичної фірми "Юніверсал-Лекс"</a:t>
            </a:r>
          </a:p>
        </p:txBody>
      </p:sp>
      <p:pic>
        <p:nvPicPr>
          <p:cNvPr id="771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2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Tijdelijke aanduiding voor afbeelding 4" descr="Tijdelijke aanduiding voor afbeelding 4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75" name="Tijdelijke aanduiding voor tekst 3"/>
          <p:cNvSpPr>
            <a:spLocks noGrp="1"/>
          </p:cNvSpPr>
          <p:nvPr>
            <p:ph type="body" idx="22"/>
          </p:nvPr>
        </p:nvSpPr>
        <p:spPr>
          <a:xfrm>
            <a:off x="623393" y="620366"/>
            <a:ext cx="7128000" cy="51177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214884" indent="-214884" defTabSz="859536">
              <a:lnSpc>
                <a:spcPct val="120000"/>
              </a:lnSpc>
              <a:spcBef>
                <a:spcPts val="900"/>
              </a:spcBef>
              <a:buClr>
                <a:srgbClr val="FFFFFF"/>
              </a:buClr>
              <a:buSzPts val="1800"/>
              <a:defRPr sz="1879">
                <a:solidFill>
                  <a:srgbClr val="034EA2"/>
                </a:solidFill>
              </a:defRPr>
            </a:pPr>
            <a:r>
              <a:t>1. Реєстраційні документи компанії </a:t>
            </a:r>
            <a:endParaRPr>
              <a:solidFill>
                <a:srgbClr val="333333"/>
              </a:solidFill>
            </a:endParaRPr>
          </a:p>
          <a:p>
            <a:pPr marL="753586" indent="-214884" defTabSz="859536">
              <a:lnSpc>
                <a:spcPct val="120000"/>
              </a:lnSpc>
              <a:spcBef>
                <a:spcPts val="900"/>
              </a:spcBef>
              <a:buClr>
                <a:srgbClr val="FFFFFF"/>
              </a:buClr>
              <a:buSzPts val="1800"/>
              <a:defRPr sz="1879"/>
            </a:pPr>
            <a:r>
              <a:t>Перелік та зміст залежить від держави інкорпорації проекту. Може включати також ліцензії на ведення бізнесу.</a:t>
            </a:r>
          </a:p>
          <a:p>
            <a:pPr marL="214884" indent="-214884" defTabSz="859536">
              <a:lnSpc>
                <a:spcPct val="120000"/>
              </a:lnSpc>
              <a:spcBef>
                <a:spcPts val="900"/>
              </a:spcBef>
              <a:buClr>
                <a:srgbClr val="FFFFFF"/>
              </a:buClr>
              <a:buSzPts val="1800"/>
              <a:defRPr sz="1879">
                <a:solidFill>
                  <a:srgbClr val="034EA2"/>
                </a:solidFill>
              </a:defRPr>
            </a:pPr>
            <a:r>
              <a:t>2. Документи щодо внутрішніх домовленостей</a:t>
            </a:r>
          </a:p>
          <a:p>
            <a:pPr marL="713295" lvl="1" indent="-268604" defTabSz="859536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80769"/>
              <a:buChar char="•"/>
              <a:defRPr sz="1879"/>
            </a:pPr>
            <a:r>
              <a:t>Договір між учасниками.</a:t>
            </a:r>
          </a:p>
          <a:p>
            <a:pPr marL="713295" lvl="1" indent="-268604" defTabSz="859536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80769"/>
              <a:buChar char="•"/>
              <a:defRPr sz="1879"/>
            </a:pPr>
            <a:r>
              <a:t>Договори з персоналом (штатні співробітники та залучені контрактори).</a:t>
            </a:r>
          </a:p>
          <a:p>
            <a:pPr marL="214884" indent="-214884" defTabSz="859536">
              <a:lnSpc>
                <a:spcPct val="120000"/>
              </a:lnSpc>
              <a:spcBef>
                <a:spcPts val="900"/>
              </a:spcBef>
              <a:buClr>
                <a:srgbClr val="FFFFFF"/>
              </a:buClr>
              <a:buSzPts val="1800"/>
              <a:defRPr sz="1879">
                <a:solidFill>
                  <a:srgbClr val="034EA2"/>
                </a:solidFill>
              </a:defRPr>
            </a:pPr>
            <a:r>
              <a:t>3. Документи щодо зовнішніх домовленостей</a:t>
            </a:r>
          </a:p>
          <a:p>
            <a:pPr marL="713295" lvl="1" indent="-268604" defTabSz="859536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80769"/>
              <a:buChar char="•"/>
              <a:defRPr sz="1879"/>
            </a:pPr>
            <a:r>
              <a:t>Договори з постачальниками.</a:t>
            </a:r>
          </a:p>
          <a:p>
            <a:pPr marL="713295" lvl="1" indent="-268604" defTabSz="859536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80769"/>
              <a:buChar char="•"/>
              <a:defRPr sz="1879"/>
            </a:pPr>
            <a:r>
              <a:t>Договори з персоналом (штатні співробітники та залучені контрактори).</a:t>
            </a:r>
          </a:p>
          <a:p>
            <a:pPr marL="713295" lvl="1" indent="-268604" defTabSz="859536">
              <a:lnSpc>
                <a:spcPct val="120000"/>
              </a:lnSpc>
              <a:spcBef>
                <a:spcPts val="0"/>
              </a:spcBef>
              <a:buClr>
                <a:srgbClr val="FFFFFF"/>
              </a:buClr>
              <a:buSzPct val="80769"/>
              <a:buChar char="•"/>
              <a:defRPr sz="469"/>
            </a:pPr>
            <a:endParaRPr/>
          </a:p>
          <a:p>
            <a:pPr marL="0" lvl="1" indent="253682" defTabSz="859536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79">
                <a:solidFill>
                  <a:srgbClr val="034EA2"/>
                </a:solidFill>
              </a:defRPr>
            </a:pPr>
            <a:r>
              <a:t>4. Документи щодо права власності на активи проекту</a:t>
            </a:r>
            <a:endParaRPr>
              <a:solidFill>
                <a:srgbClr val="333333"/>
              </a:solidFill>
            </a:endParaRPr>
          </a:p>
          <a:p>
            <a:pPr marL="0" lvl="1" indent="253682" defTabSz="859536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469">
                <a:solidFill>
                  <a:srgbClr val="034EA2"/>
                </a:solidFill>
              </a:defRPr>
            </a:pPr>
            <a:endParaRPr>
              <a:solidFill>
                <a:srgbClr val="333333"/>
              </a:solidFill>
            </a:endParaRPr>
          </a:p>
          <a:p>
            <a:pPr marL="0" lvl="1" indent="253682" defTabSz="859536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1879">
                <a:solidFill>
                  <a:srgbClr val="034EA2"/>
                </a:solidFill>
              </a:defRPr>
            </a:pPr>
            <a:r>
              <a:t>5. Документи щодо належної звітності задіяних в проекті суб’єктів</a:t>
            </a:r>
          </a:p>
        </p:txBody>
      </p:sp>
      <p:pic>
        <p:nvPicPr>
          <p:cNvPr id="776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7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2474B3-A5C8-4130-B3F5-610A4A97D845}"/>
</file>

<file path=customXml/itemProps2.xml><?xml version="1.0" encoding="utf-8"?>
<ds:datastoreItem xmlns:ds="http://schemas.openxmlformats.org/officeDocument/2006/customXml" ds:itemID="{B5F4A8FA-19EF-41DB-A6A6-B3ABFBF445A5}"/>
</file>

<file path=customXml/itemProps3.xml><?xml version="1.0" encoding="utf-8"?>
<ds:datastoreItem xmlns:ds="http://schemas.openxmlformats.org/officeDocument/2006/customXml" ds:itemID="{0DE5E494-8F48-4CAD-B799-DEAEFC1F8D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Titillium</vt:lpstr>
      <vt:lpstr>01_donker blauwe achtergrond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1</cp:revision>
  <dcterms:modified xsi:type="dcterms:W3CDTF">2022-12-25T12:44:52Z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