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atoslav Sviatnenko" userId="ee77cab3-2f70-461c-97be-5fc380e9e3bd" providerId="ADAL" clId="{0EF64472-734B-4857-A236-1C3822787134}"/>
    <pc:docChg chg="modSld">
      <pc:chgData name="Sviatoslav Sviatnenko" userId="ee77cab3-2f70-461c-97be-5fc380e9e3bd" providerId="ADAL" clId="{0EF64472-734B-4857-A236-1C3822787134}" dt="2022-12-26T00:18:30.537" v="8" actId="20577"/>
      <pc:docMkLst>
        <pc:docMk/>
      </pc:docMkLst>
      <pc:sldChg chg="modSp mod">
        <pc:chgData name="Sviatoslav Sviatnenko" userId="ee77cab3-2f70-461c-97be-5fc380e9e3bd" providerId="ADAL" clId="{0EF64472-734B-4857-A236-1C3822787134}" dt="2022-12-26T00:18:30.537" v="8" actId="20577"/>
        <pc:sldMkLst>
          <pc:docMk/>
          <pc:sldMk cId="0" sldId="258"/>
        </pc:sldMkLst>
        <pc:spChg chg="mod">
          <ac:chgData name="Sviatoslav Sviatnenko" userId="ee77cab3-2f70-461c-97be-5fc380e9e3bd" providerId="ADAL" clId="{0EF64472-734B-4857-A236-1C3822787134}" dt="2022-12-26T00:18:30.537" v="8" actId="20577"/>
          <ac:spMkLst>
            <pc:docMk/>
            <pc:sldMk cId="0" sldId="258"/>
            <ac:spMk id="7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B2b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 </a:t>
            </a:r>
            <a:r>
              <a:rPr>
                <a:solidFill>
                  <a:srgbClr val="034EA2"/>
                </a:solidFill>
              </a:rPr>
              <a:t>Модель B2b</a:t>
            </a:r>
          </a:p>
        </p:txBody>
      </p:sp>
      <p:pic>
        <p:nvPicPr>
          <p:cNvPr id="775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7" b="17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grpSp>
        <p:nvGrpSpPr>
          <p:cNvPr id="778" name="Google Shape;287;p45"/>
          <p:cNvGrpSpPr/>
          <p:nvPr/>
        </p:nvGrpSpPr>
        <p:grpSpPr>
          <a:xfrm>
            <a:off x="729235" y="1147164"/>
            <a:ext cx="2388300" cy="714601"/>
            <a:chOff x="0" y="0"/>
            <a:chExt cx="2388299" cy="714600"/>
          </a:xfrm>
        </p:grpSpPr>
        <p:sp>
          <p:nvSpPr>
            <p:cNvPr id="776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ЦІННІСТЬ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ЦІННІСТЬ</a:t>
              </a:r>
            </a:p>
          </p:txBody>
        </p:sp>
      </p:grpSp>
      <p:grpSp>
        <p:nvGrpSpPr>
          <p:cNvPr id="781" name="Google Shape;288;p45"/>
          <p:cNvGrpSpPr/>
          <p:nvPr/>
        </p:nvGrpSpPr>
        <p:grpSpPr>
          <a:xfrm>
            <a:off x="4901850" y="1147164"/>
            <a:ext cx="2388300" cy="714601"/>
            <a:chOff x="0" y="0"/>
            <a:chExt cx="2388299" cy="714600"/>
          </a:xfrm>
        </p:grpSpPr>
        <p:sp>
          <p:nvSpPr>
            <p:cNvPr id="779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КОРИСТУВАЧ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КОРИСТУВАЧ</a:t>
              </a:r>
            </a:p>
          </p:txBody>
        </p:sp>
      </p:grpSp>
      <p:grpSp>
        <p:nvGrpSpPr>
          <p:cNvPr id="784" name="Google Shape;289;p45"/>
          <p:cNvGrpSpPr/>
          <p:nvPr/>
        </p:nvGrpSpPr>
        <p:grpSpPr>
          <a:xfrm>
            <a:off x="8866050" y="1147164"/>
            <a:ext cx="2388301" cy="714601"/>
            <a:chOff x="0" y="0"/>
            <a:chExt cx="2388299" cy="714600"/>
          </a:xfrm>
        </p:grpSpPr>
        <p:sp>
          <p:nvSpPr>
            <p:cNvPr id="782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МОНЕТИЗАЦІЯ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МОНЕТИЗАЦІЯ</a:t>
              </a:r>
            </a:p>
          </p:txBody>
        </p:sp>
      </p:grpSp>
      <p:sp>
        <p:nvSpPr>
          <p:cNvPr id="785" name="Google Shape;290;p45"/>
          <p:cNvSpPr txBox="1"/>
          <p:nvPr/>
        </p:nvSpPr>
        <p:spPr>
          <a:xfrm>
            <a:off x="729234" y="2007354"/>
            <a:ext cx="3581258" cy="1884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Вирішення проблем малих компаній або груп одиничних користувачів у великих компаніях:</a:t>
            </a:r>
          </a:p>
          <a:p>
            <a:pPr marL="482600" indent="-342900">
              <a:buClr>
                <a:srgbClr val="0070C0"/>
              </a:buClr>
              <a:buSzPct val="70000"/>
              <a:buFont typeface="Arial"/>
              <a:buChar char="•"/>
            </a:pPr>
            <a:r>
              <a:t>корпоративні комунікації;</a:t>
            </a:r>
          </a:p>
          <a:p>
            <a:pPr marL="482600" indent="-342900">
              <a:buClr>
                <a:srgbClr val="0070C0"/>
              </a:buClr>
              <a:buSzPct val="70000"/>
              <a:buFont typeface="Arial"/>
              <a:buChar char="•"/>
            </a:pPr>
            <a:r>
              <a:t>кібербезпека;</a:t>
            </a:r>
          </a:p>
          <a:p>
            <a:pPr marL="482600" indent="-342900">
              <a:buClr>
                <a:srgbClr val="0070C0"/>
              </a:buClr>
              <a:buSzPct val="70000"/>
              <a:buFont typeface="Arial"/>
              <a:buChar char="•"/>
            </a:pPr>
            <a:r>
              <a:t>продажі.</a:t>
            </a:r>
          </a:p>
        </p:txBody>
      </p:sp>
      <p:sp>
        <p:nvSpPr>
          <p:cNvPr id="786" name="Google Shape;291;p45"/>
          <p:cNvSpPr txBox="1"/>
          <p:nvPr/>
        </p:nvSpPr>
        <p:spPr>
          <a:xfrm>
            <a:off x="4769648" y="1985396"/>
            <a:ext cx="2652704" cy="100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фізична особа з бізнес-потребою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малий бізнес</a:t>
            </a:r>
          </a:p>
        </p:txBody>
      </p:sp>
      <p:sp>
        <p:nvSpPr>
          <p:cNvPr id="787" name="Google Shape;292;p45"/>
          <p:cNvSpPr txBox="1"/>
          <p:nvPr/>
        </p:nvSpPr>
        <p:spPr>
          <a:xfrm>
            <a:off x="8866050" y="1985396"/>
            <a:ext cx="2810576" cy="100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підписка;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одноразовий платіж;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комісія за транзакцію.</a:t>
            </a:r>
          </a:p>
        </p:txBody>
      </p:sp>
      <p:pic>
        <p:nvPicPr>
          <p:cNvPr id="788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92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Основні риси B2b</a:t>
            </a:r>
          </a:p>
        </p:txBody>
      </p:sp>
      <p:sp>
        <p:nvSpPr>
          <p:cNvPr id="793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lnSpc>
                <a:spcPct val="113000"/>
              </a:lnSpc>
            </a:pPr>
            <a:r>
              <a:rPr dirty="0" err="1"/>
              <a:t>Проста</a:t>
            </a:r>
            <a:r>
              <a:rPr dirty="0"/>
              <a:t>, </a:t>
            </a:r>
            <a:r>
              <a:rPr dirty="0" err="1"/>
              <a:t>зрозуміла</a:t>
            </a:r>
            <a:r>
              <a:rPr dirty="0"/>
              <a:t> </a:t>
            </a:r>
            <a:r>
              <a:rPr dirty="0" err="1"/>
              <a:t>цінність</a:t>
            </a:r>
            <a:endParaRPr dirty="0"/>
          </a:p>
          <a:p>
            <a:pPr algn="just">
              <a:lnSpc>
                <a:spcPct val="113000"/>
              </a:lnSpc>
            </a:pPr>
            <a:r>
              <a:rPr dirty="0" err="1"/>
              <a:t>Можливість</a:t>
            </a:r>
            <a:r>
              <a:rPr dirty="0"/>
              <a:t> </a:t>
            </a:r>
            <a:r>
              <a:rPr dirty="0" err="1"/>
              <a:t>почати</a:t>
            </a:r>
            <a:r>
              <a:rPr dirty="0"/>
              <a:t> </a:t>
            </a:r>
            <a:r>
              <a:rPr dirty="0" err="1"/>
              <a:t>використовувати</a:t>
            </a:r>
            <a:r>
              <a:rPr dirty="0"/>
              <a:t> </a:t>
            </a:r>
            <a:r>
              <a:rPr dirty="0" err="1"/>
              <a:t>негайно</a:t>
            </a:r>
            <a:endParaRPr dirty="0">
              <a:solidFill>
                <a:srgbClr val="008F00"/>
              </a:solidFill>
            </a:endParaRPr>
          </a:p>
          <a:p>
            <a:pPr algn="just">
              <a:lnSpc>
                <a:spcPct val="113000"/>
              </a:lnSpc>
            </a:pPr>
            <a:r>
              <a:rPr dirty="0"/>
              <a:t>Self-serve </a:t>
            </a:r>
            <a:r>
              <a:rPr dirty="0" err="1"/>
              <a:t>продажі</a:t>
            </a:r>
            <a:r>
              <a:rPr dirty="0"/>
              <a:t>,</a:t>
            </a:r>
            <a:r>
              <a:rPr lang="uk-UA"/>
              <a:t> з сайту,</a:t>
            </a:r>
            <a:r>
              <a:t>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переростають</a:t>
            </a:r>
            <a:r>
              <a:rPr dirty="0"/>
              <a:t> в </a:t>
            </a:r>
            <a:r>
              <a:rPr dirty="0" err="1"/>
              <a:t>корпоративні</a:t>
            </a:r>
            <a:r>
              <a:rPr dirty="0"/>
              <a:t> </a:t>
            </a:r>
            <a:r>
              <a:rPr dirty="0" err="1"/>
              <a:t>контракти</a:t>
            </a:r>
            <a:endParaRPr dirty="0"/>
          </a:p>
        </p:txBody>
      </p:sp>
      <p:pic>
        <p:nvPicPr>
          <p:cNvPr id="794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Приклади B2b</a:t>
            </a:r>
          </a:p>
        </p:txBody>
      </p:sp>
      <p:pic>
        <p:nvPicPr>
          <p:cNvPr id="798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4977" b="24977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799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buClr>
                <a:srgbClr val="0070C0"/>
              </a:buClr>
            </a:pPr>
            <a:r>
              <a:t>Figma</a:t>
            </a:r>
          </a:p>
          <a:p>
            <a:pPr algn="just">
              <a:buClr>
                <a:srgbClr val="0070C0"/>
              </a:buClr>
            </a:pPr>
            <a:r>
              <a:t>Slack</a:t>
            </a:r>
          </a:p>
          <a:p>
            <a:pPr algn="just">
              <a:buClr>
                <a:srgbClr val="0070C0"/>
              </a:buClr>
            </a:pPr>
            <a:r>
              <a:t>Dropbox </a:t>
            </a:r>
          </a:p>
        </p:txBody>
      </p:sp>
      <p:pic>
        <p:nvPicPr>
          <p:cNvPr id="800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l="129" r="129"/>
          <a:stretch>
            <a:fillRect/>
          </a:stretch>
        </p:blipFill>
        <p:spPr>
          <a:xfrm>
            <a:off x="6960096" y="1196751"/>
            <a:ext cx="4586625" cy="2376266"/>
          </a:xfrm>
          <a:prstGeom prst="rect">
            <a:avLst/>
          </a:prstGeom>
        </p:spPr>
      </p:pic>
      <p:pic>
        <p:nvPicPr>
          <p:cNvPr id="801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t="22500" b="22500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02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2D5DFC-620E-49C7-9834-6122A18F06B3}"/>
</file>

<file path=customXml/itemProps2.xml><?xml version="1.0" encoding="utf-8"?>
<ds:datastoreItem xmlns:ds="http://schemas.openxmlformats.org/officeDocument/2006/customXml" ds:itemID="{EB96F134-831E-4176-B9FB-2CB075097239}"/>
</file>

<file path=customXml/itemProps3.xml><?xml version="1.0" encoding="utf-8"?>
<ds:datastoreItem xmlns:ds="http://schemas.openxmlformats.org/officeDocument/2006/customXml" ds:itemID="{1196B451-5744-47B3-B14B-E034874096EA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2022-12-26T00:18:39Z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