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atoslav Sviatnenko" userId="ee77cab3-2f70-461c-97be-5fc380e9e3bd" providerId="ADAL" clId="{AEBEEA08-B9C9-42BA-8CE3-8162E3862E4F}"/>
    <pc:docChg chg="modSld">
      <pc:chgData name="Sviatoslav Sviatnenko" userId="ee77cab3-2f70-461c-97be-5fc380e9e3bd" providerId="ADAL" clId="{AEBEEA08-B9C9-42BA-8CE3-8162E3862E4F}" dt="2022-12-26T00:02:51.632" v="22" actId="20577"/>
      <pc:docMkLst>
        <pc:docMk/>
      </pc:docMkLst>
      <pc:sldChg chg="modSp mod">
        <pc:chgData name="Sviatoslav Sviatnenko" userId="ee77cab3-2f70-461c-97be-5fc380e9e3bd" providerId="ADAL" clId="{AEBEEA08-B9C9-42BA-8CE3-8162E3862E4F}" dt="2022-12-26T00:02:51.632" v="22" actId="20577"/>
        <pc:sldMkLst>
          <pc:docMk/>
          <pc:sldMk cId="0" sldId="258"/>
        </pc:sldMkLst>
        <pc:spChg chg="mod">
          <ac:chgData name="Sviatoslav Sviatnenko" userId="ee77cab3-2f70-461c-97be-5fc380e9e3bd" providerId="ADAL" clId="{AEBEEA08-B9C9-42BA-8CE3-8162E3862E4F}" dt="2022-12-26T00:02:51.632" v="22" actId="20577"/>
          <ac:spMkLst>
            <pc:docMk/>
            <pc:sldMk cId="0" sldId="258"/>
            <ac:spMk id="7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B2C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Модель B2С</a:t>
            </a:r>
          </a:p>
        </p:txBody>
      </p:sp>
      <p:pic>
        <p:nvPicPr>
          <p:cNvPr id="775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68" r="268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grpSp>
        <p:nvGrpSpPr>
          <p:cNvPr id="778" name="Google Shape;287;p45"/>
          <p:cNvGrpSpPr/>
          <p:nvPr/>
        </p:nvGrpSpPr>
        <p:grpSpPr>
          <a:xfrm>
            <a:off x="729235" y="1147164"/>
            <a:ext cx="2388300" cy="714601"/>
            <a:chOff x="0" y="0"/>
            <a:chExt cx="2388299" cy="714600"/>
          </a:xfrm>
        </p:grpSpPr>
        <p:sp>
          <p:nvSpPr>
            <p:cNvPr id="776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ЦІННІСТЬ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ЦІННІСТЬ</a:t>
              </a:r>
            </a:p>
          </p:txBody>
        </p:sp>
      </p:grpSp>
      <p:grpSp>
        <p:nvGrpSpPr>
          <p:cNvPr id="781" name="Google Shape;288;p45"/>
          <p:cNvGrpSpPr/>
          <p:nvPr/>
        </p:nvGrpSpPr>
        <p:grpSpPr>
          <a:xfrm>
            <a:off x="4901850" y="1147164"/>
            <a:ext cx="2388300" cy="714601"/>
            <a:chOff x="0" y="0"/>
            <a:chExt cx="2388299" cy="714600"/>
          </a:xfrm>
        </p:grpSpPr>
        <p:sp>
          <p:nvSpPr>
            <p:cNvPr id="779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КОРИСТУВАЧ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КОРИСТУВАЧ</a:t>
              </a:r>
            </a:p>
          </p:txBody>
        </p:sp>
      </p:grpSp>
      <p:grpSp>
        <p:nvGrpSpPr>
          <p:cNvPr id="784" name="Google Shape;289;p45"/>
          <p:cNvGrpSpPr/>
          <p:nvPr/>
        </p:nvGrpSpPr>
        <p:grpSpPr>
          <a:xfrm>
            <a:off x="8866050" y="1147164"/>
            <a:ext cx="2388301" cy="714601"/>
            <a:chOff x="0" y="0"/>
            <a:chExt cx="2388299" cy="714600"/>
          </a:xfrm>
        </p:grpSpPr>
        <p:sp>
          <p:nvSpPr>
            <p:cNvPr id="782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МОНЕТИЗАЦІЯ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МОНЕТИЗАЦІЯ</a:t>
              </a:r>
            </a:p>
          </p:txBody>
        </p:sp>
      </p:grpSp>
      <p:sp>
        <p:nvSpPr>
          <p:cNvPr id="785" name="Google Shape;290;p45"/>
          <p:cNvSpPr txBox="1"/>
          <p:nvPr/>
        </p:nvSpPr>
        <p:spPr>
          <a:xfrm>
            <a:off x="729234" y="2007354"/>
            <a:ext cx="3581258" cy="1884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t>Вирішення проблем фізичних осіб: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здоров’я;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розваги;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cпілкування;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послуги;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пристрої.</a:t>
            </a:r>
          </a:p>
        </p:txBody>
      </p:sp>
      <p:sp>
        <p:nvSpPr>
          <p:cNvPr id="786" name="Google Shape;291;p45"/>
          <p:cNvSpPr txBox="1"/>
          <p:nvPr/>
        </p:nvSpPr>
        <p:spPr>
          <a:xfrm>
            <a:off x="4769648" y="1985396"/>
            <a:ext cx="2652704" cy="42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marL="342900" indent="-317500">
              <a:buClr>
                <a:srgbClr val="0070C0"/>
              </a:buClr>
              <a:buSzPts val="1800"/>
              <a:buFont typeface="Arial"/>
              <a:buChar char="•"/>
            </a:lvl1pPr>
          </a:lstStyle>
          <a:p>
            <a:r>
              <a:t>фізичні особи</a:t>
            </a:r>
          </a:p>
        </p:txBody>
      </p:sp>
      <p:sp>
        <p:nvSpPr>
          <p:cNvPr id="787" name="Google Shape;292;p45"/>
          <p:cNvSpPr txBox="1"/>
          <p:nvPr/>
        </p:nvSpPr>
        <p:spPr>
          <a:xfrm>
            <a:off x="8866050" y="1985396"/>
            <a:ext cx="2810576" cy="130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підписка;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одноразовий платіж;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комісія за транзакцію;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реклама B2B.</a:t>
            </a:r>
          </a:p>
        </p:txBody>
      </p:sp>
      <p:pic>
        <p:nvPicPr>
          <p:cNvPr id="788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Tijdelijke aanduiding voor afbeelding 10" descr="Tijdelijke aanduiding voor afbeelding 10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92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Основні риси B2С</a:t>
            </a:r>
          </a:p>
        </p:txBody>
      </p:sp>
      <p:sp>
        <p:nvSpPr>
          <p:cNvPr id="793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lr>
                <a:srgbClr val="0070C0"/>
              </a:buClr>
            </a:pPr>
            <a:r>
              <a:rPr dirty="0" err="1"/>
              <a:t>Одинична</a:t>
            </a:r>
            <a:r>
              <a:rPr dirty="0"/>
              <a:t> </a:t>
            </a:r>
            <a:r>
              <a:rPr dirty="0" err="1"/>
              <a:t>цінність</a:t>
            </a:r>
            <a:endParaRPr dirty="0"/>
          </a:p>
          <a:p>
            <a:pPr>
              <a:buClr>
                <a:srgbClr val="0070C0"/>
              </a:buClr>
            </a:pPr>
            <a:r>
              <a:rPr dirty="0" err="1"/>
              <a:t>Вірусний</a:t>
            </a:r>
            <a:r>
              <a:rPr dirty="0"/>
              <a:t> </a:t>
            </a:r>
            <a:r>
              <a:rPr dirty="0" err="1"/>
              <a:t>ріст</a:t>
            </a:r>
            <a:r>
              <a:rPr dirty="0"/>
              <a:t> </a:t>
            </a:r>
            <a:endParaRPr dirty="0">
              <a:solidFill>
                <a:srgbClr val="008F00"/>
              </a:solidFill>
            </a:endParaRPr>
          </a:p>
          <a:p>
            <a:pPr>
              <a:buClr>
                <a:srgbClr val="0070C0"/>
              </a:buClr>
            </a:pPr>
            <a:r>
              <a:rPr dirty="0"/>
              <a:t>Self-serve </a:t>
            </a:r>
            <a:r>
              <a:rPr dirty="0" err="1"/>
              <a:t>продажі</a:t>
            </a:r>
            <a:r>
              <a:rPr lang="uk-UA"/>
              <a:t> (самообслуговування)</a:t>
            </a:r>
            <a:r>
              <a:rPr dirty="0"/>
              <a:t> </a:t>
            </a:r>
            <a:r>
              <a:rPr dirty="0" err="1"/>
              <a:t>або</a:t>
            </a:r>
            <a:r>
              <a:rPr dirty="0"/>
              <a:t> freemium </a:t>
            </a:r>
          </a:p>
        </p:txBody>
      </p:sp>
      <p:pic>
        <p:nvPicPr>
          <p:cNvPr id="794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Приклади B2С</a:t>
            </a:r>
          </a:p>
        </p:txBody>
      </p:sp>
      <p:pic>
        <p:nvPicPr>
          <p:cNvPr id="798" name="Tijdelijke aanduiding voor afbeelding 7" descr="Tijdelijke aanduiding voor afbeelding 7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7562" t="25750" r="7562" b="25750"/>
          <a:stretch>
            <a:fillRect/>
          </a:stretch>
        </p:blipFill>
        <p:spPr>
          <a:xfrm>
            <a:off x="623392" y="3791020"/>
            <a:ext cx="6048672" cy="1584177"/>
          </a:xfrm>
          <a:prstGeom prst="rect">
            <a:avLst/>
          </a:prstGeom>
        </p:spPr>
      </p:pic>
      <p:sp>
        <p:nvSpPr>
          <p:cNvPr id="799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buClr>
                <a:srgbClr val="0070C0"/>
              </a:buClr>
            </a:pPr>
            <a:r>
              <a:t>Instagram</a:t>
            </a:r>
          </a:p>
          <a:p>
            <a:pPr>
              <a:buClr>
                <a:srgbClr val="0070C0"/>
              </a:buClr>
            </a:pPr>
            <a:r>
              <a:t>Headspace </a:t>
            </a:r>
            <a:endParaRPr>
              <a:solidFill>
                <a:srgbClr val="008F00"/>
              </a:solidFill>
            </a:endParaRPr>
          </a:p>
          <a:p>
            <a:pPr>
              <a:buClr>
                <a:srgbClr val="0070C0"/>
              </a:buClr>
            </a:pPr>
            <a:r>
              <a:t>Grammarly </a:t>
            </a:r>
          </a:p>
        </p:txBody>
      </p:sp>
      <p:pic>
        <p:nvPicPr>
          <p:cNvPr id="800" name="Tijdelijke aanduiding voor afbeelding 6" descr="Tijdelijke aanduiding voor afbeelding 6"/>
          <p:cNvPicPr>
            <a:picLocks noGrp="1" noChangeAspect="1"/>
          </p:cNvPicPr>
          <p:nvPr>
            <p:ph type="pic" idx="23"/>
          </p:nvPr>
        </p:nvPicPr>
        <p:blipFill>
          <a:blip r:embed="rId3"/>
          <a:srcRect l="2876" r="2876"/>
          <a:stretch>
            <a:fillRect/>
          </a:stretch>
        </p:blipFill>
        <p:spPr>
          <a:xfrm>
            <a:off x="6960096" y="1196751"/>
            <a:ext cx="4586625" cy="2376266"/>
          </a:xfrm>
          <a:prstGeom prst="rect">
            <a:avLst/>
          </a:prstGeom>
        </p:spPr>
      </p:pic>
      <p:pic>
        <p:nvPicPr>
          <p:cNvPr id="801" name="Tijdelijke aanduiding voor afbeelding 8" descr="Tijdelijke aanduiding voor afbeelding 8"/>
          <p:cNvPicPr>
            <a:picLocks noGrp="1" noChangeAspect="1"/>
          </p:cNvPicPr>
          <p:nvPr>
            <p:ph type="pic" idx="24"/>
          </p:nvPr>
        </p:nvPicPr>
        <p:blipFill>
          <a:blip r:embed="rId4"/>
          <a:srcRect t="17154" b="17154"/>
          <a:stretch>
            <a:fillRect/>
          </a:stretch>
        </p:blipFill>
        <p:spPr>
          <a:xfrm>
            <a:off x="6960096" y="3789039"/>
            <a:ext cx="4608513" cy="1584177"/>
          </a:xfrm>
          <a:prstGeom prst="rect">
            <a:avLst/>
          </a:prstGeom>
        </p:spPr>
      </p:pic>
      <p:pic>
        <p:nvPicPr>
          <p:cNvPr id="802" name="re_start_logo-08.png" descr="re_start_logo-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3" name="cyberinnov8_bl.png" descr="cyberinnov8_b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F78727-E91B-49D6-8A4B-E2F1752AE2D6}"/>
</file>

<file path=customXml/itemProps2.xml><?xml version="1.0" encoding="utf-8"?>
<ds:datastoreItem xmlns:ds="http://schemas.openxmlformats.org/officeDocument/2006/customXml" ds:itemID="{56DDE855-1156-4D0A-9534-5BABFB7DA4DC}"/>
</file>

<file path=customXml/itemProps3.xml><?xml version="1.0" encoding="utf-8"?>
<ds:datastoreItem xmlns:ds="http://schemas.openxmlformats.org/officeDocument/2006/customXml" ds:itemID="{30D1E256-8248-4110-9663-B0F7418D44F5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2022-12-26T00:02:56Z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