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AF8"/>
          </a:solidFill>
        </a:fill>
      </a:tcStyle>
    </a:wholeTbl>
    <a:band2H>
      <a:tcTxStyle/>
      <a:tcStyle>
        <a:tcBdr/>
        <a:fill>
          <a:solidFill>
            <a:srgbClr val="EBF5F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CDDC"/>
          </a:solidFill>
        </a:fill>
      </a:tcStyle>
    </a:wholeTbl>
    <a:band2H>
      <a:tcTxStyle/>
      <a:tcStyle>
        <a:tcBdr/>
        <a:fill>
          <a:solidFill>
            <a:srgbClr val="FAE8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3E2"/>
          </a:solidFill>
        </a:fill>
      </a:tcStyle>
    </a:wholeTbl>
    <a:band2H>
      <a:tcTxStyle/>
      <a:tcStyle>
        <a:tcBdr/>
        <a:fill>
          <a:solidFill>
            <a:srgbClr val="E6F2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333333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333333">
              <a:alpha val="20000"/>
            </a:srgbClr>
          </a:solidFill>
        </a:fill>
      </a:tcStyle>
    </a:firstCol>
    <a:la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508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6" name="Shape 76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36" y="5910121"/>
            <a:ext cx="2089023" cy="471055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2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</a:lstStyle>
          <a:p>
            <a:r>
              <a:t>Speaker | Location | Date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44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766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46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7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478" y="537395"/>
            <a:ext cx="2117759" cy="477534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8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5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6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8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3" descr="Picture 3"/>
          <p:cNvPicPr>
            <a:picLocks noChangeAspect="1"/>
          </p:cNvPicPr>
          <p:nvPr/>
        </p:nvPicPr>
        <p:blipFill>
          <a:blip r:embed="rId2"/>
          <a:srcRect l="20417" t="33928" b="1300"/>
          <a:stretch>
            <a:fillRect/>
          </a:stretch>
        </p:blipFill>
        <p:spPr>
          <a:xfrm>
            <a:off x="0" y="10798"/>
            <a:ext cx="8417040" cy="6847202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9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9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1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Picture 3" descr="Picture 3"/>
          <p:cNvPicPr>
            <a:picLocks noChangeAspect="1"/>
          </p:cNvPicPr>
          <p:nvPr/>
        </p:nvPicPr>
        <p:blipFill>
          <a:blip r:embed="rId3"/>
          <a:srcRect l="20417" t="33928" b="1300"/>
          <a:stretch>
            <a:fillRect/>
          </a:stretch>
        </p:blipFill>
        <p:spPr>
          <a:xfrm>
            <a:off x="1" y="1"/>
            <a:ext cx="8417041" cy="684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2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30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4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Picture 3" descr="Picture 3"/>
          <p:cNvPicPr>
            <a:picLocks noChangeAspect="1"/>
          </p:cNvPicPr>
          <p:nvPr/>
        </p:nvPicPr>
        <p:blipFill>
          <a:blip r:embed="rId3"/>
          <a:srcRect l="20417" t="33928" b="1300"/>
          <a:stretch>
            <a:fillRect/>
          </a:stretch>
        </p:blipFill>
        <p:spPr>
          <a:xfrm>
            <a:off x="1" y="1"/>
            <a:ext cx="8417041" cy="684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4549"/>
            <a:ext cx="6720749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5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82" y="0"/>
            <a:ext cx="4570218" cy="4752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9475" y="4365104"/>
            <a:ext cx="6480000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6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768455" cy="4771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7" descr="Picture 7"/>
          <p:cNvPicPr>
            <a:picLocks noChangeAspect="1"/>
          </p:cNvPicPr>
          <p:nvPr/>
        </p:nvPicPr>
        <p:blipFill>
          <a:blip r:embed="rId2"/>
          <a:srcRect l="21746" t="35234"/>
          <a:stretch>
            <a:fillRect/>
          </a:stretch>
        </p:blipFill>
        <p:spPr>
          <a:xfrm>
            <a:off x="0" y="0"/>
            <a:ext cx="8426961" cy="6971158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8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icture Placeholder 3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99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083" y="-1"/>
            <a:ext cx="2391917" cy="1482296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01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640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lnSpc>
                <a:spcPct val="113000"/>
              </a:lnSpc>
              <a:spcBef>
                <a:spcPts val="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267" y="0"/>
            <a:ext cx="1940734" cy="2608685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9000001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12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2" y="1196976"/>
            <a:ext cx="9000002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58337" y="5624772"/>
            <a:ext cx="2133663" cy="1233229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32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49" y="6072925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24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1196976"/>
            <a:ext cx="7128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325" name="Afbeelding 2" descr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453" y="0"/>
            <a:ext cx="2394163" cy="874500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7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9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41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5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6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62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3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4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76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87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88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89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00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02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3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13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14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16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Rectangle 5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44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44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4939" y="3785892"/>
            <a:ext cx="6542124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034EA2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6" name="TextBox 2"/>
          <p:cNvSpPr txBox="1"/>
          <p:nvPr/>
        </p:nvSpPr>
        <p:spPr>
          <a:xfrm>
            <a:off x="45719" y="3127898"/>
            <a:ext cx="1210056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034EA2"/>
                </a:solidFill>
              </a:defRPr>
            </a:lvl1pPr>
          </a:lstStyle>
          <a:p>
            <a:r>
              <a:t>eit.europa.eu</a:t>
            </a:r>
          </a:p>
        </p:txBody>
      </p:sp>
      <p:pic>
        <p:nvPicPr>
          <p:cNvPr id="447" name="Afbeelding 9" descr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58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083" y="-1"/>
            <a:ext cx="2391917" cy="1482296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0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640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pic>
        <p:nvPicPr>
          <p:cNvPr id="56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267" y="0"/>
            <a:ext cx="1940734" cy="2608685"/>
          </a:xfrm>
          <a:prstGeom prst="rect">
            <a:avLst/>
          </a:prstGeom>
          <a:ln w="12700">
            <a:miter lim="400000"/>
          </a:ln>
        </p:spPr>
      </p:pic>
      <p:sp>
        <p:nvSpPr>
          <p:cNvPr id="47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9000001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71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2" y="1196976"/>
            <a:ext cx="9000002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480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58337" y="5624772"/>
            <a:ext cx="2133663" cy="1233229"/>
          </a:xfrm>
          <a:prstGeom prst="rect">
            <a:avLst/>
          </a:prstGeom>
          <a:ln w="12700">
            <a:miter lim="400000"/>
          </a:ln>
        </p:spPr>
      </p:pic>
      <p:sp>
        <p:nvSpPr>
          <p:cNvPr id="48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48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49" y="607085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1196976"/>
            <a:ext cx="7128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484" name="Afbeelding 2" descr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453" y="0"/>
            <a:ext cx="2394163" cy="874500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96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9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9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0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19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2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21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0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3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2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3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5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4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46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4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48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5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5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9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61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2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1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72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73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7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75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8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66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9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Rectangle 7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4939" y="3785892"/>
            <a:ext cx="6542124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6BB745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04" name="TextBox 2"/>
          <p:cNvSpPr txBox="1"/>
          <p:nvPr/>
        </p:nvSpPr>
        <p:spPr>
          <a:xfrm>
            <a:off x="45719" y="3127898"/>
            <a:ext cx="1210056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6BB745"/>
                </a:solidFill>
              </a:defRPr>
            </a:lvl1pPr>
          </a:lstStyle>
          <a:p>
            <a:r>
              <a:t>eit.europa.eu</a:t>
            </a:r>
          </a:p>
        </p:txBody>
      </p:sp>
      <p:pic>
        <p:nvPicPr>
          <p:cNvPr id="605" name="Afbeelding 9" descr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06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15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3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17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950" y="1"/>
            <a:ext cx="3193050" cy="1483343"/>
          </a:xfrm>
          <a:prstGeom prst="rect">
            <a:avLst/>
          </a:prstGeom>
          <a:ln w="12700">
            <a:miter lim="400000"/>
          </a:ln>
        </p:spPr>
      </p:pic>
      <p:sp>
        <p:nvSpPr>
          <p:cNvPr id="6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872908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9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623393" y="1196976"/>
            <a:ext cx="7872908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2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8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2206" y="0"/>
            <a:ext cx="2589794" cy="2609528"/>
          </a:xfrm>
          <a:prstGeom prst="rect">
            <a:avLst/>
          </a:prstGeom>
          <a:ln w="12700">
            <a:miter lim="400000"/>
          </a:ln>
        </p:spPr>
      </p:pic>
      <p:sp>
        <p:nvSpPr>
          <p:cNvPr id="62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8352928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0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32854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639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52384" y="5625199"/>
            <a:ext cx="2439617" cy="1232802"/>
          </a:xfrm>
          <a:prstGeom prst="rect">
            <a:avLst/>
          </a:prstGeom>
          <a:ln w="12700">
            <a:miter lim="400000"/>
          </a:ln>
        </p:spPr>
      </p:pic>
      <p:sp>
        <p:nvSpPr>
          <p:cNvPr id="6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7104789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1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4" y="1196976"/>
            <a:ext cx="7104789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642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3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449" y="607085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2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2277" y="0"/>
            <a:ext cx="3192426" cy="874129"/>
          </a:xfrm>
          <a:prstGeom prst="rect">
            <a:avLst/>
          </a:prstGeom>
          <a:ln w="12700">
            <a:miter lim="400000"/>
          </a:ln>
        </p:spPr>
      </p:pic>
      <p:sp>
        <p:nvSpPr>
          <p:cNvPr id="654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55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5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57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67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78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80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9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9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1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2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94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0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05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06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07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9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pic>
        <p:nvPicPr>
          <p:cNvPr id="8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1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1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18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20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21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3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31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32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4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Rectangle 9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31638" y="3785892"/>
            <a:ext cx="6542125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6BB745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744" name="Afbeelding 9" descr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45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4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55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B11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35360" y="4365104"/>
            <a:ext cx="7296812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757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8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7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2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06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7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108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8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pic>
        <p:nvPicPr>
          <p:cNvPr id="121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 txBox="1"/>
          <p:nvPr/>
        </p:nvSpPr>
        <p:spPr>
          <a:xfrm>
            <a:off x="765387" y="4725144"/>
            <a:ext cx="5284893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t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" name="Tijdelijke aanduiding voor afbeelding 6" descr="Tijdelijke aanduiding voor afbeelding 6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799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</p:spPr>
      </p:pic>
      <p:sp>
        <p:nvSpPr>
          <p:cNvPr id="769" name="Text Placeholder 1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B2B</a:t>
            </a:r>
          </a:p>
        </p:txBody>
      </p:sp>
      <p:sp>
        <p:nvSpPr>
          <p:cNvPr id="770" name="Text Placeholder 2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Юрій Заремба  |  засновник та директор AXDRAFT</a:t>
            </a:r>
          </a:p>
        </p:txBody>
      </p:sp>
      <p:pic>
        <p:nvPicPr>
          <p:cNvPr id="771" name="re_start_logo-08.png" descr="re_start_logo-08.png"/>
          <p:cNvPicPr>
            <a:picLocks noChangeAspect="1"/>
          </p:cNvPicPr>
          <p:nvPr/>
        </p:nvPicPr>
        <p:blipFill>
          <a:blip r:embed="rId3"/>
          <a:srcRect t="1257" b="1257"/>
          <a:stretch>
            <a:fillRect/>
          </a:stretch>
        </p:blipFill>
        <p:spPr>
          <a:xfrm>
            <a:off x="2579478" y="645838"/>
            <a:ext cx="1288049" cy="249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72" name="cyberinnov8_wh.png" descr="cyberinnov8_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340" y="527959"/>
            <a:ext cx="1747415" cy="4761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Tijdelijke aanduiding voor tekst 1"/>
          <p:cNvSpPr txBox="1">
            <a:spLocks noGrp="1"/>
          </p:cNvSpPr>
          <p:nvPr>
            <p:ph type="body" sz="quarter" idx="1"/>
          </p:nvPr>
        </p:nvSpPr>
        <p:spPr>
          <a:xfrm>
            <a:off x="623393" y="541719"/>
            <a:ext cx="6048673" cy="432049"/>
          </a:xfrm>
          <a:prstGeom prst="rect">
            <a:avLst/>
          </a:prstGeom>
        </p:spPr>
        <p:txBody>
          <a:bodyPr/>
          <a:lstStyle/>
          <a:p>
            <a:pPr defTabSz="832104">
              <a:spcBef>
                <a:spcPts val="600"/>
              </a:spcBef>
              <a:defRPr sz="2730"/>
            </a:pPr>
            <a:r>
              <a:t> </a:t>
            </a:r>
            <a:r>
              <a:rPr>
                <a:solidFill>
                  <a:srgbClr val="034EA2"/>
                </a:solidFill>
              </a:rPr>
              <a:t>Модель B2B</a:t>
            </a:r>
          </a:p>
        </p:txBody>
      </p:sp>
      <p:pic>
        <p:nvPicPr>
          <p:cNvPr id="775" name="Tijdelijke aanduiding voor afbeelding 6" descr="Tijdelijke aanduiding voor afbeelding 6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623391" y="4065749"/>
            <a:ext cx="10945217" cy="1584177"/>
          </a:xfrm>
          <a:prstGeom prst="rect">
            <a:avLst/>
          </a:prstGeom>
        </p:spPr>
      </p:pic>
      <p:grpSp>
        <p:nvGrpSpPr>
          <p:cNvPr id="778" name="Google Shape;287;p45"/>
          <p:cNvGrpSpPr/>
          <p:nvPr/>
        </p:nvGrpSpPr>
        <p:grpSpPr>
          <a:xfrm>
            <a:off x="729235" y="1385313"/>
            <a:ext cx="2388300" cy="714601"/>
            <a:chOff x="0" y="0"/>
            <a:chExt cx="2388299" cy="714600"/>
          </a:xfrm>
        </p:grpSpPr>
        <p:sp>
          <p:nvSpPr>
            <p:cNvPr id="776" name="Shape"/>
            <p:cNvSpPr/>
            <p:nvPr/>
          </p:nvSpPr>
          <p:spPr>
            <a:xfrm>
              <a:off x="0" y="-1"/>
              <a:ext cx="2388300" cy="71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369" y="0"/>
                  </a:lnTo>
                  <a:lnTo>
                    <a:pt x="21600" y="10800"/>
                  </a:lnTo>
                  <a:lnTo>
                    <a:pt x="1836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70C0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7" name="ЦІННІСТЬ"/>
            <p:cNvSpPr txBox="1"/>
            <p:nvPr/>
          </p:nvSpPr>
          <p:spPr>
            <a:xfrm>
              <a:off x="4762" y="141504"/>
              <a:ext cx="2200126" cy="431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t>ЦІННІСТЬ</a:t>
              </a:r>
            </a:p>
          </p:txBody>
        </p:sp>
      </p:grpSp>
      <p:grpSp>
        <p:nvGrpSpPr>
          <p:cNvPr id="781" name="Google Shape;288;p45"/>
          <p:cNvGrpSpPr/>
          <p:nvPr/>
        </p:nvGrpSpPr>
        <p:grpSpPr>
          <a:xfrm>
            <a:off x="4901850" y="1385313"/>
            <a:ext cx="2388300" cy="714601"/>
            <a:chOff x="0" y="0"/>
            <a:chExt cx="2388299" cy="714600"/>
          </a:xfrm>
        </p:grpSpPr>
        <p:sp>
          <p:nvSpPr>
            <p:cNvPr id="779" name="Shape"/>
            <p:cNvSpPr/>
            <p:nvPr/>
          </p:nvSpPr>
          <p:spPr>
            <a:xfrm>
              <a:off x="0" y="-1"/>
              <a:ext cx="2388300" cy="71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369" y="0"/>
                  </a:lnTo>
                  <a:lnTo>
                    <a:pt x="21600" y="10800"/>
                  </a:lnTo>
                  <a:lnTo>
                    <a:pt x="1836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70C0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0" name="КОРИСТУВАЧ"/>
            <p:cNvSpPr txBox="1"/>
            <p:nvPr/>
          </p:nvSpPr>
          <p:spPr>
            <a:xfrm>
              <a:off x="4762" y="141504"/>
              <a:ext cx="2200126" cy="431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t>КОРИСТУВАЧ</a:t>
              </a:r>
            </a:p>
          </p:txBody>
        </p:sp>
      </p:grpSp>
      <p:grpSp>
        <p:nvGrpSpPr>
          <p:cNvPr id="784" name="Google Shape;289;p45"/>
          <p:cNvGrpSpPr/>
          <p:nvPr/>
        </p:nvGrpSpPr>
        <p:grpSpPr>
          <a:xfrm>
            <a:off x="8866050" y="1385313"/>
            <a:ext cx="2388301" cy="714601"/>
            <a:chOff x="0" y="0"/>
            <a:chExt cx="2388299" cy="714600"/>
          </a:xfrm>
        </p:grpSpPr>
        <p:sp>
          <p:nvSpPr>
            <p:cNvPr id="782" name="Shape"/>
            <p:cNvSpPr/>
            <p:nvPr/>
          </p:nvSpPr>
          <p:spPr>
            <a:xfrm>
              <a:off x="0" y="-1"/>
              <a:ext cx="2388300" cy="71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369" y="0"/>
                  </a:lnTo>
                  <a:lnTo>
                    <a:pt x="21600" y="10800"/>
                  </a:lnTo>
                  <a:lnTo>
                    <a:pt x="1836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70C0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3" name="МОНЕТИЗАЦІЯ"/>
            <p:cNvSpPr txBox="1"/>
            <p:nvPr/>
          </p:nvSpPr>
          <p:spPr>
            <a:xfrm>
              <a:off x="4762" y="141504"/>
              <a:ext cx="2200126" cy="431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t>МОНЕТИЗАЦІЯ</a:t>
              </a:r>
            </a:p>
          </p:txBody>
        </p:sp>
      </p:grpSp>
      <p:sp>
        <p:nvSpPr>
          <p:cNvPr id="785" name="Google Shape;290;p45"/>
          <p:cNvSpPr txBox="1"/>
          <p:nvPr/>
        </p:nvSpPr>
        <p:spPr>
          <a:xfrm>
            <a:off x="729234" y="2245503"/>
            <a:ext cx="3581258" cy="1592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r>
              <a:t>Вирішення проблем компаній (юридичних осіб):</a:t>
            </a:r>
          </a:p>
          <a:p>
            <a:pPr marL="342900" indent="-317500">
              <a:buClr>
                <a:srgbClr val="0070C0"/>
              </a:buClr>
              <a:buSzPts val="1800"/>
              <a:buFont typeface="Arial"/>
              <a:buChar char="•"/>
            </a:pPr>
            <a:r>
              <a:t>автоматизація бізнес процесів;</a:t>
            </a:r>
          </a:p>
          <a:p>
            <a:pPr marL="342900" indent="-317500">
              <a:buClr>
                <a:srgbClr val="0070C0"/>
              </a:buClr>
              <a:buSzPts val="1800"/>
              <a:buFont typeface="Arial"/>
              <a:buChar char="•"/>
            </a:pPr>
            <a:r>
              <a:t>кібербезпека;</a:t>
            </a:r>
          </a:p>
          <a:p>
            <a:pPr marL="342900" indent="-317500">
              <a:buClr>
                <a:srgbClr val="0070C0"/>
              </a:buClr>
              <a:buSzPts val="1800"/>
              <a:buFont typeface="Arial"/>
              <a:buChar char="•"/>
            </a:pPr>
            <a:r>
              <a:t>постачання обладнання.</a:t>
            </a:r>
          </a:p>
        </p:txBody>
      </p:sp>
      <p:sp>
        <p:nvSpPr>
          <p:cNvPr id="786" name="Google Shape;291;p45"/>
          <p:cNvSpPr txBox="1"/>
          <p:nvPr/>
        </p:nvSpPr>
        <p:spPr>
          <a:xfrm>
            <a:off x="4769648" y="2223546"/>
            <a:ext cx="2652704" cy="1300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marL="342900" indent="-317500">
              <a:buClr>
                <a:srgbClr val="0070C0"/>
              </a:buClr>
              <a:buSzPts val="1800"/>
              <a:buFont typeface="Arial"/>
              <a:buChar char="•"/>
            </a:pPr>
            <a:r>
              <a:t>бізнеси різного розміру;</a:t>
            </a:r>
          </a:p>
          <a:p>
            <a:pPr marL="342900" indent="-317500">
              <a:buClr>
                <a:srgbClr val="0070C0"/>
              </a:buClr>
              <a:buSzPts val="1800"/>
              <a:buFont typeface="Arial"/>
              <a:buChar char="•"/>
            </a:pPr>
            <a:r>
              <a:t>департаменти великих компаній.</a:t>
            </a:r>
          </a:p>
        </p:txBody>
      </p:sp>
      <p:sp>
        <p:nvSpPr>
          <p:cNvPr id="787" name="Google Shape;292;p45"/>
          <p:cNvSpPr txBox="1"/>
          <p:nvPr/>
        </p:nvSpPr>
        <p:spPr>
          <a:xfrm>
            <a:off x="8866050" y="2223546"/>
            <a:ext cx="2810576" cy="1300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marL="342900" indent="-317500">
              <a:buClr>
                <a:srgbClr val="0070C0"/>
              </a:buClr>
              <a:buSzPts val="1800"/>
              <a:buFont typeface="Arial"/>
              <a:buChar char="•"/>
            </a:pPr>
            <a:r>
              <a:t>підписка;</a:t>
            </a:r>
          </a:p>
          <a:p>
            <a:pPr marL="342900" indent="-317500">
              <a:buClr>
                <a:srgbClr val="0070C0"/>
              </a:buClr>
              <a:buSzPts val="1800"/>
              <a:buFont typeface="Arial"/>
              <a:buChar char="•"/>
            </a:pPr>
            <a:r>
              <a:t>одноразовий платіж;</a:t>
            </a:r>
          </a:p>
          <a:p>
            <a:pPr marL="342900" indent="-317500">
              <a:buClr>
                <a:srgbClr val="0070C0"/>
              </a:buClr>
              <a:buSzPts val="1800"/>
              <a:buFont typeface="Arial"/>
              <a:buChar char="•"/>
            </a:pPr>
            <a:r>
              <a:t>комісія за транзакцію;</a:t>
            </a:r>
          </a:p>
          <a:p>
            <a:pPr marL="342900" indent="-317500">
              <a:buClr>
                <a:srgbClr val="0070C0"/>
              </a:buClr>
              <a:buSzPts val="1800"/>
              <a:buFont typeface="Arial"/>
              <a:buChar char="•"/>
            </a:pPr>
            <a:r>
              <a:t>реклама.</a:t>
            </a:r>
          </a:p>
        </p:txBody>
      </p:sp>
      <p:pic>
        <p:nvPicPr>
          <p:cNvPr id="788" name="re_start_logo-08.png" descr="re_start_logo-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9" name="cyberinnov8_bl.png" descr="cyberinnov8_b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" name="Tijdelijke aanduiding voor afbeelding 5" descr="Tijdelijke aanduiding voor afbeelding 5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4463819" y="1196751"/>
            <a:ext cx="3360374" cy="4176466"/>
          </a:xfrm>
          <a:prstGeom prst="rect">
            <a:avLst/>
          </a:prstGeom>
        </p:spPr>
      </p:pic>
      <p:pic>
        <p:nvPicPr>
          <p:cNvPr id="792" name="Tijdelijke aanduiding voor afbeelding 6" descr="Tijdelijke aanduiding voor afbeelding 6"/>
          <p:cNvPicPr>
            <a:picLocks noGrp="1" noChangeAspect="1"/>
          </p:cNvPicPr>
          <p:nvPr>
            <p:ph type="pic" idx="22"/>
          </p:nvPr>
        </p:nvPicPr>
        <p:blipFill>
          <a:blip r:embed="rId3"/>
          <a:stretch>
            <a:fillRect/>
          </a:stretch>
        </p:blipFill>
        <p:spPr>
          <a:xfrm>
            <a:off x="8208236" y="1196751"/>
            <a:ext cx="3360374" cy="4176466"/>
          </a:xfrm>
          <a:prstGeom prst="rect">
            <a:avLst/>
          </a:prstGeom>
        </p:spPr>
      </p:pic>
      <p:sp>
        <p:nvSpPr>
          <p:cNvPr id="793" name="Tijdelijke aanduiding voor tekst 3"/>
          <p:cNvSpPr txBox="1">
            <a:spLocks noGrp="1"/>
          </p:cNvSpPr>
          <p:nvPr>
            <p:ph type="body" sz="quarter" idx="1"/>
          </p:nvPr>
        </p:nvSpPr>
        <p:spPr>
          <a:xfrm>
            <a:off x="623393" y="541719"/>
            <a:ext cx="3456384" cy="432049"/>
          </a:xfrm>
          <a:prstGeom prst="rect">
            <a:avLst/>
          </a:prstGeom>
        </p:spPr>
        <p:txBody>
          <a:bodyPr/>
          <a:lstStyle>
            <a:lvl1pPr defTabSz="832104">
              <a:spcBef>
                <a:spcPts val="600"/>
              </a:spcBef>
              <a:defRPr sz="2730"/>
            </a:lvl1pPr>
          </a:lstStyle>
          <a:p>
            <a:r>
              <a:t>Основні риси B2B</a:t>
            </a:r>
          </a:p>
        </p:txBody>
      </p:sp>
      <p:sp>
        <p:nvSpPr>
          <p:cNvPr id="794" name="Tijdelijke aanduiding voor tekst 4"/>
          <p:cNvSpPr>
            <a:spLocks noGrp="1"/>
          </p:cNvSpPr>
          <p:nvPr>
            <p:ph type="body" idx="2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lnSpc>
                <a:spcPct val="113000"/>
              </a:lnSpc>
            </a:pPr>
            <a:r>
              <a:t>Складніша цінність</a:t>
            </a:r>
          </a:p>
          <a:p>
            <a:pPr>
              <a:lnSpc>
                <a:spcPct val="113000"/>
              </a:lnSpc>
            </a:pPr>
            <a:r>
              <a:t>Поступовий ріст</a:t>
            </a:r>
          </a:p>
          <a:p>
            <a:pPr>
              <a:lnSpc>
                <a:spcPct val="113000"/>
              </a:lnSpc>
            </a:pPr>
            <a:r>
              <a:t>Вища ціна, довший цикл продажу </a:t>
            </a:r>
          </a:p>
        </p:txBody>
      </p:sp>
      <p:pic>
        <p:nvPicPr>
          <p:cNvPr id="795" name="re_start_logo-08.png" descr="re_start_logo-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6" name="cyberinnov8_bl.png" descr="cyberinnov8_b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Tijdelijke aanduiding voor tekst 1"/>
          <p:cNvSpPr txBox="1">
            <a:spLocks noGrp="1"/>
          </p:cNvSpPr>
          <p:nvPr>
            <p:ph type="body" sz="quarter" idx="1"/>
          </p:nvPr>
        </p:nvSpPr>
        <p:spPr>
          <a:xfrm>
            <a:off x="623393" y="541719"/>
            <a:ext cx="6048673" cy="432049"/>
          </a:xfrm>
          <a:prstGeom prst="rect">
            <a:avLst/>
          </a:prstGeom>
        </p:spPr>
        <p:txBody>
          <a:bodyPr/>
          <a:lstStyle/>
          <a:p>
            <a:pPr defTabSz="832104">
              <a:spcBef>
                <a:spcPts val="600"/>
              </a:spcBef>
              <a:defRPr sz="2730"/>
            </a:pPr>
            <a:r>
              <a:t>Приклади B2B</a:t>
            </a:r>
          </a:p>
        </p:txBody>
      </p:sp>
      <p:pic>
        <p:nvPicPr>
          <p:cNvPr id="799" name="Tijdelijke aanduiding voor afbeelding 7" descr="Tijdelijke aanduiding voor afbeelding 7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30238" b="30238"/>
          <a:stretch>
            <a:fillRect/>
          </a:stretch>
        </p:blipFill>
        <p:spPr>
          <a:xfrm>
            <a:off x="623391" y="3791020"/>
            <a:ext cx="6048673" cy="1584177"/>
          </a:xfrm>
          <a:prstGeom prst="rect">
            <a:avLst/>
          </a:prstGeom>
        </p:spPr>
      </p:pic>
      <p:sp>
        <p:nvSpPr>
          <p:cNvPr id="800" name="Tijdelijke aanduiding voor tekst 3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buClr>
                <a:srgbClr val="0070C0"/>
              </a:buClr>
            </a:pPr>
            <a:r>
              <a:t>Salesforce</a:t>
            </a:r>
          </a:p>
          <a:p>
            <a:pPr>
              <a:buClr>
                <a:srgbClr val="0070C0"/>
              </a:buClr>
            </a:pPr>
            <a:r>
              <a:t>People.ai </a:t>
            </a:r>
            <a:endParaRPr>
              <a:solidFill>
                <a:srgbClr val="008F00"/>
              </a:solidFill>
            </a:endParaRPr>
          </a:p>
          <a:p>
            <a:pPr>
              <a:buClr>
                <a:srgbClr val="0070C0"/>
              </a:buClr>
            </a:pPr>
            <a:r>
              <a:t>AXDRAFT </a:t>
            </a:r>
          </a:p>
        </p:txBody>
      </p:sp>
      <p:pic>
        <p:nvPicPr>
          <p:cNvPr id="801" name="Tijdelijke aanduiding voor afbeelding 6" descr="Tijdelijke aanduiding voor afbeelding 6"/>
          <p:cNvPicPr>
            <a:picLocks noGrp="1" noChangeAspect="1"/>
          </p:cNvPicPr>
          <p:nvPr>
            <p:ph type="pic" idx="23"/>
          </p:nvPr>
        </p:nvPicPr>
        <p:blipFill>
          <a:blip r:embed="rId3"/>
          <a:srcRect t="3947" b="394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802" name="Tijdelijke aanduiding voor afbeelding 8" descr="Tijdelijke aanduiding voor afbeelding 8"/>
          <p:cNvPicPr>
            <a:picLocks noGrp="1" noChangeAspect="1"/>
          </p:cNvPicPr>
          <p:nvPr>
            <p:ph type="pic" idx="24"/>
          </p:nvPr>
        </p:nvPicPr>
        <p:blipFill>
          <a:blip r:embed="rId4"/>
          <a:srcRect t="17261" b="17261"/>
          <a:stretch>
            <a:fillRect/>
          </a:stretch>
        </p:blipFill>
        <p:spPr>
          <a:xfrm>
            <a:off x="6960096" y="3789039"/>
            <a:ext cx="4608513" cy="1584177"/>
          </a:xfrm>
          <a:prstGeom prst="rect">
            <a:avLst/>
          </a:prstGeom>
        </p:spPr>
      </p:pic>
      <p:pic>
        <p:nvPicPr>
          <p:cNvPr id="803" name="re_start_logo-08.png" descr="re_start_logo-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4" name="cyberinnov8_bl.png" descr="cyberinnov8_b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01_donker blauwe achtergrond">
  <a:themeElements>
    <a:clrScheme name="01_donker blauwe achtergrond">
      <a:dk1>
        <a:srgbClr val="333333"/>
      </a:dk1>
      <a:lt1>
        <a:srgbClr val="031241"/>
      </a:lt1>
      <a:dk2>
        <a:srgbClr val="A7A7A7"/>
      </a:dk2>
      <a:lt2>
        <a:srgbClr val="535353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0000FF"/>
      </a:hlink>
      <a:folHlink>
        <a:srgbClr val="FF00FF"/>
      </a:folHlink>
    </a:clrScheme>
    <a:fontScheme name="01_donker blauwe achtergron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01_donker blauwe achtergron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01_donker blauwe achtergrond">
  <a:themeElements>
    <a:clrScheme name="01_donker blauwe achtergron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0000FF"/>
      </a:hlink>
      <a:folHlink>
        <a:srgbClr val="FF00FF"/>
      </a:folHlink>
    </a:clrScheme>
    <a:fontScheme name="01_donker blauwe achtergron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01_donker blauwe achtergron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5030D6EBA3DF4D9ED12E7F81FBBA16" ma:contentTypeVersion="17" ma:contentTypeDescription="Utwórz nowy dokument." ma:contentTypeScope="" ma:versionID="2e98c46254eb2a0bd1d7f65fe43bc706">
  <xsd:schema xmlns:xsd="http://www.w3.org/2001/XMLSchema" xmlns:xs="http://www.w3.org/2001/XMLSchema" xmlns:p="http://schemas.microsoft.com/office/2006/metadata/properties" xmlns:ns2="db6ca9af-5e7b-4a43-b260-369d46749709" xmlns:ns3="9621946d-a57e-4aad-a791-840c9869fbac" xmlns:ns4="64d2644c-3e8f-476f-bee1-8438476db436" targetNamespace="http://schemas.microsoft.com/office/2006/metadata/properties" ma:root="true" ma:fieldsID="878a980d126702f42ed14b589b03a7cd" ns2:_="" ns3:_="" ns4:_="">
    <xsd:import namespace="db6ca9af-5e7b-4a43-b260-369d46749709"/>
    <xsd:import namespace="9621946d-a57e-4aad-a791-840c9869fbac"/>
    <xsd:import namespace="64d2644c-3e8f-476f-bee1-8438476db4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6ca9af-5e7b-4a43-b260-369d467497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i obrazów" ma:readOnly="false" ma:fieldId="{5cf76f15-5ced-4ddc-b409-7134ff3c332f}" ma:taxonomyMulti="true" ma:sspId="b4427c30-779f-4929-a31c-31fc6a806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tatus Unterschrift" ma:internalName="Status_x0020_Unterschrif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1946d-a57e-4aad-a791-840c9869fba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2644c-3e8f-476f-bee1-8438476db43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a01976c-4c38-405e-b6a0-37d989ab766c}" ma:internalName="TaxCatchAll" ma:showField="CatchAllData" ma:web="9621946d-a57e-4aad-a791-840c9869fb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d2644c-3e8f-476f-bee1-8438476db436" xsi:nil="true"/>
    <_Flow_SignoffStatus xmlns="db6ca9af-5e7b-4a43-b260-369d46749709" xsi:nil="true"/>
    <lcf76f155ced4ddcb4097134ff3c332f xmlns="db6ca9af-5e7b-4a43-b260-369d4674970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1434260-F208-4C1E-A335-41CAE044BCB8}"/>
</file>

<file path=customXml/itemProps2.xml><?xml version="1.0" encoding="utf-8"?>
<ds:datastoreItem xmlns:ds="http://schemas.openxmlformats.org/officeDocument/2006/customXml" ds:itemID="{49FCDDA2-0F38-447B-BCF9-021383842158}"/>
</file>

<file path=customXml/itemProps3.xml><?xml version="1.0" encoding="utf-8"?>
<ds:datastoreItem xmlns:ds="http://schemas.openxmlformats.org/officeDocument/2006/customXml" ds:itemID="{AC95CD2D-29CF-4135-9A32-8EC50730C2F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Titillium</vt:lpstr>
      <vt:lpstr>01_donker blauwe achtergrond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Sviatoslav Sviatnenko</cp:lastModifiedBy>
  <cp:revision>1</cp:revision>
  <dcterms:modified xsi:type="dcterms:W3CDTF">2022-12-25T23:37:52Z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0x0101001D5030D6EBA3DF4D9ED12E7F81FBBA16</vt:lpwstr>
  </property>
</Properties>
</file>