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Моделі монетизації 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75" name="Tijdelijke aanduiding voor afbeelding 11" descr="Tijdelijke aanduiding voor afbeelding 11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76" name="Tijdelijke aanduiding voor afbeelding 13" descr="Tijdelijke aanduiding voor afbeelding 13"/>
          <p:cNvPicPr>
            <a:picLocks noGrp="1" noChangeAspect="1"/>
          </p:cNvPicPr>
          <p:nvPr>
            <p:ph type="pic" idx="23"/>
          </p:nvPr>
        </p:nvPicPr>
        <p:blipFill>
          <a:blip r:embed="rId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77" name="Tijdelijke aanduiding voor tekst 4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Форми монетизації</a:t>
            </a:r>
          </a:p>
        </p:txBody>
      </p:sp>
      <p:sp>
        <p:nvSpPr>
          <p:cNvPr id="778" name="Tijdelijke aanduiding voor tekst 5"/>
          <p:cNvSpPr>
            <a:spLocks noGrp="1"/>
          </p:cNvSpPr>
          <p:nvPr>
            <p:ph type="body" idx="24"/>
          </p:nvPr>
        </p:nvSpPr>
        <p:spPr>
          <a:xfrm>
            <a:off x="623393" y="1196977"/>
            <a:ext cx="6048673" cy="23758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Одноразова оплата</a:t>
            </a:r>
          </a:p>
          <a:p>
            <a:r>
              <a:t>Підписка</a:t>
            </a:r>
          </a:p>
          <a:p>
            <a:r>
              <a:t>Комісія за транзакцію </a:t>
            </a:r>
          </a:p>
          <a:p>
            <a:r>
              <a:t>Реклама</a:t>
            </a:r>
          </a:p>
          <a:p>
            <a:r>
              <a:t>Комбінація форм</a:t>
            </a:r>
          </a:p>
        </p:txBody>
      </p:sp>
      <p:pic>
        <p:nvPicPr>
          <p:cNvPr id="779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Одноразова оплата</a:t>
            </a:r>
          </a:p>
        </p:txBody>
      </p:sp>
      <p:pic>
        <p:nvPicPr>
          <p:cNvPr id="783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784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За товари (hardware) або послуги</a:t>
            </a:r>
          </a:p>
          <a:p>
            <a:r>
              <a:t>Часто додають для компенсації витрат</a:t>
            </a:r>
          </a:p>
          <a:p>
            <a:r>
              <a:t>Не формує ARR</a:t>
            </a:r>
          </a:p>
        </p:txBody>
      </p:sp>
      <p:pic>
        <p:nvPicPr>
          <p:cNvPr id="785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86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87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b="3"/>
          <a:stretch>
            <a:fillRect/>
          </a:stretch>
        </p:blipFill>
        <p:spPr>
          <a:xfrm>
            <a:off x="4463819" y="1196751"/>
            <a:ext cx="3360341" cy="4176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1" y="0"/>
                  <a:pt x="0" y="1296"/>
                  <a:pt x="0" y="2896"/>
                </a:cubicBezTo>
                <a:lnTo>
                  <a:pt x="0" y="21600"/>
                </a:lnTo>
                <a:lnTo>
                  <a:pt x="18000" y="21600"/>
                </a:lnTo>
                <a:cubicBezTo>
                  <a:pt x="19989" y="21600"/>
                  <a:pt x="21600" y="20304"/>
                  <a:pt x="21600" y="18704"/>
                </a:cubicBezTo>
                <a:lnTo>
                  <a:pt x="21600" y="0"/>
                </a:lnTo>
                <a:lnTo>
                  <a:pt x="3600" y="0"/>
                </a:lnTo>
                <a:close/>
              </a:path>
            </a:pathLst>
          </a:custGeom>
        </p:spPr>
      </p:pic>
      <p:pic>
        <p:nvPicPr>
          <p:cNvPr id="791" name="Tijdelijke aanduiding voor afbeelding 5" descr="Tijdelijke aanduiding voor afbeelding 5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/>
          <a:stretch>
            <a:fillRect/>
          </a:stretch>
        </p:blipFill>
        <p:spPr>
          <a:xfrm>
            <a:off x="8208236" y="1196751"/>
            <a:ext cx="3360374" cy="4176424"/>
          </a:xfrm>
          <a:prstGeom prst="rect">
            <a:avLst/>
          </a:prstGeom>
        </p:spPr>
      </p:pic>
      <p:sp>
        <p:nvSpPr>
          <p:cNvPr id="792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3456384" cy="432049"/>
          </a:xfrm>
          <a:prstGeom prst="rect">
            <a:avLst/>
          </a:prstGeom>
        </p:spPr>
        <p:txBody>
          <a:bodyPr/>
          <a:lstStyle>
            <a:lvl1pPr defTabSz="832104">
              <a:lnSpc>
                <a:spcPct val="90000"/>
              </a:lnSpc>
              <a:spcBef>
                <a:spcPts val="600"/>
              </a:spcBef>
              <a:defRPr sz="2730"/>
            </a:lvl1pPr>
          </a:lstStyle>
          <a:p>
            <a:r>
              <a:t>Підписка</a:t>
            </a:r>
          </a:p>
        </p:txBody>
      </p:sp>
      <p:sp>
        <p:nvSpPr>
          <p:cNvPr id="793" name="Tijdelijke aanduiding voor tekst 4"/>
          <p:cNvSpPr>
            <a:spLocks noGrp="1"/>
          </p:cNvSpPr>
          <p:nvPr>
            <p:ph type="body" idx="23"/>
          </p:nvPr>
        </p:nvSpPr>
        <p:spPr>
          <a:xfrm>
            <a:off x="623393" y="1196975"/>
            <a:ext cx="3456384" cy="16550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04000"/>
              </a:lnSpc>
            </a:pPr>
            <a:r>
              <a:t>Основна форма монетизації</a:t>
            </a:r>
          </a:p>
          <a:p>
            <a:pPr>
              <a:lnSpc>
                <a:spcPct val="104000"/>
              </a:lnSpc>
            </a:pPr>
            <a:r>
              <a:t>Майже все можна продавати по підписці</a:t>
            </a:r>
            <a:endParaRPr>
              <a:solidFill>
                <a:srgbClr val="008F00"/>
              </a:solidFill>
            </a:endParaRPr>
          </a:p>
          <a:p>
            <a:pPr>
              <a:lnSpc>
                <a:spcPct val="104000"/>
              </a:lnSpc>
            </a:pPr>
            <a:r>
              <a:t>Формує ARR</a:t>
            </a:r>
          </a:p>
        </p:txBody>
      </p:sp>
      <p:pic>
        <p:nvPicPr>
          <p:cNvPr id="794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r>
              <a:t>Комісія за транзакцію</a:t>
            </a:r>
          </a:p>
        </p:txBody>
      </p:sp>
      <p:pic>
        <p:nvPicPr>
          <p:cNvPr id="79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3791020"/>
            <a:ext cx="10945217" cy="1584177"/>
          </a:xfrm>
          <a:prstGeom prst="rect">
            <a:avLst/>
          </a:prstGeom>
        </p:spPr>
      </p:pic>
      <p:sp>
        <p:nvSpPr>
          <p:cNvPr id="799" name="Text Placeholder 3"/>
          <p:cNvSpPr>
            <a:spLocks noGrp="1"/>
          </p:cNvSpPr>
          <p:nvPr>
            <p:ph type="body" idx="22"/>
          </p:nvPr>
        </p:nvSpPr>
        <p:spPr>
          <a:xfrm>
            <a:off x="623393" y="1196975"/>
            <a:ext cx="6048673" cy="1870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lr>
                <a:srgbClr val="0070C0"/>
              </a:buClr>
            </a:pPr>
            <a:r>
              <a:t>“Непомітна” монетизація</a:t>
            </a:r>
          </a:p>
          <a:p>
            <a:pPr>
              <a:buClr>
                <a:srgbClr val="0070C0"/>
              </a:buClr>
            </a:pPr>
            <a:r>
              <a:t>Потребує великого фінансового чи товарного обороту (fintech, marketplace) </a:t>
            </a:r>
            <a:endParaRPr>
              <a:solidFill>
                <a:srgbClr val="008F00"/>
              </a:solidFill>
            </a:endParaRPr>
          </a:p>
          <a:p>
            <a:pPr>
              <a:buClr>
                <a:srgbClr val="0070C0"/>
              </a:buClr>
            </a:pPr>
            <a:r>
              <a:t>Дозволяє рости разом з клієнтами</a:t>
            </a:r>
          </a:p>
        </p:txBody>
      </p:sp>
      <p:pic>
        <p:nvPicPr>
          <p:cNvPr id="800" name="Picture Placeholder 5" descr="Picture Placeholder 5"/>
          <p:cNvPicPr>
            <a:picLocks noGrp="1" noChangeAspect="1"/>
          </p:cNvPicPr>
          <p:nvPr>
            <p:ph type="pic" idx="23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01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Tijdelijke aanduiding voor afbeelding 4" descr="Tijdelijke aanduiding voor afbeelding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05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r>
              <a:t>Реклама</a:t>
            </a:r>
          </a:p>
        </p:txBody>
      </p:sp>
      <p:sp>
        <p:nvSpPr>
          <p:cNvPr id="806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lr>
                <a:srgbClr val="0070C0"/>
              </a:buClr>
            </a:pPr>
            <a:r>
              <a:t>Потребує великої аудиторії</a:t>
            </a:r>
          </a:p>
          <a:p>
            <a:pPr>
              <a:buClr>
                <a:srgbClr val="0070C0"/>
              </a:buClr>
            </a:pPr>
            <a:r>
              <a:t>Працює для marketplace або соціальних продуктів</a:t>
            </a:r>
          </a:p>
        </p:txBody>
      </p:sp>
      <p:pic>
        <p:nvPicPr>
          <p:cNvPr id="80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9794" r="19794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811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l="23903" r="2390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812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3456384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r>
              <a:t>Приклади</a:t>
            </a:r>
          </a:p>
        </p:txBody>
      </p:sp>
      <p:sp>
        <p:nvSpPr>
          <p:cNvPr id="813" name="Tijdelijke aanduiding voor tekst 4"/>
          <p:cNvSpPr>
            <a:spLocks noGrp="1"/>
          </p:cNvSpPr>
          <p:nvPr>
            <p:ph type="body" idx="23"/>
          </p:nvPr>
        </p:nvSpPr>
        <p:spPr>
          <a:xfrm>
            <a:off x="623394" y="1196976"/>
            <a:ext cx="3110408" cy="4176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buClr>
                <a:srgbClr val="0070C0"/>
              </a:buClr>
            </a:pPr>
            <a:r>
              <a:t>Одноразова оплата - </a:t>
            </a:r>
            <a:r>
              <a:rPr b="1"/>
              <a:t>Iphone</a:t>
            </a:r>
          </a:p>
          <a:p>
            <a:pPr algn="just">
              <a:buClr>
                <a:srgbClr val="0070C0"/>
              </a:buClr>
            </a:pPr>
            <a:r>
              <a:t>Підписка - </a:t>
            </a:r>
            <a:r>
              <a:rPr b="1"/>
              <a:t>Spotify</a:t>
            </a:r>
            <a:r>
              <a:t> </a:t>
            </a:r>
          </a:p>
          <a:p>
            <a:pPr algn="just">
              <a:buClr>
                <a:srgbClr val="0070C0"/>
              </a:buClr>
            </a:pPr>
            <a:r>
              <a:t>Комісія за транзакцію - </a:t>
            </a:r>
            <a:r>
              <a:rPr b="1"/>
              <a:t>Portmone</a:t>
            </a:r>
            <a:r>
              <a:t> </a:t>
            </a:r>
          </a:p>
          <a:p>
            <a:pPr algn="just">
              <a:buClr>
                <a:srgbClr val="0070C0"/>
              </a:buClr>
            </a:pPr>
            <a:r>
              <a:t>Реклама - </a:t>
            </a:r>
            <a:r>
              <a:rPr b="1"/>
              <a:t>Facebook</a:t>
            </a:r>
          </a:p>
          <a:p>
            <a:pPr algn="just">
              <a:buClr>
                <a:srgbClr val="0070C0"/>
              </a:buClr>
            </a:pPr>
            <a:r>
              <a:t>Комбінація форм - </a:t>
            </a:r>
            <a:r>
              <a:rPr b="1"/>
              <a:t>Apple</a:t>
            </a:r>
            <a:r>
              <a:t> (Iphone+AppleOne)</a:t>
            </a:r>
          </a:p>
        </p:txBody>
      </p:sp>
      <p:pic>
        <p:nvPicPr>
          <p:cNvPr id="814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9DE6C6-B57E-4447-96D5-1F2895E63616}"/>
</file>

<file path=customXml/itemProps2.xml><?xml version="1.0" encoding="utf-8"?>
<ds:datastoreItem xmlns:ds="http://schemas.openxmlformats.org/officeDocument/2006/customXml" ds:itemID="{8F95DC43-2480-4242-9B8D-3F48E7C22F69}"/>
</file>

<file path=customXml/itemProps3.xml><?xml version="1.0" encoding="utf-8"?>
<ds:datastoreItem xmlns:ds="http://schemas.openxmlformats.org/officeDocument/2006/customXml" ds:itemID="{52306DE6-62BF-48B7-846F-D00E2E467C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2022-12-26T11:22:36Z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