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Типи бізнес-моделі </a:t>
            </a:r>
          </a:p>
        </p:txBody>
      </p:sp>
      <p:sp>
        <p:nvSpPr>
          <p:cNvPr id="770" name="Text Placeholder 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75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76872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Види бізнес-моделей</a:t>
            </a:r>
          </a:p>
        </p:txBody>
      </p:sp>
      <p:sp>
        <p:nvSpPr>
          <p:cNvPr id="776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2772066"/>
            <a:ext cx="10945215" cy="28829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254000" indent="-190500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Pts val="2000"/>
              <a:defRPr b="1">
                <a:solidFill>
                  <a:srgbClr val="034EA2"/>
                </a:solidFill>
              </a:defRPr>
            </a:pPr>
            <a:r>
              <a:t>B2B</a:t>
            </a:r>
            <a:r>
              <a:rPr sz="3000" b="0"/>
              <a:t> </a:t>
            </a:r>
            <a:r>
              <a:rPr b="0">
                <a:solidFill>
                  <a:srgbClr val="333333"/>
                </a:solidFill>
              </a:rPr>
              <a:t>(business to business - бізнес для бізнесу)</a:t>
            </a:r>
            <a:r>
              <a:rPr b="0"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535353"/>
                </a:solidFill>
              </a:rPr>
              <a:t>— </a:t>
            </a:r>
            <a:r>
              <a:rPr b="0"/>
              <a:t>продаж іншим (великим) компаніям</a:t>
            </a:r>
          </a:p>
          <a:p>
            <a:pPr marL="254000" indent="-190500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Pts val="2000"/>
              <a:defRPr b="1">
                <a:solidFill>
                  <a:srgbClr val="034EA2"/>
                </a:solidFill>
              </a:defRPr>
            </a:pPr>
            <a:r>
              <a:t>B2C</a:t>
            </a:r>
            <a:r>
              <a:rPr sz="3000" b="0"/>
              <a:t> </a:t>
            </a:r>
            <a:r>
              <a:rPr b="0">
                <a:solidFill>
                  <a:srgbClr val="333333"/>
                </a:solidFill>
              </a:rPr>
              <a:t>(business to consumer - бізнес для споживача) —</a:t>
            </a:r>
            <a:r>
              <a:t> </a:t>
            </a:r>
            <a:r>
              <a:rPr b="0"/>
              <a:t>продаж фізичним особам</a:t>
            </a:r>
          </a:p>
          <a:p>
            <a:pPr marL="254000" indent="-190500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Pts val="2000"/>
              <a:defRPr b="1">
                <a:solidFill>
                  <a:srgbClr val="034EA2"/>
                </a:solidFill>
              </a:defRPr>
            </a:pPr>
            <a:r>
              <a:t>B2b</a:t>
            </a:r>
            <a:r>
              <a:rPr b="0">
                <a:solidFill>
                  <a:srgbClr val="333333"/>
                </a:solidFill>
              </a:rPr>
              <a:t> (business to small business - бізнес для малого бізнесу) — </a:t>
            </a:r>
            <a:r>
              <a:rPr sz="1500" b="0"/>
              <a:t>продаж іншим (малим та середнім) компаніям</a:t>
            </a:r>
            <a:endParaRPr b="0"/>
          </a:p>
          <a:p>
            <a:pPr marL="254000" indent="-190500">
              <a:spcBef>
                <a:spcPts val="1000"/>
              </a:spcBef>
              <a:buClr>
                <a:srgbClr val="0070C0"/>
              </a:buClr>
              <a:buSzPts val="2000"/>
              <a:defRPr b="1">
                <a:solidFill>
                  <a:srgbClr val="034EA2"/>
                </a:solidFill>
              </a:defRPr>
            </a:pPr>
            <a:r>
              <a:t>Marketplace </a:t>
            </a:r>
            <a:r>
              <a:rPr b="0">
                <a:solidFill>
                  <a:srgbClr val="333333"/>
                </a:solidFill>
              </a:rPr>
              <a:t>(маркетплейс) —</a:t>
            </a:r>
            <a:r>
              <a:t> </a:t>
            </a:r>
            <a:r>
              <a:rPr b="0"/>
              <a:t>(електронний) торговий майданчик товарів або послуг</a:t>
            </a:r>
          </a:p>
          <a:p>
            <a:pPr marL="254000" indent="-190500">
              <a:spcBef>
                <a:spcPts val="1000"/>
              </a:spcBef>
              <a:buClr>
                <a:srgbClr val="0070C0"/>
              </a:buClr>
              <a:buSzPts val="2000"/>
              <a:defRPr b="1">
                <a:solidFill>
                  <a:srgbClr val="034EA2"/>
                </a:solidFill>
              </a:defRPr>
            </a:pPr>
            <a:r>
              <a:t>B2G</a:t>
            </a:r>
            <a:r>
              <a:rPr b="0">
                <a:solidFill>
                  <a:srgbClr val="333333"/>
                </a:solidFill>
              </a:rPr>
              <a:t> (business to government - бізнес для уряду) —</a:t>
            </a:r>
            <a:r>
              <a:t> </a:t>
            </a:r>
            <a:r>
              <a:rPr b="0"/>
              <a:t>продаж державним установам</a:t>
            </a:r>
          </a:p>
        </p:txBody>
      </p:sp>
      <p:pic>
        <p:nvPicPr>
          <p:cNvPr id="777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370" r="27370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781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t="2289" b="27799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782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3456384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Приклади</a:t>
            </a:r>
          </a:p>
        </p:txBody>
      </p:sp>
      <p:sp>
        <p:nvSpPr>
          <p:cNvPr id="783" name="Tijdelijke aanduiding voor tekst 4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B2B - </a:t>
            </a:r>
            <a:r>
              <a:rPr dirty="0">
                <a:solidFill>
                  <a:srgbClr val="034EA2"/>
                </a:solidFill>
              </a:rPr>
              <a:t>AXDRAFT </a:t>
            </a:r>
          </a:p>
          <a:p>
            <a:r>
              <a:rPr dirty="0"/>
              <a:t>B2b - </a:t>
            </a:r>
            <a:r>
              <a:rPr dirty="0">
                <a:solidFill>
                  <a:srgbClr val="034EA2"/>
                </a:solidFill>
              </a:rPr>
              <a:t>Slack </a:t>
            </a:r>
          </a:p>
          <a:p>
            <a:r>
              <a:rPr dirty="0"/>
              <a:t>B2C - </a:t>
            </a:r>
            <a:r>
              <a:rPr dirty="0">
                <a:solidFill>
                  <a:srgbClr val="034EA2"/>
                </a:solidFill>
              </a:rPr>
              <a:t>Grammarly</a:t>
            </a:r>
          </a:p>
          <a:p>
            <a:r>
              <a:rPr dirty="0"/>
              <a:t>Marketplace - </a:t>
            </a:r>
            <a:r>
              <a:rPr dirty="0">
                <a:solidFill>
                  <a:srgbClr val="034EA2"/>
                </a:solidFill>
              </a:rPr>
              <a:t>OLX</a:t>
            </a:r>
          </a:p>
          <a:p>
            <a:r>
              <a:rPr dirty="0"/>
              <a:t>B2G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en-US" dirty="0" err="1">
                <a:solidFill>
                  <a:srgbClr val="034EA2"/>
                </a:solidFill>
              </a:rPr>
              <a:t>Helsi</a:t>
            </a:r>
            <a:endParaRPr dirty="0">
              <a:solidFill>
                <a:srgbClr val="034EA2"/>
              </a:solidFill>
            </a:endParaRPr>
          </a:p>
        </p:txBody>
      </p:sp>
      <p:pic>
        <p:nvPicPr>
          <p:cNvPr id="784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Найцікавіша модель - B2b</a:t>
            </a:r>
          </a:p>
        </p:txBody>
      </p:sp>
      <p:pic>
        <p:nvPicPr>
          <p:cNvPr id="78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37081" b="41250"/>
          <a:stretch>
            <a:fillRect/>
          </a:stretch>
        </p:blipFill>
        <p:spPr>
          <a:xfrm>
            <a:off x="623391" y="3791020"/>
            <a:ext cx="10945217" cy="1584177"/>
          </a:xfrm>
          <a:prstGeom prst="rect">
            <a:avLst/>
          </a:prstGeom>
        </p:spPr>
      </p:pic>
      <p:sp>
        <p:nvSpPr>
          <p:cNvPr id="789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34EA2"/>
                </a:solidFill>
              </a:defRPr>
            </a:pPr>
            <a:r>
              <a:t>WIZ </a:t>
            </a:r>
            <a:r>
              <a:rPr>
                <a:solidFill>
                  <a:srgbClr val="333333"/>
                </a:solidFill>
              </a:rPr>
              <a:t>– стартап із хмарної безпеки.</a:t>
            </a:r>
            <a:endParaRPr sz="3200"/>
          </a:p>
          <a:p>
            <a:pPr marL="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</a:pPr>
            <a:endParaRPr sz="3200"/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t>У 2022 році WIZ стала компанією </a:t>
            </a:r>
            <a:br/>
            <a:r>
              <a:t>із найшвидшими темпами зростання </a:t>
            </a:r>
            <a:br/>
            <a:r>
              <a:t>у сегменті програмного забезпечення</a:t>
            </a:r>
          </a:p>
        </p:txBody>
      </p:sp>
      <p:pic>
        <p:nvPicPr>
          <p:cNvPr id="790" name="Google Shape;152;p31" descr="Google Shape;152;p31"/>
          <p:cNvPicPr>
            <a:picLocks noChangeAspect="1"/>
          </p:cNvPicPr>
          <p:nvPr/>
        </p:nvPicPr>
        <p:blipFill>
          <a:blip r:embed="rId3"/>
          <a:srcRect l="3601" t="21404" r="6364" b="13278"/>
          <a:stretch>
            <a:fillRect/>
          </a:stretch>
        </p:blipFill>
        <p:spPr>
          <a:xfrm>
            <a:off x="5713183" y="590129"/>
            <a:ext cx="5769343" cy="313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F50C0F-34C9-4FFE-AD95-4098EC91CDBC}"/>
</file>

<file path=customXml/itemProps2.xml><?xml version="1.0" encoding="utf-8"?>
<ds:datastoreItem xmlns:ds="http://schemas.openxmlformats.org/officeDocument/2006/customXml" ds:itemID="{3D229677-10CC-4A5D-B21A-B38B111F6FCA}"/>
</file>

<file path=customXml/itemProps3.xml><?xml version="1.0" encoding="utf-8"?>
<ds:datastoreItem xmlns:ds="http://schemas.openxmlformats.org/officeDocument/2006/customXml" ds:itemID="{7F494586-EBFA-4A50-9673-9FEFE9F173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2022-12-25T23:10:12Z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