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6903487" y="-1251521"/>
            <a:ext cx="6044401" cy="604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Акселерація 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b="38154"/>
          <a:stretch>
            <a:fillRect/>
          </a:stretch>
        </p:blipFill>
        <p:spPr>
          <a:xfrm>
            <a:off x="6889839" y="-184721"/>
            <a:ext cx="6044401" cy="4978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8" y="0"/>
                </a:moveTo>
                <a:cubicBezTo>
                  <a:pt x="967" y="2287"/>
                  <a:pt x="0" y="5248"/>
                  <a:pt x="0" y="8485"/>
                </a:cubicBezTo>
                <a:cubicBezTo>
                  <a:pt x="0" y="15728"/>
                  <a:pt x="4835" y="21600"/>
                  <a:pt x="10800" y="21600"/>
                </a:cubicBezTo>
                <a:cubicBezTo>
                  <a:pt x="16765" y="21600"/>
                  <a:pt x="21600" y="15728"/>
                  <a:pt x="21600" y="8485"/>
                </a:cubicBezTo>
                <a:cubicBezTo>
                  <a:pt x="21600" y="5248"/>
                  <a:pt x="20633" y="2287"/>
                  <a:pt x="19032" y="0"/>
                </a:cubicBezTo>
                <a:lnTo>
                  <a:pt x="2568" y="0"/>
                </a:lnTo>
                <a:close/>
              </a:path>
            </a:pathLst>
          </a:custGeom>
        </p:spPr>
      </p:pic>
      <p:sp>
        <p:nvSpPr>
          <p:cNvPr id="77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2063750"/>
            <a:ext cx="5976001" cy="6335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 sz="3600"/>
            </a:pPr>
            <a:r>
              <a:t>  АКСЕЛЕРАЦІЯ = ШКОЛА</a:t>
            </a:r>
          </a:p>
        </p:txBody>
      </p:sp>
      <p:sp>
        <p:nvSpPr>
          <p:cNvPr id="776" name="Google Shape;439;p61"/>
          <p:cNvSpPr/>
          <p:nvPr/>
        </p:nvSpPr>
        <p:spPr>
          <a:xfrm rot="8100000">
            <a:off x="3948653" y="2294183"/>
            <a:ext cx="266181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77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02" y="603605"/>
            <a:ext cx="1793091" cy="333717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Tijdelijke aanduiding voor tekst 3"/>
          <p:cNvSpPr/>
          <p:nvPr/>
        </p:nvSpPr>
        <p:spPr>
          <a:xfrm>
            <a:off x="623393" y="3965576"/>
            <a:ext cx="7128000" cy="417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t>Швидке залучення інвестицій</a:t>
            </a: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t>Швидкий ріст ключових метрик</a:t>
            </a:r>
            <a:endParaRPr>
              <a:solidFill>
                <a:srgbClr val="008F00"/>
              </a:solidFill>
            </a:endParaRP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t>Якісні знайомства</a:t>
            </a:r>
          </a:p>
        </p:txBody>
      </p:sp>
      <p:sp>
        <p:nvSpPr>
          <p:cNvPr id="780" name="Tijdelijke aanduiding voor tekst 2"/>
          <p:cNvSpPr txBox="1"/>
          <p:nvPr/>
        </p:nvSpPr>
        <p:spPr>
          <a:xfrm>
            <a:off x="623393" y="3310318"/>
            <a:ext cx="7128000" cy="43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r>
              <a:t>Цілі акселерації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Tijdelijke aanduiding voor afbeelding 10" descr="Tijdelijke aanduiding voor afbeelding 10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83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Tijdelijke aanduiding voor tekst 3"/>
          <p:cNvSpPr/>
          <p:nvPr/>
        </p:nvSpPr>
        <p:spPr>
          <a:xfrm>
            <a:off x="623393" y="1196975"/>
            <a:ext cx="6048673" cy="237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t>$1.1M за 3 тижні, оцінка $10M</a:t>
            </a: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t>Ріст MRR з $6,300 до $11,800</a:t>
            </a:r>
            <a:endParaRPr>
              <a:solidFill>
                <a:srgbClr val="008F00"/>
              </a:solidFill>
            </a:endParaRP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t>Знайомства з Deel, Stripe, Brex</a:t>
            </a:r>
          </a:p>
        </p:txBody>
      </p:sp>
      <p:sp>
        <p:nvSpPr>
          <p:cNvPr id="786" name="Tijdelijke aanduiding voor tekst 1"/>
          <p:cNvSpPr txBox="1"/>
          <p:nvPr/>
        </p:nvSpPr>
        <p:spPr>
          <a:xfrm>
            <a:off x="623393" y="541719"/>
            <a:ext cx="6048673" cy="43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r>
              <a:t>Акселерація AXDRAFT</a:t>
            </a:r>
          </a:p>
        </p:txBody>
      </p:sp>
      <p:sp>
        <p:nvSpPr>
          <p:cNvPr id="787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28658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Інструменти акселерації</a:t>
            </a:r>
          </a:p>
        </p:txBody>
      </p:sp>
      <p:sp>
        <p:nvSpPr>
          <p:cNvPr id="788" name="Tijdelijke aanduiding voor tekst 3"/>
          <p:cNvSpPr/>
          <p:nvPr/>
        </p:nvSpPr>
        <p:spPr>
          <a:xfrm>
            <a:off x="623393" y="3521075"/>
            <a:ext cx="4075459" cy="237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rPr lang="uk-UA" dirty="0"/>
              <a:t>Офісні години </a:t>
            </a:r>
            <a:r>
              <a:rPr dirty="0"/>
              <a:t>(</a:t>
            </a:r>
            <a:r>
              <a:rPr dirty="0" err="1"/>
              <a:t>індивідуальні</a:t>
            </a:r>
            <a:r>
              <a:rPr dirty="0"/>
              <a:t> і </a:t>
            </a:r>
            <a:r>
              <a:rPr dirty="0" err="1"/>
              <a:t>групові</a:t>
            </a:r>
            <a:r>
              <a:rPr dirty="0"/>
              <a:t>)</a:t>
            </a: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rPr lang="uk-UA" dirty="0"/>
              <a:t>Звані вечері</a:t>
            </a:r>
            <a:r>
              <a:rPr dirty="0"/>
              <a:t> (</a:t>
            </a:r>
            <a:r>
              <a:rPr dirty="0" err="1"/>
              <a:t>розмови</a:t>
            </a:r>
            <a:r>
              <a:rPr dirty="0"/>
              <a:t> з п</a:t>
            </a:r>
            <a:r>
              <a:rPr lang="uk-UA" dirty="0"/>
              <a:t>і</a:t>
            </a:r>
            <a:r>
              <a:rPr dirty="0" err="1"/>
              <a:t>дпри</a:t>
            </a:r>
            <a:r>
              <a:rPr lang="uk-UA" dirty="0"/>
              <a:t>є</a:t>
            </a:r>
            <a:r>
              <a:rPr dirty="0" err="1"/>
              <a:t>мцями</a:t>
            </a:r>
            <a:r>
              <a:rPr dirty="0"/>
              <a:t>)</a:t>
            </a:r>
            <a:endParaRPr dirty="0">
              <a:solidFill>
                <a:srgbClr val="008F00"/>
              </a:solidFill>
            </a:endParaRP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0070C0"/>
              </a:buClr>
              <a:buSzPct val="100000"/>
              <a:buFont typeface="Arial"/>
              <a:buChar char="•"/>
              <a:defRPr sz="2000"/>
            </a:pPr>
            <a:r>
              <a:rPr dirty="0"/>
              <a:t>Demo day</a:t>
            </a:r>
          </a:p>
        </p:txBody>
      </p:sp>
      <p:pic>
        <p:nvPicPr>
          <p:cNvPr id="789" name="Tijdelijke aanduiding voor afbeelding 10" descr="Tijdelijke aanduiding voor afbeelding 10"/>
          <p:cNvPicPr>
            <a:picLocks noChangeAspect="1"/>
          </p:cNvPicPr>
          <p:nvPr/>
        </p:nvPicPr>
        <p:blipFill>
          <a:blip r:embed="rId5"/>
          <a:srcRect l="7395" r="53394"/>
          <a:stretch>
            <a:fillRect/>
          </a:stretch>
        </p:blipFill>
        <p:spPr>
          <a:xfrm>
            <a:off x="4949924" y="1196826"/>
            <a:ext cx="2911228" cy="4176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92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804108"/>
            <a:ext cx="514652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Коли акселеруватися</a:t>
            </a:r>
          </a:p>
        </p:txBody>
      </p:sp>
      <p:sp>
        <p:nvSpPr>
          <p:cNvPr id="793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3452179"/>
            <a:ext cx="5146524" cy="1379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lnSpc>
                <a:spcPct val="113000"/>
              </a:lnSpc>
            </a:pPr>
            <a:r>
              <a:t>Ріст по ключових метриках (10-20% MoM)</a:t>
            </a:r>
          </a:p>
          <a:p>
            <a:pPr algn="just">
              <a:lnSpc>
                <a:spcPct val="113000"/>
              </a:lnSpc>
            </a:pPr>
            <a:r>
              <a:t>Перші клієнти ($3-5k MRR)</a:t>
            </a:r>
            <a:endParaRPr>
              <a:solidFill>
                <a:srgbClr val="008F00"/>
              </a:solidFill>
            </a:endParaRPr>
          </a:p>
          <a:p>
            <a:pPr algn="just">
              <a:lnSpc>
                <a:spcPct val="113000"/>
              </a:lnSpc>
            </a:pPr>
            <a:r>
              <a:t>Готові залучати інвестиції</a:t>
            </a:r>
          </a:p>
        </p:txBody>
      </p:sp>
      <p:sp>
        <p:nvSpPr>
          <p:cNvPr id="794" name="Tijdelijke aanduiding voor tekst 3"/>
          <p:cNvSpPr/>
          <p:nvPr/>
        </p:nvSpPr>
        <p:spPr>
          <a:xfrm>
            <a:off x="6071692" y="3452179"/>
            <a:ext cx="5146525" cy="137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buSzPct val="100000"/>
              <a:buFont typeface="Arial"/>
              <a:buChar char="•"/>
              <a:defRPr sz="2000"/>
            </a:pPr>
            <a:r>
              <a:t>Вищий пріоритет вашої заявки</a:t>
            </a: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buSzPct val="100000"/>
              <a:buFont typeface="Arial"/>
              <a:buChar char="•"/>
              <a:defRPr sz="2000"/>
            </a:pPr>
            <a:r>
              <a:t>Триваліший період спостереження</a:t>
            </a:r>
            <a:endParaRPr>
              <a:solidFill>
                <a:srgbClr val="008F00"/>
              </a:solidFill>
            </a:endParaRPr>
          </a:p>
          <a:p>
            <a:pPr marL="179388" indent="-179388" algn="just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buSzPct val="100000"/>
              <a:buFont typeface="Arial"/>
              <a:buChar char="•"/>
              <a:defRPr sz="2000"/>
            </a:pPr>
            <a:r>
              <a:t>Кристалізація розуміння вашої компанії</a:t>
            </a:r>
          </a:p>
        </p:txBody>
      </p:sp>
      <p:sp>
        <p:nvSpPr>
          <p:cNvPr id="795" name="Tijdelijke aanduiding voor tekst 2"/>
          <p:cNvSpPr txBox="1"/>
          <p:nvPr/>
        </p:nvSpPr>
        <p:spPr>
          <a:xfrm>
            <a:off x="6071692" y="2804107"/>
            <a:ext cx="5146526" cy="432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32104">
              <a:spcBef>
                <a:spcPts val="600"/>
              </a:spcBef>
              <a:defRPr sz="2730">
                <a:solidFill>
                  <a:srgbClr val="6BB745"/>
                </a:solidFill>
              </a:defRPr>
            </a:lvl1pPr>
          </a:lstStyle>
          <a:p>
            <a:r>
              <a:t>Чому подаватися раніше?</a:t>
            </a:r>
          </a:p>
        </p:txBody>
      </p:sp>
      <p:pic>
        <p:nvPicPr>
          <p:cNvPr id="796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800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801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3456384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Як обирати програму?</a:t>
            </a:r>
          </a:p>
        </p:txBody>
      </p:sp>
      <p:sp>
        <p:nvSpPr>
          <p:cNvPr id="802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lnSpc>
                <a:spcPct val="113000"/>
              </a:lnSpc>
            </a:pPr>
            <a:r>
              <a:t>Доступ до інвесторів і досвід інвестицій</a:t>
            </a:r>
          </a:p>
          <a:p>
            <a:pPr algn="just">
              <a:lnSpc>
                <a:spcPct val="113000"/>
              </a:lnSpc>
            </a:pPr>
            <a:r>
              <a:t>Кількість і розмір успішних випускників</a:t>
            </a:r>
            <a:endParaRPr>
              <a:solidFill>
                <a:srgbClr val="008F00"/>
              </a:solidFill>
            </a:endParaRPr>
          </a:p>
          <a:p>
            <a:pPr algn="just">
              <a:lnSpc>
                <a:spcPct val="113000"/>
              </a:lnSpc>
            </a:pPr>
            <a:r>
              <a:t>Час існування</a:t>
            </a:r>
          </a:p>
        </p:txBody>
      </p:sp>
      <p:pic>
        <p:nvPicPr>
          <p:cNvPr id="803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Куди подаватися?</a:t>
            </a:r>
          </a:p>
        </p:txBody>
      </p:sp>
      <p:pic>
        <p:nvPicPr>
          <p:cNvPr id="807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191" t="31613" r="4191" b="31613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808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buClr>
                <a:srgbClr val="0070C0"/>
              </a:buClr>
            </a:pPr>
            <a:r>
              <a:t>Y Combinator</a:t>
            </a:r>
          </a:p>
          <a:p>
            <a:pPr algn="just">
              <a:buClr>
                <a:srgbClr val="0070C0"/>
              </a:buClr>
            </a:pPr>
            <a:r>
              <a:t>Techstars</a:t>
            </a:r>
            <a:endParaRPr>
              <a:solidFill>
                <a:srgbClr val="008F00"/>
              </a:solidFill>
            </a:endParaRPr>
          </a:p>
          <a:p>
            <a:pPr algn="just">
              <a:buClr>
                <a:srgbClr val="0070C0"/>
              </a:buClr>
            </a:pPr>
            <a:r>
              <a:t>500 Startups</a:t>
            </a:r>
          </a:p>
        </p:txBody>
      </p:sp>
      <p:pic>
        <p:nvPicPr>
          <p:cNvPr id="809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t="11119" b="1111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10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t="16183" b="32241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11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2CD8D-CE50-43BB-A2DB-33CEC594DA9D}"/>
</file>

<file path=customXml/itemProps2.xml><?xml version="1.0" encoding="utf-8"?>
<ds:datastoreItem xmlns:ds="http://schemas.openxmlformats.org/officeDocument/2006/customXml" ds:itemID="{AF2695BF-0746-4918-ABC2-13B052E5953E}"/>
</file>

<file path=customXml/itemProps3.xml><?xml version="1.0" encoding="utf-8"?>
<ds:datastoreItem xmlns:ds="http://schemas.openxmlformats.org/officeDocument/2006/customXml" ds:itemID="{36842E3C-6D52-4E1E-AA69-D69AD872EBA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2022-12-25T22:50:03Z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